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2" r:id="rId2"/>
    <p:sldId id="256" r:id="rId3"/>
    <p:sldId id="299" r:id="rId4"/>
    <p:sldId id="300" r:id="rId5"/>
    <p:sldId id="301" r:id="rId6"/>
    <p:sldId id="302" r:id="rId7"/>
    <p:sldId id="303" r:id="rId8"/>
    <p:sldId id="311" r:id="rId9"/>
    <p:sldId id="304" r:id="rId10"/>
    <p:sldId id="305" r:id="rId11"/>
    <p:sldId id="306" r:id="rId12"/>
    <p:sldId id="307" r:id="rId13"/>
    <p:sldId id="259" r:id="rId14"/>
    <p:sldId id="283" r:id="rId15"/>
    <p:sldId id="284" r:id="rId16"/>
    <p:sldId id="285" r:id="rId17"/>
    <p:sldId id="313" r:id="rId18"/>
    <p:sldId id="314" r:id="rId19"/>
    <p:sldId id="312" r:id="rId20"/>
    <p:sldId id="288" r:id="rId21"/>
    <p:sldId id="289" r:id="rId22"/>
    <p:sldId id="290" r:id="rId23"/>
    <p:sldId id="270" r:id="rId24"/>
    <p:sldId id="271" r:id="rId25"/>
    <p:sldId id="272" r:id="rId26"/>
    <p:sldId id="273" r:id="rId27"/>
    <p:sldId id="274" r:id="rId28"/>
    <p:sldId id="275" r:id="rId29"/>
    <p:sldId id="277" r:id="rId30"/>
    <p:sldId id="276" r:id="rId31"/>
    <p:sldId id="278" r:id="rId32"/>
    <p:sldId id="279" r:id="rId33"/>
    <p:sldId id="308" r:id="rId34"/>
    <p:sldId id="294" r:id="rId35"/>
    <p:sldId id="295" r:id="rId36"/>
    <p:sldId id="297" r:id="rId37"/>
    <p:sldId id="309" r:id="rId38"/>
    <p:sldId id="31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06"/>
    <p:restoredTop sz="94643"/>
  </p:normalViewPr>
  <p:slideViewPr>
    <p:cSldViewPr snapToGrid="0" snapToObjects="1">
      <p:cViewPr varScale="1">
        <p:scale>
          <a:sx n="71" d="100"/>
          <a:sy n="71" d="100"/>
        </p:scale>
        <p:origin x="176" y="5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8C003F-3AF0-4243-9201-DFEA93B09BE4}"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90EF4-5B89-BD46-8F39-B4643DFDC2D4}" type="slidenum">
              <a:rPr lang="en-US" smtClean="0"/>
              <a:t>‹#›</a:t>
            </a:fld>
            <a:endParaRPr lang="en-US"/>
          </a:p>
        </p:txBody>
      </p:sp>
    </p:spTree>
    <p:extLst>
      <p:ext uri="{BB962C8B-B14F-4D97-AF65-F5344CB8AC3E}">
        <p14:creationId xmlns:p14="http://schemas.microsoft.com/office/powerpoint/2010/main" val="74938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C003F-3AF0-4243-9201-DFEA93B09BE4}"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90EF4-5B89-BD46-8F39-B4643DFDC2D4}" type="slidenum">
              <a:rPr lang="en-US" smtClean="0"/>
              <a:t>‹#›</a:t>
            </a:fld>
            <a:endParaRPr lang="en-US"/>
          </a:p>
        </p:txBody>
      </p:sp>
    </p:spTree>
    <p:extLst>
      <p:ext uri="{BB962C8B-B14F-4D97-AF65-F5344CB8AC3E}">
        <p14:creationId xmlns:p14="http://schemas.microsoft.com/office/powerpoint/2010/main" val="109313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C003F-3AF0-4243-9201-DFEA93B09BE4}"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90EF4-5B89-BD46-8F39-B4643DFDC2D4}" type="slidenum">
              <a:rPr lang="en-US" smtClean="0"/>
              <a:t>‹#›</a:t>
            </a:fld>
            <a:endParaRPr lang="en-US"/>
          </a:p>
        </p:txBody>
      </p:sp>
    </p:spTree>
    <p:extLst>
      <p:ext uri="{BB962C8B-B14F-4D97-AF65-F5344CB8AC3E}">
        <p14:creationId xmlns:p14="http://schemas.microsoft.com/office/powerpoint/2010/main" val="65976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C003F-3AF0-4243-9201-DFEA93B09BE4}"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90EF4-5B89-BD46-8F39-B4643DFDC2D4}" type="slidenum">
              <a:rPr lang="en-US" smtClean="0"/>
              <a:t>‹#›</a:t>
            </a:fld>
            <a:endParaRPr lang="en-US"/>
          </a:p>
        </p:txBody>
      </p:sp>
    </p:spTree>
    <p:extLst>
      <p:ext uri="{BB962C8B-B14F-4D97-AF65-F5344CB8AC3E}">
        <p14:creationId xmlns:p14="http://schemas.microsoft.com/office/powerpoint/2010/main" val="135246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C003F-3AF0-4243-9201-DFEA93B09BE4}"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90EF4-5B89-BD46-8F39-B4643DFDC2D4}" type="slidenum">
              <a:rPr lang="en-US" smtClean="0"/>
              <a:t>‹#›</a:t>
            </a:fld>
            <a:endParaRPr lang="en-US"/>
          </a:p>
        </p:txBody>
      </p:sp>
    </p:spTree>
    <p:extLst>
      <p:ext uri="{BB962C8B-B14F-4D97-AF65-F5344CB8AC3E}">
        <p14:creationId xmlns:p14="http://schemas.microsoft.com/office/powerpoint/2010/main" val="136652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8C003F-3AF0-4243-9201-DFEA93B09BE4}"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90EF4-5B89-BD46-8F39-B4643DFDC2D4}" type="slidenum">
              <a:rPr lang="en-US" smtClean="0"/>
              <a:t>‹#›</a:t>
            </a:fld>
            <a:endParaRPr lang="en-US"/>
          </a:p>
        </p:txBody>
      </p:sp>
    </p:spTree>
    <p:extLst>
      <p:ext uri="{BB962C8B-B14F-4D97-AF65-F5344CB8AC3E}">
        <p14:creationId xmlns:p14="http://schemas.microsoft.com/office/powerpoint/2010/main" val="201496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8C003F-3AF0-4243-9201-DFEA93B09BE4}" type="datetimeFigureOut">
              <a:rPr lang="en-US" smtClean="0"/>
              <a:t>8/6/19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90EF4-5B89-BD46-8F39-B4643DFDC2D4}" type="slidenum">
              <a:rPr lang="en-US" smtClean="0"/>
              <a:t>‹#›</a:t>
            </a:fld>
            <a:endParaRPr lang="en-US"/>
          </a:p>
        </p:txBody>
      </p:sp>
    </p:spTree>
    <p:extLst>
      <p:ext uri="{BB962C8B-B14F-4D97-AF65-F5344CB8AC3E}">
        <p14:creationId xmlns:p14="http://schemas.microsoft.com/office/powerpoint/2010/main" val="186505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8C003F-3AF0-4243-9201-DFEA93B09BE4}" type="datetimeFigureOut">
              <a:rPr lang="en-US" smtClean="0"/>
              <a:t>8/6/19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90EF4-5B89-BD46-8F39-B4643DFDC2D4}" type="slidenum">
              <a:rPr lang="en-US" smtClean="0"/>
              <a:t>‹#›</a:t>
            </a:fld>
            <a:endParaRPr lang="en-US"/>
          </a:p>
        </p:txBody>
      </p:sp>
    </p:spTree>
    <p:extLst>
      <p:ext uri="{BB962C8B-B14F-4D97-AF65-F5344CB8AC3E}">
        <p14:creationId xmlns:p14="http://schemas.microsoft.com/office/powerpoint/2010/main" val="136733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C003F-3AF0-4243-9201-DFEA93B09BE4}" type="datetimeFigureOut">
              <a:rPr lang="en-US" smtClean="0"/>
              <a:t>8/6/19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90EF4-5B89-BD46-8F39-B4643DFDC2D4}" type="slidenum">
              <a:rPr lang="en-US" smtClean="0"/>
              <a:t>‹#›</a:t>
            </a:fld>
            <a:endParaRPr lang="en-US"/>
          </a:p>
        </p:txBody>
      </p:sp>
    </p:spTree>
    <p:extLst>
      <p:ext uri="{BB962C8B-B14F-4D97-AF65-F5344CB8AC3E}">
        <p14:creationId xmlns:p14="http://schemas.microsoft.com/office/powerpoint/2010/main" val="57465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C003F-3AF0-4243-9201-DFEA93B09BE4}"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90EF4-5B89-BD46-8F39-B4643DFDC2D4}" type="slidenum">
              <a:rPr lang="en-US" smtClean="0"/>
              <a:t>‹#›</a:t>
            </a:fld>
            <a:endParaRPr lang="en-US"/>
          </a:p>
        </p:txBody>
      </p:sp>
    </p:spTree>
    <p:extLst>
      <p:ext uri="{BB962C8B-B14F-4D97-AF65-F5344CB8AC3E}">
        <p14:creationId xmlns:p14="http://schemas.microsoft.com/office/powerpoint/2010/main" val="96813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C003F-3AF0-4243-9201-DFEA93B09BE4}"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90EF4-5B89-BD46-8F39-B4643DFDC2D4}" type="slidenum">
              <a:rPr lang="en-US" smtClean="0"/>
              <a:t>‹#›</a:t>
            </a:fld>
            <a:endParaRPr lang="en-US"/>
          </a:p>
        </p:txBody>
      </p:sp>
    </p:spTree>
    <p:extLst>
      <p:ext uri="{BB962C8B-B14F-4D97-AF65-F5344CB8AC3E}">
        <p14:creationId xmlns:p14="http://schemas.microsoft.com/office/powerpoint/2010/main" val="2136432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C003F-3AF0-4243-9201-DFEA93B09BE4}" type="datetimeFigureOut">
              <a:rPr lang="en-US" smtClean="0"/>
              <a:t>8/6/19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90EF4-5B89-BD46-8F39-B4643DFDC2D4}" type="slidenum">
              <a:rPr lang="en-US" smtClean="0"/>
              <a:t>‹#›</a:t>
            </a:fld>
            <a:endParaRPr lang="en-US"/>
          </a:p>
        </p:txBody>
      </p:sp>
    </p:spTree>
    <p:extLst>
      <p:ext uri="{BB962C8B-B14F-4D97-AF65-F5344CB8AC3E}">
        <p14:creationId xmlns:p14="http://schemas.microsoft.com/office/powerpoint/2010/main" val="112357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ZCB8EOY5d48"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usconstitution.net/xconst_A4Sec4.html" TargetMode="External"/><Relationship Id="rId4" Type="http://schemas.openxmlformats.org/officeDocument/2006/relationships/hyperlink" Target="https://www.usconstitution.net/consttop_cnb.html" TargetMode="External"/><Relationship Id="rId5" Type="http://schemas.openxmlformats.org/officeDocument/2006/relationships/hyperlink" Target="https://www.usconstitution.net/consttop_fedr.html" TargetMode="External"/><Relationship Id="rId6" Type="http://schemas.openxmlformats.org/officeDocument/2006/relationships/hyperlink" Target="https://www.usconstitution.net/consttop_sepp.html" TargetMode="External"/><Relationship Id="rId7" Type="http://schemas.openxmlformats.org/officeDocument/2006/relationships/hyperlink" Target="http://www.government-and-constitution.org/united-states-government/popular-sovereignty.htm" TargetMode="External"/><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s://study.com/academy/lesson/constitutional-provisions-for-limited-government.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atalog.archives.gov/OpaAPI/media/306501/content/arcmedia/media/images/26/1/26-0051a.gif"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s://catalog.archives.gov/searc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s://www.americanbar.org/content/dam/aba/publishing/insights_law_society/Economics_Constitution.authcheckdam.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hyperlink" Target="https://www.adamsmith.org/about-adam-smith"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www.archives.gov/legislative/resources/education/constitutio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hyperlink" Target="https://www.econedlink.org/resources/the-role-of-government-the-federal-government-and-fiscal-policy/"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s://www.econedlink.org/resources/roles-of-government-video-and-quiz/"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rumanlibrary.org/whistlestop/teacher_lessons/3branches/00a.htm" TargetMode="Externa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dsitement.neh.gov/lesson-plan/balancing-three-branches-once-our-system-checks-and-balances" TargetMode="Externa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time_continue=1&amp;v=0bf3CwYCxXw" TargetMode="External"/><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hyperlink" Target="https://www.khanacademy.org/humanities/ap-us-government-and-politics/foundations-of-american-democracy/principles-of-american-government/v/separation-of-powers-and-checks-and-balance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flocabulary.com/warp/intro/" TargetMode="External"/><Relationship Id="rId4" Type="http://schemas.openxmlformats.org/officeDocument/2006/relationships/hyperlink" Target="https://www.flocabulary.com/warp/beats/" TargetMode="External"/><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hyperlink" Target="https://www.flocabulary.com/unit/3-branches-of-governmen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usfstavrosresources.weebly.com/" TargetMode="External"/><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hyperlink" Target="mailto:smoser@usf.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s://www.dummies.com/education/politics-government/the-7-articles-of-the-us-constitu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teachingamericanhistory.org/convention/intro/"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hyperlink" Target="https://constitutioncenter.org/learn/educational-resources/founding-father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www.government-and-constitution.org/us-constitution/7-principles-of-the-constitution.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Branches Rap</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https://www.youtube.com/watch?v=ZCB8EOY5d48</a:t>
            </a:r>
            <a:r>
              <a:rPr lang="en-US" dirty="0" smtClean="0"/>
              <a:t> </a:t>
            </a:r>
            <a:endParaRPr lang="en-US" dirty="0"/>
          </a:p>
        </p:txBody>
      </p:sp>
      <p:pic>
        <p:nvPicPr>
          <p:cNvPr id="4" name="Picture 3"/>
          <p:cNvPicPr>
            <a:picLocks noChangeAspect="1"/>
          </p:cNvPicPr>
          <p:nvPr/>
        </p:nvPicPr>
        <p:blipFill>
          <a:blip r:embed="rId3"/>
          <a:stretch>
            <a:fillRect/>
          </a:stretch>
        </p:blipFill>
        <p:spPr>
          <a:xfrm>
            <a:off x="2982650" y="2617693"/>
            <a:ext cx="7340207" cy="4005543"/>
          </a:xfrm>
          <a:prstGeom prst="rect">
            <a:avLst/>
          </a:prstGeom>
        </p:spPr>
      </p:pic>
    </p:spTree>
    <p:extLst>
      <p:ext uri="{BB962C8B-B14F-4D97-AF65-F5344CB8AC3E}">
        <p14:creationId xmlns:p14="http://schemas.microsoft.com/office/powerpoint/2010/main" val="1311562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88" y="329266"/>
            <a:ext cx="10515600" cy="1325563"/>
          </a:xfrm>
        </p:spPr>
        <p:txBody>
          <a:bodyPr/>
          <a:lstStyle/>
          <a:p>
            <a:r>
              <a:rPr lang="en-US" dirty="0" smtClean="0"/>
              <a:t>Additional Resources for the </a:t>
            </a:r>
            <a:br>
              <a:rPr lang="en-US" dirty="0" smtClean="0"/>
            </a:br>
            <a:r>
              <a:rPr lang="en-US" dirty="0" smtClean="0"/>
              <a:t>Six Big Ideas</a:t>
            </a:r>
            <a:endParaRPr lang="en-US" dirty="0"/>
          </a:p>
        </p:txBody>
      </p:sp>
      <p:sp>
        <p:nvSpPr>
          <p:cNvPr id="3" name="Content Placeholder 2"/>
          <p:cNvSpPr>
            <a:spLocks noGrp="1"/>
          </p:cNvSpPr>
          <p:nvPr>
            <p:ph idx="1"/>
          </p:nvPr>
        </p:nvSpPr>
        <p:spPr>
          <a:xfrm>
            <a:off x="358588" y="2456003"/>
            <a:ext cx="11474824" cy="4772399"/>
          </a:xfrm>
        </p:spPr>
        <p:txBody>
          <a:bodyPr>
            <a:normAutofit/>
          </a:bodyPr>
          <a:lstStyle/>
          <a:p>
            <a:r>
              <a:rPr lang="en-US" dirty="0"/>
              <a:t>Limited government </a:t>
            </a:r>
            <a:r>
              <a:rPr lang="en-US" dirty="0">
                <a:hlinkClick r:id="rId2"/>
              </a:rPr>
              <a:t>https://</a:t>
            </a:r>
            <a:r>
              <a:rPr lang="en-US" dirty="0" smtClean="0">
                <a:hlinkClick r:id="rId2"/>
              </a:rPr>
              <a:t>study.com/academy/lesson/constitutional-provisions-for-limited-government.html</a:t>
            </a:r>
            <a:r>
              <a:rPr lang="en-US" dirty="0" smtClean="0"/>
              <a:t> </a:t>
            </a:r>
          </a:p>
          <a:p>
            <a:r>
              <a:rPr lang="en-US" dirty="0"/>
              <a:t>Republicanism </a:t>
            </a:r>
            <a:r>
              <a:rPr lang="en-US" dirty="0">
                <a:hlinkClick r:id="rId3"/>
              </a:rPr>
              <a:t>https://</a:t>
            </a:r>
            <a:r>
              <a:rPr lang="en-US" dirty="0" smtClean="0">
                <a:hlinkClick r:id="rId3"/>
              </a:rPr>
              <a:t>www.usconstitution.net/xconst_A4Sec4.html</a:t>
            </a:r>
            <a:r>
              <a:rPr lang="en-US" dirty="0" smtClean="0"/>
              <a:t> </a:t>
            </a:r>
          </a:p>
          <a:p>
            <a:r>
              <a:rPr lang="en-US" dirty="0" smtClean="0"/>
              <a:t>Check </a:t>
            </a:r>
            <a:r>
              <a:rPr lang="en-US" dirty="0"/>
              <a:t>and Balances </a:t>
            </a:r>
            <a:r>
              <a:rPr lang="en-US" dirty="0">
                <a:hlinkClick r:id="rId4"/>
              </a:rPr>
              <a:t>https://</a:t>
            </a:r>
            <a:r>
              <a:rPr lang="en-US" dirty="0" smtClean="0">
                <a:hlinkClick r:id="rId4"/>
              </a:rPr>
              <a:t>www.usconstitution.net/consttop_cnb.html</a:t>
            </a:r>
            <a:r>
              <a:rPr lang="en-US" dirty="0" smtClean="0"/>
              <a:t> </a:t>
            </a:r>
          </a:p>
          <a:p>
            <a:r>
              <a:rPr lang="en-US" dirty="0"/>
              <a:t>Federalism </a:t>
            </a:r>
            <a:r>
              <a:rPr lang="en-US" dirty="0">
                <a:hlinkClick r:id="rId5"/>
              </a:rPr>
              <a:t>https://</a:t>
            </a:r>
            <a:r>
              <a:rPr lang="en-US" dirty="0" smtClean="0">
                <a:hlinkClick r:id="rId5"/>
              </a:rPr>
              <a:t>www.usconstitution.net/consttop_fedr.html</a:t>
            </a:r>
            <a:r>
              <a:rPr lang="en-US" dirty="0" smtClean="0"/>
              <a:t> </a:t>
            </a:r>
          </a:p>
          <a:p>
            <a:r>
              <a:rPr lang="en-US" dirty="0" smtClean="0"/>
              <a:t>Separation </a:t>
            </a:r>
            <a:r>
              <a:rPr lang="en-US" dirty="0"/>
              <a:t>of Powers </a:t>
            </a:r>
            <a:r>
              <a:rPr lang="en-US" dirty="0">
                <a:hlinkClick r:id="rId6"/>
              </a:rPr>
              <a:t>https://</a:t>
            </a:r>
            <a:r>
              <a:rPr lang="en-US" dirty="0" smtClean="0">
                <a:hlinkClick r:id="rId6"/>
              </a:rPr>
              <a:t>www.usconstitution.net/consttop_sepp.html</a:t>
            </a:r>
            <a:r>
              <a:rPr lang="en-US" dirty="0" smtClean="0"/>
              <a:t> </a:t>
            </a:r>
          </a:p>
          <a:p>
            <a:r>
              <a:rPr lang="en-US" dirty="0" smtClean="0"/>
              <a:t>Popular </a:t>
            </a:r>
            <a:r>
              <a:rPr lang="en-US" dirty="0"/>
              <a:t>Sovereignty </a:t>
            </a:r>
            <a:r>
              <a:rPr lang="en-US" dirty="0">
                <a:hlinkClick r:id="rId7"/>
              </a:rPr>
              <a:t>http://</a:t>
            </a:r>
            <a:r>
              <a:rPr lang="en-US" dirty="0" smtClean="0">
                <a:hlinkClick r:id="rId7"/>
              </a:rPr>
              <a:t>www.government-and-constitution.org/united-states-government/popular-sovereignty.htm</a:t>
            </a:r>
            <a:r>
              <a:rPr lang="en-US" dirty="0" smtClean="0"/>
              <a:t> </a:t>
            </a:r>
          </a:p>
          <a:p>
            <a:endParaRPr lang="en-US" dirty="0"/>
          </a:p>
        </p:txBody>
      </p:sp>
      <p:pic>
        <p:nvPicPr>
          <p:cNvPr id="6" name="Picture 4" descr="mage result for preamble to the constitu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6844" y="179296"/>
            <a:ext cx="4152073" cy="216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20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Analyzing Primary Sources to </a:t>
            </a:r>
            <a:br>
              <a:rPr lang="en-US" dirty="0" smtClean="0"/>
            </a:br>
            <a:r>
              <a:rPr lang="en-US" dirty="0" smtClean="0"/>
              <a:t>Relate the Six Big Ideas</a:t>
            </a:r>
            <a:endParaRPr lang="en-US" dirty="0"/>
          </a:p>
        </p:txBody>
      </p:sp>
      <p:sp>
        <p:nvSpPr>
          <p:cNvPr id="3" name="Content Placeholder 2"/>
          <p:cNvSpPr>
            <a:spLocks noGrp="1"/>
          </p:cNvSpPr>
          <p:nvPr>
            <p:ph idx="1"/>
          </p:nvPr>
        </p:nvSpPr>
        <p:spPr>
          <a:xfrm>
            <a:off x="497541" y="2252102"/>
            <a:ext cx="10515600" cy="4351338"/>
          </a:xfrm>
        </p:spPr>
        <p:txBody>
          <a:bodyPr>
            <a:normAutofit/>
          </a:bodyPr>
          <a:lstStyle/>
          <a:p>
            <a:r>
              <a:rPr lang="en-US" dirty="0" smtClean="0"/>
              <a:t>Student pairs receive a primary sources for the documents list.</a:t>
            </a:r>
          </a:p>
          <a:p>
            <a:pPr lvl="1"/>
            <a:r>
              <a:rPr lang="en-US" dirty="0">
                <a:hlinkClick r:id="rId2"/>
              </a:rPr>
              <a:t>https://</a:t>
            </a:r>
            <a:r>
              <a:rPr lang="en-US" dirty="0" smtClean="0">
                <a:hlinkClick r:id="rId2"/>
              </a:rPr>
              <a:t>catalog.archives.gov/search</a:t>
            </a:r>
            <a:r>
              <a:rPr lang="en-US" dirty="0" smtClean="0"/>
              <a:t> </a:t>
            </a:r>
          </a:p>
          <a:p>
            <a:r>
              <a:rPr lang="en-US" dirty="0" smtClean="0"/>
              <a:t>Analyze the document in search of one of the six big ideas.</a:t>
            </a:r>
          </a:p>
          <a:p>
            <a:pPr lvl="1"/>
            <a:r>
              <a:rPr lang="en-US" dirty="0">
                <a:hlinkClick r:id="rId3"/>
              </a:rPr>
              <a:t>https://</a:t>
            </a:r>
            <a:r>
              <a:rPr lang="en-US" dirty="0" smtClean="0">
                <a:hlinkClick r:id="rId3"/>
              </a:rPr>
              <a:t>catalog.archives.gov/OpaAPI/media/306501/content/arcmedia/media/images/26/1/26-0051a.gif</a:t>
            </a:r>
            <a:r>
              <a:rPr lang="en-US" dirty="0" smtClean="0"/>
              <a:t> </a:t>
            </a:r>
          </a:p>
          <a:p>
            <a:r>
              <a:rPr lang="en-US" dirty="0" smtClean="0"/>
              <a:t>Post the documents, along with others related to the same ideas, in groups.</a:t>
            </a:r>
          </a:p>
          <a:p>
            <a:r>
              <a:rPr lang="en-US" dirty="0" smtClean="0"/>
              <a:t>Students share three clues from the document that supported their decisions.</a:t>
            </a:r>
          </a:p>
          <a:p>
            <a:pPr lvl="1"/>
            <a:r>
              <a:rPr lang="en-US" dirty="0" smtClean="0"/>
              <a:t>Some documents could fall under more than one idea.</a:t>
            </a:r>
          </a:p>
          <a:p>
            <a:endParaRPr lang="en-US" dirty="0"/>
          </a:p>
        </p:txBody>
      </p:sp>
      <p:pic>
        <p:nvPicPr>
          <p:cNvPr id="4098" name="Picture 2" descr="mage result for legislative docu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2564" y="215153"/>
            <a:ext cx="3042566" cy="188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595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Debating the Six Big Ideas in America Today</a:t>
            </a:r>
            <a:endParaRPr lang="en-US" dirty="0"/>
          </a:p>
        </p:txBody>
      </p:sp>
      <p:sp>
        <p:nvSpPr>
          <p:cNvPr id="3" name="Content Placeholder 2"/>
          <p:cNvSpPr>
            <a:spLocks noGrp="1"/>
          </p:cNvSpPr>
          <p:nvPr>
            <p:ph idx="1"/>
          </p:nvPr>
        </p:nvSpPr>
        <p:spPr>
          <a:xfrm>
            <a:off x="838200" y="1825625"/>
            <a:ext cx="5598459" cy="4351338"/>
          </a:xfrm>
        </p:spPr>
        <p:txBody>
          <a:bodyPr/>
          <a:lstStyle/>
          <a:p>
            <a:r>
              <a:rPr lang="en-US" dirty="0" smtClean="0"/>
              <a:t>Assign debate questions to teams</a:t>
            </a:r>
          </a:p>
          <a:p>
            <a:pPr lvl="1"/>
            <a:r>
              <a:rPr lang="en-US" dirty="0" smtClean="0"/>
              <a:t>Sides A and B</a:t>
            </a:r>
          </a:p>
          <a:p>
            <a:r>
              <a:rPr lang="en-US" dirty="0" smtClean="0"/>
              <a:t>Use Handout 4 to guide notetaking and preparation.</a:t>
            </a:r>
          </a:p>
          <a:p>
            <a:endParaRPr lang="en-US" dirty="0"/>
          </a:p>
        </p:txBody>
      </p:sp>
      <p:pic>
        <p:nvPicPr>
          <p:cNvPr id="5122" name="Picture 2" desc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471" y="1511394"/>
            <a:ext cx="4330234" cy="43302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35705" y="5856197"/>
            <a:ext cx="6096000" cy="646331"/>
          </a:xfrm>
          <a:prstGeom prst="rect">
            <a:avLst/>
          </a:prstGeom>
        </p:spPr>
        <p:txBody>
          <a:bodyPr>
            <a:spAutoFit/>
          </a:bodyPr>
          <a:lstStyle/>
          <a:p>
            <a:r>
              <a:rPr lang="en-US" i="1">
                <a:solidFill>
                  <a:srgbClr val="000000"/>
                </a:solidFill>
                <a:latin typeface="lava" charset="0"/>
              </a:rPr>
              <a:t>Ratification: The People Debate the Constitution, 1787 - 1788</a:t>
            </a:r>
            <a:r>
              <a:rPr lang="en-US"/>
              <a:t/>
            </a:r>
            <a:br>
              <a:rPr lang="en-US"/>
            </a:br>
            <a:r>
              <a:rPr lang="en-US">
                <a:solidFill>
                  <a:srgbClr val="000000"/>
                </a:solidFill>
                <a:latin typeface="lava" charset="0"/>
              </a:rPr>
              <a:t>By Pauline Maier</a:t>
            </a:r>
            <a:endParaRPr lang="en-US"/>
          </a:p>
        </p:txBody>
      </p:sp>
    </p:spTree>
    <p:extLst>
      <p:ext uri="{BB962C8B-B14F-4D97-AF65-F5344CB8AC3E}">
        <p14:creationId xmlns:p14="http://schemas.microsoft.com/office/powerpoint/2010/main" val="2118011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the U.S. Constitution</a:t>
            </a:r>
            <a:endParaRPr lang="en-US" dirty="0"/>
          </a:p>
        </p:txBody>
      </p:sp>
      <p:sp>
        <p:nvSpPr>
          <p:cNvPr id="3" name="Content Placeholder 2"/>
          <p:cNvSpPr>
            <a:spLocks noGrp="1"/>
          </p:cNvSpPr>
          <p:nvPr>
            <p:ph idx="1"/>
          </p:nvPr>
        </p:nvSpPr>
        <p:spPr/>
        <p:txBody>
          <a:bodyPr/>
          <a:lstStyle/>
          <a:p>
            <a:r>
              <a:rPr lang="en-US" dirty="0" smtClean="0">
                <a:hlinkClick r:id="rId2"/>
              </a:rPr>
              <a:t>https://www.americanbar.org/content/dam/aba/publishing/insights_law_society/Economics_Constitution.authcheckdam.pdf</a:t>
            </a:r>
            <a:r>
              <a:rPr lang="en-US" dirty="0" smtClean="0"/>
              <a:t> </a:t>
            </a:r>
            <a:endParaRPr lang="en-US" dirty="0"/>
          </a:p>
        </p:txBody>
      </p:sp>
      <p:pic>
        <p:nvPicPr>
          <p:cNvPr id="4" name="Picture 3"/>
          <p:cNvPicPr>
            <a:picLocks noChangeAspect="1"/>
          </p:cNvPicPr>
          <p:nvPr/>
        </p:nvPicPr>
        <p:blipFill>
          <a:blip r:embed="rId3"/>
          <a:stretch>
            <a:fillRect/>
          </a:stretch>
        </p:blipFill>
        <p:spPr>
          <a:xfrm>
            <a:off x="545298" y="3211949"/>
            <a:ext cx="8491126" cy="1476515"/>
          </a:xfrm>
          <a:prstGeom prst="rect">
            <a:avLst/>
          </a:prstGeom>
        </p:spPr>
      </p:pic>
      <p:pic>
        <p:nvPicPr>
          <p:cNvPr id="6" name="Picture 2" descr="ouncil for Economic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220" y="4885575"/>
            <a:ext cx="4195482" cy="181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538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endParaRPr lang="en-US" dirty="0" smtClean="0"/>
          </a:p>
          <a:p>
            <a:r>
              <a:rPr lang="en-US" dirty="0" smtClean="0"/>
              <a:t>Recognize that the U.S. Constitution is an economic as well as a political document.</a:t>
            </a:r>
          </a:p>
          <a:p>
            <a:r>
              <a:rPr lang="en-US" dirty="0" smtClean="0"/>
              <a:t>Identify the institutions of a market economy featured in the U.S. Constitution.</a:t>
            </a:r>
          </a:p>
        </p:txBody>
      </p:sp>
      <p:pic>
        <p:nvPicPr>
          <p:cNvPr id="6146" name="Picture 2" descr="mage result for economics of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993" y="185832"/>
            <a:ext cx="3353689" cy="196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827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Description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Students discuss why the American economy grew in the period following the American Revolution.   After reading an essay by Douglass North and examining the U.S. Constitution, they identify the economic features of the Constitution.</a:t>
            </a:r>
          </a:p>
          <a:p>
            <a:endParaRPr lang="en-US" dirty="0"/>
          </a:p>
        </p:txBody>
      </p:sp>
      <p:pic>
        <p:nvPicPr>
          <p:cNvPr id="5" name="Picture 2" descr="mage result for economics of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993" y="185832"/>
            <a:ext cx="3353689" cy="196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628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75880" cy="1325563"/>
          </a:xfrm>
        </p:spPr>
        <p:txBody>
          <a:bodyPr>
            <a:normAutofit/>
          </a:bodyPr>
          <a:lstStyle/>
          <a:p>
            <a:r>
              <a:rPr lang="en-US" dirty="0" smtClean="0"/>
              <a:t>Economic Issues Faced by the </a:t>
            </a:r>
            <a:br>
              <a:rPr lang="en-US" dirty="0" smtClean="0"/>
            </a:br>
            <a:r>
              <a:rPr lang="en-US" dirty="0" smtClean="0"/>
              <a:t>New Nation pg. 161</a:t>
            </a:r>
            <a:endParaRPr lang="en-US" dirty="0"/>
          </a:p>
        </p:txBody>
      </p:sp>
      <p:sp>
        <p:nvSpPr>
          <p:cNvPr id="3" name="Content Placeholder 2"/>
          <p:cNvSpPr>
            <a:spLocks noGrp="1"/>
          </p:cNvSpPr>
          <p:nvPr>
            <p:ph idx="1"/>
          </p:nvPr>
        </p:nvSpPr>
        <p:spPr/>
        <p:txBody>
          <a:bodyPr/>
          <a:lstStyle/>
          <a:p>
            <a:r>
              <a:rPr lang="en-US" dirty="0" smtClean="0"/>
              <a:t>Debt</a:t>
            </a:r>
          </a:p>
          <a:p>
            <a:r>
              <a:rPr lang="en-US" dirty="0" smtClean="0"/>
              <a:t>Power to tax</a:t>
            </a:r>
          </a:p>
          <a:p>
            <a:r>
              <a:rPr lang="en-US" dirty="0" smtClean="0"/>
              <a:t>Currencies</a:t>
            </a:r>
          </a:p>
          <a:p>
            <a:r>
              <a:rPr lang="en-US" dirty="0" smtClean="0"/>
              <a:t>Tariff wars</a:t>
            </a:r>
          </a:p>
          <a:p>
            <a:endParaRPr lang="en-US" dirty="0"/>
          </a:p>
          <a:p>
            <a:endParaRPr lang="en-US" dirty="0" smtClean="0"/>
          </a:p>
          <a:p>
            <a:r>
              <a:rPr lang="en-US" dirty="0" smtClean="0"/>
              <a:t>Why did the U.S. economy grow and prosper in the period after the American Revolution?  Why didn’t the U.S. collapse into squabbles over taxes and trade as so often happened in Europe?</a:t>
            </a:r>
            <a:endParaRPr lang="en-US" dirty="0"/>
          </a:p>
        </p:txBody>
      </p:sp>
      <p:pic>
        <p:nvPicPr>
          <p:cNvPr id="6" name="Picture 2" descr="mage result for economics of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993" y="185832"/>
            <a:ext cx="3353689" cy="196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92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 Smith</a:t>
            </a:r>
            <a:endParaRPr lang="en-US" dirty="0"/>
          </a:p>
        </p:txBody>
      </p:sp>
      <p:sp>
        <p:nvSpPr>
          <p:cNvPr id="3" name="Content Placeholder 2"/>
          <p:cNvSpPr>
            <a:spLocks noGrp="1"/>
          </p:cNvSpPr>
          <p:nvPr>
            <p:ph idx="1"/>
          </p:nvPr>
        </p:nvSpPr>
        <p:spPr>
          <a:xfrm>
            <a:off x="838200" y="1825625"/>
            <a:ext cx="4935071" cy="4351338"/>
          </a:xfrm>
        </p:spPr>
        <p:txBody>
          <a:bodyPr/>
          <a:lstStyle/>
          <a:p>
            <a:r>
              <a:rPr lang="en-US" dirty="0"/>
              <a:t>Adam Smith (1723-1790) was a Scottish philosopher and economist who is best known as the author of </a:t>
            </a:r>
            <a:r>
              <a:rPr lang="en-US" i="1" dirty="0"/>
              <a:t>An Inquiry into the Nature and Causes of the Wealth Of Nations </a:t>
            </a:r>
            <a:r>
              <a:rPr lang="en-US" dirty="0"/>
              <a:t>(1776), one of the most influential books ever written.</a:t>
            </a:r>
          </a:p>
        </p:txBody>
      </p:sp>
      <p:pic>
        <p:nvPicPr>
          <p:cNvPr id="2050" name="Picture 2" descr="mage result for adam sm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012" y="1127183"/>
            <a:ext cx="5844988" cy="32902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45677" y="5807631"/>
            <a:ext cx="4700646" cy="369332"/>
          </a:xfrm>
          <a:prstGeom prst="rect">
            <a:avLst/>
          </a:prstGeom>
        </p:spPr>
        <p:txBody>
          <a:bodyPr wrap="none">
            <a:spAutoFit/>
          </a:bodyPr>
          <a:lstStyle/>
          <a:p>
            <a:r>
              <a:rPr lang="en-US" dirty="0">
                <a:hlinkClick r:id="rId3"/>
              </a:rPr>
              <a:t>https://www.adamsmith.org/about-adam-smith</a:t>
            </a:r>
            <a:endParaRPr lang="en-US" dirty="0"/>
          </a:p>
        </p:txBody>
      </p:sp>
    </p:spTree>
    <p:extLst>
      <p:ext uri="{BB962C8B-B14F-4D97-AF65-F5344CB8AC3E}">
        <p14:creationId xmlns:p14="http://schemas.microsoft.com/office/powerpoint/2010/main" val="1635157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5" y="155061"/>
            <a:ext cx="10515600" cy="858194"/>
          </a:xfrm>
        </p:spPr>
        <p:txBody>
          <a:bodyPr/>
          <a:lstStyle/>
          <a:p>
            <a:r>
              <a:rPr lang="en-US" dirty="0" smtClean="0"/>
              <a:t>Key points from </a:t>
            </a:r>
            <a:r>
              <a:rPr lang="en-US" i="1" dirty="0" smtClean="0"/>
              <a:t>The Wealth of Nations</a:t>
            </a:r>
            <a:endParaRPr lang="en-US" i="1" dirty="0"/>
          </a:p>
        </p:txBody>
      </p:sp>
      <p:sp>
        <p:nvSpPr>
          <p:cNvPr id="3" name="Content Placeholder 2"/>
          <p:cNvSpPr>
            <a:spLocks noGrp="1"/>
          </p:cNvSpPr>
          <p:nvPr>
            <p:ph idx="1"/>
          </p:nvPr>
        </p:nvSpPr>
        <p:spPr>
          <a:xfrm>
            <a:off x="257433" y="1430209"/>
            <a:ext cx="8330514" cy="4351338"/>
          </a:xfrm>
        </p:spPr>
        <p:txBody>
          <a:bodyPr>
            <a:normAutofit fontScale="92500" lnSpcReduction="10000"/>
          </a:bodyPr>
          <a:lstStyle/>
          <a:p>
            <a:r>
              <a:rPr lang="en-US" dirty="0"/>
              <a:t>R</a:t>
            </a:r>
            <a:r>
              <a:rPr lang="en-US" dirty="0" smtClean="0"/>
              <a:t>egulations </a:t>
            </a:r>
            <a:r>
              <a:rPr lang="en-US" dirty="0"/>
              <a:t>on commerce are ill-founded and </a:t>
            </a:r>
            <a:r>
              <a:rPr lang="en-US" dirty="0" smtClean="0"/>
              <a:t>counter-productive (market economy vs. mercantilism).</a:t>
            </a:r>
          </a:p>
          <a:p>
            <a:r>
              <a:rPr lang="en-US" dirty="0"/>
              <a:t>P</a:t>
            </a:r>
            <a:r>
              <a:rPr lang="en-US" dirty="0" smtClean="0"/>
              <a:t>roductive </a:t>
            </a:r>
            <a:r>
              <a:rPr lang="en-US" dirty="0"/>
              <a:t>capacity rests on the division of </a:t>
            </a:r>
            <a:r>
              <a:rPr lang="en-US" dirty="0" smtClean="0"/>
              <a:t>labor (specialization) </a:t>
            </a:r>
            <a:r>
              <a:rPr lang="en-US" dirty="0"/>
              <a:t>and the accumulation of </a:t>
            </a:r>
            <a:r>
              <a:rPr lang="en-US" dirty="0" smtClean="0"/>
              <a:t>capital.</a:t>
            </a:r>
          </a:p>
          <a:p>
            <a:r>
              <a:rPr lang="en-US" dirty="0"/>
              <a:t>A</a:t>
            </a:r>
            <a:r>
              <a:rPr lang="en-US" dirty="0" smtClean="0"/>
              <a:t> </a:t>
            </a:r>
            <a:r>
              <a:rPr lang="en-US" dirty="0"/>
              <a:t>country’s future income depends upon this capital </a:t>
            </a:r>
            <a:r>
              <a:rPr lang="en-US" dirty="0" smtClean="0"/>
              <a:t>accumulation.</a:t>
            </a:r>
          </a:p>
          <a:p>
            <a:r>
              <a:rPr lang="en-US" dirty="0" smtClean="0"/>
              <a:t>Supply and demand determine production and costs.</a:t>
            </a:r>
          </a:p>
          <a:p>
            <a:r>
              <a:rPr lang="en-US" dirty="0"/>
              <a:t>C</a:t>
            </a:r>
            <a:r>
              <a:rPr lang="en-US" dirty="0" smtClean="0"/>
              <a:t>ompetition </a:t>
            </a:r>
            <a:r>
              <a:rPr lang="en-US" dirty="0"/>
              <a:t>and free exchange are under threat from the monopolies, tax preferences, controls, and other privileges that producers extract from the government </a:t>
            </a:r>
            <a:r>
              <a:rPr lang="en-US" dirty="0" smtClean="0"/>
              <a:t>authorities.</a:t>
            </a:r>
          </a:p>
          <a:p>
            <a:r>
              <a:rPr lang="en-US" dirty="0"/>
              <a:t>G</a:t>
            </a:r>
            <a:r>
              <a:rPr lang="en-US" dirty="0" smtClean="0"/>
              <a:t>overnment </a:t>
            </a:r>
            <a:r>
              <a:rPr lang="en-US" dirty="0"/>
              <a:t>itself must be </a:t>
            </a:r>
            <a:r>
              <a:rPr lang="en-US" dirty="0" smtClean="0"/>
              <a:t>limited.</a:t>
            </a:r>
            <a:endParaRPr lang="en-US" dirty="0"/>
          </a:p>
        </p:txBody>
      </p:sp>
      <p:pic>
        <p:nvPicPr>
          <p:cNvPr id="3074" name="Picture 2" descr="mage result for the wealth of 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3717" y="1085722"/>
            <a:ext cx="285750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776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Economics of the U.S. </a:t>
            </a:r>
            <a:br>
              <a:rPr lang="en-US" dirty="0" smtClean="0"/>
            </a:br>
            <a:r>
              <a:rPr lang="en-US" dirty="0" smtClean="0"/>
              <a:t>Constitution</a:t>
            </a:r>
            <a:endParaRPr lang="en-US" dirty="0"/>
          </a:p>
        </p:txBody>
      </p:sp>
      <p:sp>
        <p:nvSpPr>
          <p:cNvPr id="3" name="Content Placeholder 2"/>
          <p:cNvSpPr>
            <a:spLocks noGrp="1"/>
          </p:cNvSpPr>
          <p:nvPr>
            <p:ph idx="1"/>
          </p:nvPr>
        </p:nvSpPr>
        <p:spPr>
          <a:xfrm>
            <a:off x="838200" y="2151530"/>
            <a:ext cx="10515600" cy="4351338"/>
          </a:xfrm>
        </p:spPr>
        <p:txBody>
          <a:bodyPr>
            <a:normAutofit/>
          </a:bodyPr>
          <a:lstStyle/>
          <a:p>
            <a:r>
              <a:rPr lang="en-US" sz="3200" dirty="0" smtClean="0"/>
              <a:t>Essay by Douglas C. North pp. 70-71</a:t>
            </a:r>
            <a:endParaRPr lang="en-US" dirty="0"/>
          </a:p>
          <a:p>
            <a:pPr lvl="1"/>
            <a:endParaRPr lang="en-US" sz="2800" dirty="0" smtClean="0"/>
          </a:p>
          <a:p>
            <a:pPr lvl="1"/>
            <a:r>
              <a:rPr lang="en-US" sz="2800" dirty="0" smtClean="0"/>
              <a:t>How did the Constitution come to be written as it is?</a:t>
            </a:r>
          </a:p>
          <a:p>
            <a:pPr lvl="1"/>
            <a:r>
              <a:rPr lang="en-US" sz="2800" dirty="0" smtClean="0"/>
              <a:t>Whose interests were served by the document?</a:t>
            </a:r>
          </a:p>
          <a:p>
            <a:pPr lvl="1"/>
            <a:r>
              <a:rPr lang="en-US" sz="2800" dirty="0" smtClean="0"/>
              <a:t>What does is say?</a:t>
            </a:r>
          </a:p>
          <a:p>
            <a:pPr lvl="1"/>
            <a:r>
              <a:rPr lang="en-US" sz="2800" dirty="0" smtClean="0"/>
              <a:t>How important was it at the time and for subsequent generations?</a:t>
            </a:r>
          </a:p>
          <a:p>
            <a:pPr lvl="1"/>
            <a:r>
              <a:rPr lang="en-US" sz="2800" dirty="0" smtClean="0"/>
              <a:t>What are the lessons to be learned with respect to calling a new constitutional convention to rewrite it?</a:t>
            </a:r>
          </a:p>
          <a:p>
            <a:pPr lvl="1"/>
            <a:endParaRPr lang="en-US" sz="2800" dirty="0" smtClean="0"/>
          </a:p>
        </p:txBody>
      </p:sp>
      <p:pic>
        <p:nvPicPr>
          <p:cNvPr id="5" name="Picture 2" descr="mage result for economics of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993" y="185832"/>
            <a:ext cx="3353689" cy="196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852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Checks &amp; Balances</a:t>
            </a:r>
            <a:endParaRPr lang="en-US" dirty="0"/>
          </a:p>
        </p:txBody>
      </p:sp>
      <p:sp>
        <p:nvSpPr>
          <p:cNvPr id="3" name="Subtitle 2"/>
          <p:cNvSpPr>
            <a:spLocks noGrp="1"/>
          </p:cNvSpPr>
          <p:nvPr>
            <p:ph type="subTitle" idx="1"/>
          </p:nvPr>
        </p:nvSpPr>
        <p:spPr/>
        <p:txBody>
          <a:bodyPr/>
          <a:lstStyle/>
          <a:p>
            <a:r>
              <a:rPr lang="en-US" dirty="0" smtClean="0"/>
              <a:t>The Economics of our Branches of Government</a:t>
            </a:r>
            <a:endParaRPr lang="en-US" dirty="0"/>
          </a:p>
        </p:txBody>
      </p:sp>
      <p:pic>
        <p:nvPicPr>
          <p:cNvPr id="8" name="Picture 7"/>
          <p:cNvPicPr>
            <a:picLocks noChangeAspect="1"/>
          </p:cNvPicPr>
          <p:nvPr/>
        </p:nvPicPr>
        <p:blipFill>
          <a:blip r:embed="rId2"/>
          <a:stretch>
            <a:fillRect/>
          </a:stretch>
        </p:blipFill>
        <p:spPr>
          <a:xfrm>
            <a:off x="1404257" y="0"/>
            <a:ext cx="9715500" cy="6858000"/>
          </a:xfrm>
          <a:prstGeom prst="rect">
            <a:avLst/>
          </a:prstGeom>
        </p:spPr>
      </p:pic>
    </p:spTree>
    <p:extLst>
      <p:ext uri="{BB962C8B-B14F-4D97-AF65-F5344CB8AC3E}">
        <p14:creationId xmlns:p14="http://schemas.microsoft.com/office/powerpoint/2010/main" val="2071404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365125"/>
            <a:ext cx="12105503" cy="1325563"/>
          </a:xfrm>
        </p:spPr>
        <p:txBody>
          <a:bodyPr>
            <a:normAutofit/>
          </a:bodyPr>
          <a:lstStyle/>
          <a:p>
            <a:r>
              <a:rPr lang="en-US" sz="4000" dirty="0" smtClean="0"/>
              <a:t>Examination of the Economic Features </a:t>
            </a:r>
            <a:br>
              <a:rPr lang="en-US" sz="4000" dirty="0" smtClean="0"/>
            </a:br>
            <a:r>
              <a:rPr lang="en-US" sz="4000" dirty="0" smtClean="0"/>
              <a:t>of the Constitution pg. 162-163</a:t>
            </a:r>
            <a:endParaRPr lang="en-US" sz="4000" dirty="0"/>
          </a:p>
        </p:txBody>
      </p:sp>
      <p:sp>
        <p:nvSpPr>
          <p:cNvPr id="3" name="Content Placeholder 2"/>
          <p:cNvSpPr>
            <a:spLocks noGrp="1"/>
          </p:cNvSpPr>
          <p:nvPr>
            <p:ph idx="1"/>
          </p:nvPr>
        </p:nvSpPr>
        <p:spPr>
          <a:xfrm>
            <a:off x="655320" y="2330823"/>
            <a:ext cx="10515600" cy="4351338"/>
          </a:xfrm>
        </p:spPr>
        <p:txBody>
          <a:bodyPr/>
          <a:lstStyle/>
          <a:p>
            <a:r>
              <a:rPr lang="en-US" dirty="0" smtClean="0"/>
              <a:t>Provide a copy of the U.S. Constitution.</a:t>
            </a:r>
          </a:p>
          <a:p>
            <a:r>
              <a:rPr lang="en-US" dirty="0" smtClean="0"/>
              <a:t>Use Handout 2 to</a:t>
            </a:r>
          </a:p>
          <a:p>
            <a:pPr lvl="1"/>
            <a:r>
              <a:rPr lang="en-US" dirty="0" smtClean="0"/>
              <a:t>answer questions about the Constitution</a:t>
            </a:r>
          </a:p>
          <a:p>
            <a:pPr lvl="1"/>
            <a:r>
              <a:rPr lang="en-US" dirty="0"/>
              <a:t>c</a:t>
            </a:r>
            <a:r>
              <a:rPr lang="en-US" dirty="0" smtClean="0"/>
              <a:t>ite where the answer is found in the Constitution</a:t>
            </a:r>
          </a:p>
          <a:p>
            <a:endParaRPr lang="en-US" dirty="0"/>
          </a:p>
        </p:txBody>
      </p:sp>
      <p:pic>
        <p:nvPicPr>
          <p:cNvPr id="6" name="Picture 2" descr="mage result for economics of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993" y="185832"/>
            <a:ext cx="3353689" cy="196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196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 – Review Key Points of </a:t>
            </a:r>
            <a:br>
              <a:rPr lang="en-US" dirty="0" smtClean="0"/>
            </a:br>
            <a:r>
              <a:rPr lang="en-US" dirty="0" smtClean="0"/>
              <a:t>the Lesson</a:t>
            </a:r>
            <a:endParaRPr lang="en-US" dirty="0"/>
          </a:p>
        </p:txBody>
      </p:sp>
      <p:sp>
        <p:nvSpPr>
          <p:cNvPr id="3" name="Content Placeholder 2"/>
          <p:cNvSpPr>
            <a:spLocks noGrp="1"/>
          </p:cNvSpPr>
          <p:nvPr>
            <p:ph idx="1"/>
          </p:nvPr>
        </p:nvSpPr>
        <p:spPr>
          <a:xfrm>
            <a:off x="838200" y="2330823"/>
            <a:ext cx="10515600" cy="4351338"/>
          </a:xfrm>
        </p:spPr>
        <p:txBody>
          <a:bodyPr/>
          <a:lstStyle/>
          <a:p>
            <a:r>
              <a:rPr lang="en-US" dirty="0" smtClean="0"/>
              <a:t>Did the  ideas of Adam Smith influence the writers of the Constitution?  Explain.</a:t>
            </a:r>
          </a:p>
          <a:p>
            <a:r>
              <a:rPr lang="en-US" dirty="0" smtClean="0"/>
              <a:t>The message of the writers of the Constitution was that people should earn wealth on their own and not look to government to provide it for them.  How did the constitution make it difficult to redistribute wealth?</a:t>
            </a:r>
          </a:p>
          <a:p>
            <a:r>
              <a:rPr lang="en-US" dirty="0" smtClean="0"/>
              <a:t>What specific economic powers does the Constitution confer on the federal government?</a:t>
            </a:r>
            <a:endParaRPr lang="en-US" dirty="0"/>
          </a:p>
        </p:txBody>
      </p:sp>
      <p:pic>
        <p:nvPicPr>
          <p:cNvPr id="6" name="Picture 2" descr="mage result for economics of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993" y="185832"/>
            <a:ext cx="3353689" cy="196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95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Question</a:t>
            </a:r>
            <a:endParaRPr lang="en-US" dirty="0"/>
          </a:p>
        </p:txBody>
      </p:sp>
      <p:sp>
        <p:nvSpPr>
          <p:cNvPr id="3" name="Content Placeholder 2"/>
          <p:cNvSpPr>
            <a:spLocks noGrp="1"/>
          </p:cNvSpPr>
          <p:nvPr>
            <p:ph idx="1"/>
          </p:nvPr>
        </p:nvSpPr>
        <p:spPr>
          <a:xfrm>
            <a:off x="838200" y="2429510"/>
            <a:ext cx="10515600" cy="4351338"/>
          </a:xfrm>
        </p:spPr>
        <p:txBody>
          <a:bodyPr/>
          <a:lstStyle/>
          <a:p>
            <a:r>
              <a:rPr lang="en-US" dirty="0" smtClean="0"/>
              <a:t>The American colonies had been established during a period of mercantilism.  This is an economic system that stresses providing special favors from government to people in business.  For example, the government of Great Britain granted trade monopolies to certain groups and provided subsidies to encourage the production of certain goods. The colonies often benefited from these mercantilistic practices.  What influenced the writers of the Constitution to resist mercantilism?</a:t>
            </a:r>
            <a:endParaRPr lang="en-US" dirty="0"/>
          </a:p>
        </p:txBody>
      </p:sp>
      <p:pic>
        <p:nvPicPr>
          <p:cNvPr id="6" name="Picture 2" descr="mage result for economics of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993" y="185832"/>
            <a:ext cx="3353689" cy="196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322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Economic Functions of Government?</a:t>
            </a:r>
            <a:endParaRPr lang="en-US" dirty="0"/>
          </a:p>
        </p:txBody>
      </p:sp>
      <p:pic>
        <p:nvPicPr>
          <p:cNvPr id="1026" name="Picture 2" descr="ouncil for Economic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847" y="2456329"/>
            <a:ext cx="4080486" cy="1972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60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Government’s Role In the Economy</a:t>
            </a:r>
            <a:endParaRPr lang="en-US" dirty="0"/>
          </a:p>
        </p:txBody>
      </p:sp>
      <p:sp>
        <p:nvSpPr>
          <p:cNvPr id="3" name="Content Placeholder 2"/>
          <p:cNvSpPr>
            <a:spLocks noGrp="1"/>
          </p:cNvSpPr>
          <p:nvPr>
            <p:ph idx="1"/>
          </p:nvPr>
        </p:nvSpPr>
        <p:spPr/>
        <p:txBody>
          <a:bodyPr/>
          <a:lstStyle/>
          <a:p>
            <a:r>
              <a:rPr lang="en-US" dirty="0" smtClean="0"/>
              <a:t>Maintain the legal and social framework</a:t>
            </a:r>
          </a:p>
          <a:p>
            <a:r>
              <a:rPr lang="en-US" dirty="0" smtClean="0"/>
              <a:t>Maintain competition</a:t>
            </a:r>
          </a:p>
          <a:p>
            <a:r>
              <a:rPr lang="en-US" dirty="0" smtClean="0"/>
              <a:t>Provide public goods and services</a:t>
            </a:r>
          </a:p>
          <a:p>
            <a:r>
              <a:rPr lang="en-US" dirty="0" smtClean="0"/>
              <a:t>Correct for externalities</a:t>
            </a:r>
          </a:p>
          <a:p>
            <a:r>
              <a:rPr lang="en-US" dirty="0" smtClean="0"/>
              <a:t>Stabilize the economy</a:t>
            </a:r>
          </a:p>
          <a:p>
            <a:r>
              <a:rPr lang="en-US" dirty="0" smtClean="0"/>
              <a:t>Redistribute Income</a:t>
            </a:r>
            <a:endParaRPr lang="en-US" dirty="0"/>
          </a:p>
        </p:txBody>
      </p:sp>
      <p:pic>
        <p:nvPicPr>
          <p:cNvPr id="4" name="Picture 2" descr="ouncil for Economic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513" y="431379"/>
            <a:ext cx="2745056" cy="13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876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Students will be able to:</a:t>
            </a:r>
          </a:p>
          <a:p>
            <a:pPr>
              <a:lnSpc>
                <a:spcPct val="100000"/>
              </a:lnSpc>
              <a:spcBef>
                <a:spcPts val="0"/>
              </a:spcBef>
            </a:pPr>
            <a:r>
              <a:rPr lang="en-US" dirty="0" smtClean="0"/>
              <a:t>Classify government economic activities according to the six economic functions of government.</a:t>
            </a:r>
          </a:p>
          <a:p>
            <a:pPr>
              <a:lnSpc>
                <a:spcPct val="100000"/>
              </a:lnSpc>
              <a:spcBef>
                <a:spcPts val="0"/>
              </a:spcBef>
            </a:pPr>
            <a:r>
              <a:rPr lang="en-US" dirty="0" smtClean="0"/>
              <a:t>Analyze governmental economic actions </a:t>
            </a:r>
            <a:r>
              <a:rPr lang="en-US" dirty="0" err="1" smtClean="0"/>
              <a:t>withing</a:t>
            </a:r>
            <a:r>
              <a:rPr lang="en-US" dirty="0" smtClean="0"/>
              <a:t> the liberal/conservative framework</a:t>
            </a:r>
            <a:endParaRPr lang="en-US" dirty="0"/>
          </a:p>
        </p:txBody>
      </p:sp>
      <p:pic>
        <p:nvPicPr>
          <p:cNvPr id="4" name="Picture 2" descr="ouncil for Economic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513" y="431379"/>
            <a:ext cx="2745056" cy="13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133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Economic </a:t>
            </a:r>
            <a:r>
              <a:rPr lang="en-US" dirty="0"/>
              <a:t>F</a:t>
            </a:r>
            <a:r>
              <a:rPr lang="en-US" dirty="0" smtClean="0"/>
              <a:t>unctions of Government?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are some economic activities of local, state, and national governments?</a:t>
            </a:r>
          </a:p>
          <a:p>
            <a:r>
              <a:rPr lang="en-US" dirty="0" smtClean="0"/>
              <a:t>What might happen if our government expanded its current roles and activities?</a:t>
            </a:r>
            <a:endParaRPr lang="en-US" dirty="0"/>
          </a:p>
        </p:txBody>
      </p:sp>
      <p:pic>
        <p:nvPicPr>
          <p:cNvPr id="4" name="Picture 2" descr="ouncil for Economic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513" y="431379"/>
            <a:ext cx="2745056" cy="13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451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Rules and Regulations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are some rules and regulations imposed by our government?</a:t>
            </a:r>
          </a:p>
          <a:p>
            <a:r>
              <a:rPr lang="en-US" dirty="0" smtClean="0"/>
              <a:t>Why are some things unregulated?</a:t>
            </a:r>
          </a:p>
          <a:p>
            <a:r>
              <a:rPr lang="en-US" dirty="0" smtClean="0"/>
              <a:t>Should all problem areas be regulated?  Why or why not?</a:t>
            </a:r>
            <a:endParaRPr lang="en-US" dirty="0"/>
          </a:p>
        </p:txBody>
      </p:sp>
      <p:pic>
        <p:nvPicPr>
          <p:cNvPr id="4" name="Picture 2" descr="ouncil for Economic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513" y="431379"/>
            <a:ext cx="2745056" cy="13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404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Economist’s View of Economic </a:t>
            </a:r>
            <a:br>
              <a:rPr lang="en-US" dirty="0" smtClean="0"/>
            </a:br>
            <a:r>
              <a:rPr lang="en-US" dirty="0" smtClean="0"/>
              <a:t>Functions of Government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Maintain the legal and social framework</a:t>
            </a:r>
          </a:p>
          <a:p>
            <a:r>
              <a:rPr lang="en-US" dirty="0" smtClean="0"/>
              <a:t>Maintain competition</a:t>
            </a:r>
          </a:p>
          <a:p>
            <a:r>
              <a:rPr lang="en-US" dirty="0" smtClean="0"/>
              <a:t>Provide public goods and services</a:t>
            </a:r>
          </a:p>
          <a:p>
            <a:r>
              <a:rPr lang="en-US" dirty="0" smtClean="0"/>
              <a:t>Correct for externalities</a:t>
            </a:r>
          </a:p>
          <a:p>
            <a:r>
              <a:rPr lang="en-US" dirty="0" smtClean="0"/>
              <a:t>Stabilize the economy</a:t>
            </a:r>
          </a:p>
          <a:p>
            <a:r>
              <a:rPr lang="en-US" dirty="0" smtClean="0"/>
              <a:t>Redistribute Income</a:t>
            </a:r>
          </a:p>
        </p:txBody>
      </p:sp>
      <p:pic>
        <p:nvPicPr>
          <p:cNvPr id="4" name="Picture 2" descr="ouncil for Economic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513" y="431379"/>
            <a:ext cx="2745056" cy="13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97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Economist’s View of Economic </a:t>
            </a:r>
            <a:br>
              <a:rPr lang="en-US" dirty="0" smtClean="0"/>
            </a:br>
            <a:r>
              <a:rPr lang="en-US" dirty="0" smtClean="0"/>
              <a:t>Functions of Government</a:t>
            </a:r>
            <a:endParaRPr lang="en-US" dirty="0"/>
          </a:p>
        </p:txBody>
      </p:sp>
      <p:sp>
        <p:nvSpPr>
          <p:cNvPr id="3" name="Content Placeholder 2"/>
          <p:cNvSpPr>
            <a:spLocks noGrp="1"/>
          </p:cNvSpPr>
          <p:nvPr>
            <p:ph idx="1"/>
          </p:nvPr>
        </p:nvSpPr>
        <p:spPr/>
        <p:txBody>
          <a:bodyPr>
            <a:normAutofit/>
          </a:bodyPr>
          <a:lstStyle/>
          <a:p>
            <a:r>
              <a:rPr lang="en-US" dirty="0" smtClean="0"/>
              <a:t>Maintain the legal and social framework</a:t>
            </a:r>
          </a:p>
          <a:p>
            <a:pPr lvl="1"/>
            <a:r>
              <a:rPr lang="en-US" dirty="0" smtClean="0"/>
              <a:t>Define and enforce property rights</a:t>
            </a:r>
          </a:p>
          <a:p>
            <a:pPr lvl="1"/>
            <a:r>
              <a:rPr lang="en-US" dirty="0" smtClean="0"/>
              <a:t>Establish a monetary system</a:t>
            </a:r>
          </a:p>
          <a:p>
            <a:r>
              <a:rPr lang="en-US" dirty="0" smtClean="0"/>
              <a:t>Maintain competition</a:t>
            </a:r>
          </a:p>
          <a:p>
            <a:pPr lvl="1"/>
            <a:r>
              <a:rPr lang="en-US" dirty="0" smtClean="0"/>
              <a:t>Create and enforce antitrust laws and regulate national monopolies</a:t>
            </a:r>
          </a:p>
          <a:p>
            <a:r>
              <a:rPr lang="en-US" dirty="0" smtClean="0"/>
              <a:t>Provide public goods and services</a:t>
            </a:r>
          </a:p>
          <a:p>
            <a:pPr lvl="1"/>
            <a:r>
              <a:rPr lang="en-US" dirty="0" smtClean="0"/>
              <a:t>Public goods and services are those that markets will not provide in sufficient quantities.</a:t>
            </a:r>
          </a:p>
        </p:txBody>
      </p:sp>
      <p:pic>
        <p:nvPicPr>
          <p:cNvPr id="4" name="Picture 2" descr="ouncil for Economic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513" y="431379"/>
            <a:ext cx="2745056" cy="13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894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Big Ideas of the Constitution</a:t>
            </a:r>
            <a:endParaRPr lang="en-US" dirty="0"/>
          </a:p>
        </p:txBody>
      </p:sp>
      <p:sp>
        <p:nvSpPr>
          <p:cNvPr id="3" name="Content Placeholder 2"/>
          <p:cNvSpPr>
            <a:spLocks noGrp="1"/>
          </p:cNvSpPr>
          <p:nvPr>
            <p:ph idx="1"/>
          </p:nvPr>
        </p:nvSpPr>
        <p:spPr>
          <a:xfrm>
            <a:off x="838200" y="1458097"/>
            <a:ext cx="4722341" cy="4905633"/>
          </a:xfrm>
        </p:spPr>
        <p:txBody>
          <a:bodyPr>
            <a:normAutofit fontScale="85000" lnSpcReduction="20000"/>
          </a:bodyPr>
          <a:lstStyle/>
          <a:p>
            <a:r>
              <a:rPr lang="en-US" sz="3200" dirty="0" smtClean="0">
                <a:hlinkClick r:id="rId2"/>
              </a:rPr>
              <a:t>https://www.archives.gov/legislative/resources/education/constitution</a:t>
            </a:r>
            <a:endParaRPr lang="en-US" sz="3200" dirty="0" smtClean="0"/>
          </a:p>
          <a:p>
            <a:r>
              <a:rPr lang="en-US" sz="3200" dirty="0"/>
              <a:t>This lesson engages students in a study of the Constitution to learn the significance of "Six Big Ideas" contained in it. Students analyze the text of the Constitution in a variety of ways, examine primary sources to identify their relationship to its central ideas and debate the core constitutional principles as they relate to today's political issues.</a:t>
            </a:r>
            <a:r>
              <a:rPr lang="en-US" sz="3200" dirty="0" smtClean="0"/>
              <a:t> </a:t>
            </a:r>
            <a:endParaRPr lang="en-US" sz="3200" dirty="0"/>
          </a:p>
        </p:txBody>
      </p:sp>
      <p:pic>
        <p:nvPicPr>
          <p:cNvPr id="5" name="Picture 2" descr="https://www.archives.gov/files/historical-docs/doc-content/images/constitution-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535" y="365125"/>
            <a:ext cx="3707026" cy="44831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480260" y="5041556"/>
            <a:ext cx="5448300" cy="1075037"/>
          </a:xfrm>
          <a:prstGeom prst="rect">
            <a:avLst/>
          </a:prstGeom>
        </p:spPr>
      </p:pic>
    </p:spTree>
    <p:extLst>
      <p:ext uri="{BB962C8B-B14F-4D97-AF65-F5344CB8AC3E}">
        <p14:creationId xmlns:p14="http://schemas.microsoft.com/office/powerpoint/2010/main" val="661258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Economist’s View of Economic </a:t>
            </a:r>
            <a:br>
              <a:rPr lang="en-US" dirty="0" smtClean="0"/>
            </a:br>
            <a:r>
              <a:rPr lang="en-US" dirty="0" smtClean="0"/>
              <a:t>Functions of Government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Correct for externalities (by-products of production or consumption)</a:t>
            </a:r>
          </a:p>
          <a:p>
            <a:pPr lvl="1"/>
            <a:r>
              <a:rPr lang="en-US" dirty="0" smtClean="0"/>
              <a:t>Reduce negative externalities</a:t>
            </a:r>
          </a:p>
          <a:p>
            <a:pPr lvl="1"/>
            <a:r>
              <a:rPr lang="en-US" dirty="0" smtClean="0"/>
              <a:t>Encourage increased production of goods and services that have positive externalities</a:t>
            </a:r>
          </a:p>
          <a:p>
            <a:r>
              <a:rPr lang="en-US" dirty="0" smtClean="0"/>
              <a:t>Stabilize the economy</a:t>
            </a:r>
          </a:p>
          <a:p>
            <a:pPr lvl="1"/>
            <a:r>
              <a:rPr lang="en-US" dirty="0" smtClean="0"/>
              <a:t>Reduce unemployment and inflation, and promote economic growth</a:t>
            </a:r>
          </a:p>
          <a:p>
            <a:r>
              <a:rPr lang="en-US" dirty="0" smtClean="0"/>
              <a:t>Redistribute Income</a:t>
            </a:r>
          </a:p>
          <a:p>
            <a:pPr lvl="1"/>
            <a:r>
              <a:rPr lang="en-US" dirty="0" smtClean="0"/>
              <a:t>Redistribute income from people who have higher incomes to those with lower incomes</a:t>
            </a:r>
          </a:p>
        </p:txBody>
      </p:sp>
      <p:pic>
        <p:nvPicPr>
          <p:cNvPr id="4" name="Picture 2" descr="ouncil for Economic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513" y="431379"/>
            <a:ext cx="2745056" cy="13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340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The News?</a:t>
            </a:r>
            <a:endParaRPr lang="en-US" dirty="0"/>
          </a:p>
        </p:txBody>
      </p:sp>
      <p:sp>
        <p:nvSpPr>
          <p:cNvPr id="3" name="Content Placeholder 2"/>
          <p:cNvSpPr>
            <a:spLocks noGrp="1"/>
          </p:cNvSpPr>
          <p:nvPr>
            <p:ph idx="1"/>
          </p:nvPr>
        </p:nvSpPr>
        <p:spPr/>
        <p:txBody>
          <a:bodyPr/>
          <a:lstStyle/>
          <a:p>
            <a:endParaRPr lang="en-US" dirty="0" smtClean="0"/>
          </a:p>
          <a:p>
            <a:r>
              <a:rPr lang="en-US" dirty="0" smtClean="0"/>
              <a:t>Which economic function of government is referenced in each headline?</a:t>
            </a:r>
            <a:endParaRPr lang="en-US" dirty="0"/>
          </a:p>
        </p:txBody>
      </p:sp>
      <p:pic>
        <p:nvPicPr>
          <p:cNvPr id="4" name="Picture 2" descr="ouncil for Economic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513" y="431379"/>
            <a:ext cx="2745056" cy="13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061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Role Should Government </a:t>
            </a:r>
            <a:br>
              <a:rPr lang="en-US" dirty="0" smtClean="0"/>
            </a:br>
            <a:r>
              <a:rPr lang="en-US" dirty="0" smtClean="0"/>
              <a:t>Play in the Economy?</a:t>
            </a:r>
            <a:endParaRPr lang="en-US" dirty="0"/>
          </a:p>
        </p:txBody>
      </p:sp>
      <p:sp>
        <p:nvSpPr>
          <p:cNvPr id="3" name="Content Placeholder 2"/>
          <p:cNvSpPr>
            <a:spLocks noGrp="1"/>
          </p:cNvSpPr>
          <p:nvPr>
            <p:ph idx="1"/>
          </p:nvPr>
        </p:nvSpPr>
        <p:spPr>
          <a:xfrm>
            <a:off x="838200" y="1825624"/>
            <a:ext cx="10515600" cy="5032375"/>
          </a:xfrm>
        </p:spPr>
        <p:txBody>
          <a:bodyPr>
            <a:normAutofit/>
          </a:bodyPr>
          <a:lstStyle/>
          <a:p>
            <a:endParaRPr lang="en-US" dirty="0" smtClean="0"/>
          </a:p>
          <a:p>
            <a:r>
              <a:rPr lang="en-US" dirty="0" smtClean="0"/>
              <a:t>Conservative and liberal views</a:t>
            </a:r>
          </a:p>
          <a:p>
            <a:pPr marL="685800" lvl="2">
              <a:spcBef>
                <a:spcPts val="1000"/>
              </a:spcBef>
            </a:pPr>
            <a:r>
              <a:rPr lang="en-US" sz="2400" dirty="0" smtClean="0"/>
              <a:t>What are the specific arguments of each view?</a:t>
            </a:r>
          </a:p>
          <a:p>
            <a:r>
              <a:rPr lang="en-US" dirty="0" smtClean="0"/>
              <a:t>Suppose a U.S. senator proposed legislation that increases taxes for higher-income taxpayers in order to provide more funds for public education.</a:t>
            </a:r>
          </a:p>
          <a:p>
            <a:pPr lvl="1"/>
            <a:r>
              <a:rPr lang="en-US" dirty="0" smtClean="0"/>
              <a:t>Which view?</a:t>
            </a:r>
          </a:p>
          <a:p>
            <a:r>
              <a:rPr lang="en-US" dirty="0" smtClean="0"/>
              <a:t>A Congressional leader argues that there should be a constitutional amendment that limits the size of the federal government.</a:t>
            </a:r>
          </a:p>
          <a:p>
            <a:pPr lvl="1"/>
            <a:r>
              <a:rPr lang="en-US" dirty="0" smtClean="0"/>
              <a:t>Which view?</a:t>
            </a:r>
          </a:p>
        </p:txBody>
      </p:sp>
      <p:pic>
        <p:nvPicPr>
          <p:cNvPr id="4" name="Picture 2" descr="ouncil for Economic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513" y="431379"/>
            <a:ext cx="2745056" cy="13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703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 </a:t>
            </a:r>
            <a:r>
              <a:rPr lang="en-US" dirty="0" err="1" smtClean="0"/>
              <a:t>Edlink</a:t>
            </a:r>
            <a:r>
              <a:rPr lang="en-US" dirty="0" smtClean="0"/>
              <a:t> </a:t>
            </a:r>
            <a:endParaRPr lang="en-US" dirty="0"/>
          </a:p>
        </p:txBody>
      </p:sp>
      <p:sp>
        <p:nvSpPr>
          <p:cNvPr id="4" name="TextBox 3"/>
          <p:cNvSpPr txBox="1"/>
          <p:nvPr/>
        </p:nvSpPr>
        <p:spPr>
          <a:xfrm>
            <a:off x="1237130" y="2043953"/>
            <a:ext cx="9717742" cy="4647426"/>
          </a:xfrm>
          <a:prstGeom prst="rect">
            <a:avLst/>
          </a:prstGeom>
          <a:noFill/>
        </p:spPr>
        <p:txBody>
          <a:bodyPr wrap="square" rtlCol="0">
            <a:spAutoFit/>
          </a:bodyPr>
          <a:lstStyle/>
          <a:p>
            <a:r>
              <a:rPr lang="en-US" sz="2800" dirty="0" smtClean="0"/>
              <a:t>Roles of Government </a:t>
            </a:r>
            <a:r>
              <a:rPr lang="en-US" sz="2800" dirty="0">
                <a:hlinkClick r:id="rId2"/>
              </a:rPr>
              <a:t>https://www.econedlink.org/resources/roles-of-government-video-and-quiz</a:t>
            </a:r>
            <a:r>
              <a:rPr lang="en-US" sz="2800" dirty="0" smtClean="0">
                <a:hlinkClick r:id="rId2"/>
              </a:rPr>
              <a:t>/</a:t>
            </a:r>
            <a:r>
              <a:rPr lang="en-US" sz="2800" dirty="0" smtClean="0"/>
              <a:t>  </a:t>
            </a:r>
          </a:p>
          <a:p>
            <a:endParaRPr lang="en-US" sz="2800" dirty="0"/>
          </a:p>
          <a:p>
            <a:r>
              <a:rPr lang="en-US" sz="2800" dirty="0" smtClean="0"/>
              <a:t>Roles of Government in Fiscal </a:t>
            </a:r>
            <a:r>
              <a:rPr lang="en-US" sz="2800" dirty="0"/>
              <a:t>Policy  </a:t>
            </a:r>
            <a:r>
              <a:rPr lang="en-US" sz="2800" dirty="0">
                <a:hlinkClick r:id="rId3"/>
              </a:rPr>
              <a:t>https://www.econedlink.org/resources/the-role-of-government-the-federal-government-and-fiscal-policy</a:t>
            </a:r>
            <a:r>
              <a:rPr lang="en-US" sz="2800" dirty="0" smtClean="0">
                <a:hlinkClick r:id="rId3"/>
              </a:rPr>
              <a:t>/</a:t>
            </a:r>
            <a:r>
              <a:rPr lang="en-US" sz="2800" dirty="0" smtClean="0"/>
              <a:t> </a:t>
            </a:r>
            <a:endParaRPr lang="en-US" sz="2800" dirty="0"/>
          </a:p>
          <a:p>
            <a:r>
              <a:rPr lang="en-US" sz="2800" dirty="0" smtClean="0"/>
              <a:t> </a:t>
            </a:r>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4"/>
          <a:stretch>
            <a:fillRect/>
          </a:stretch>
        </p:blipFill>
        <p:spPr>
          <a:xfrm>
            <a:off x="6614458" y="365125"/>
            <a:ext cx="4863049" cy="1140946"/>
          </a:xfrm>
          <a:prstGeom prst="rect">
            <a:avLst/>
          </a:prstGeom>
        </p:spPr>
      </p:pic>
    </p:spTree>
    <p:extLst>
      <p:ext uri="{BB962C8B-B14F-4D97-AF65-F5344CB8AC3E}">
        <p14:creationId xmlns:p14="http://schemas.microsoft.com/office/powerpoint/2010/main" val="206872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Truman Library - Branches of Government</a:t>
            </a:r>
            <a:endParaRPr lang="en-US" dirty="0"/>
          </a:p>
        </p:txBody>
      </p:sp>
      <p:sp>
        <p:nvSpPr>
          <p:cNvPr id="3" name="Content Placeholder 2"/>
          <p:cNvSpPr>
            <a:spLocks noGrp="1"/>
          </p:cNvSpPr>
          <p:nvPr>
            <p:ph idx="1"/>
          </p:nvPr>
        </p:nvSpPr>
        <p:spPr>
          <a:xfrm>
            <a:off x="0" y="1538754"/>
            <a:ext cx="12317506" cy="4351338"/>
          </a:xfrm>
        </p:spPr>
        <p:txBody>
          <a:bodyPr/>
          <a:lstStyle/>
          <a:p>
            <a:r>
              <a:rPr lang="en-US" dirty="0" smtClean="0">
                <a:hlinkClick r:id="rId2"/>
              </a:rPr>
              <a:t>https://www.trumanlibrary.org/whistlestop/teacher_lessons/3branches/00a.htm</a:t>
            </a:r>
            <a:r>
              <a:rPr lang="en-US" dirty="0" smtClean="0"/>
              <a:t> </a:t>
            </a:r>
            <a:endParaRPr lang="en-US" dirty="0"/>
          </a:p>
        </p:txBody>
      </p:sp>
      <p:pic>
        <p:nvPicPr>
          <p:cNvPr id="4" name="Picture 3"/>
          <p:cNvPicPr>
            <a:picLocks noChangeAspect="1"/>
          </p:cNvPicPr>
          <p:nvPr/>
        </p:nvPicPr>
        <p:blipFill>
          <a:blip r:embed="rId3"/>
          <a:stretch>
            <a:fillRect/>
          </a:stretch>
        </p:blipFill>
        <p:spPr>
          <a:xfrm>
            <a:off x="372035" y="2703419"/>
            <a:ext cx="11488317" cy="2370605"/>
          </a:xfrm>
          <a:prstGeom prst="rect">
            <a:avLst/>
          </a:prstGeom>
        </p:spPr>
      </p:pic>
    </p:spTree>
    <p:extLst>
      <p:ext uri="{BB962C8B-B14F-4D97-AF65-F5344CB8AC3E}">
        <p14:creationId xmlns:p14="http://schemas.microsoft.com/office/powerpoint/2010/main" val="137037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Edsitement</a:t>
            </a:r>
            <a:r>
              <a:rPr lang="en-US" dirty="0" smtClean="0"/>
              <a:t> Checks and Balances</a:t>
            </a:r>
            <a:endParaRPr lang="en-US" dirty="0"/>
          </a:p>
        </p:txBody>
      </p:sp>
      <p:sp>
        <p:nvSpPr>
          <p:cNvPr id="3" name="Content Placeholder 2"/>
          <p:cNvSpPr>
            <a:spLocks noGrp="1"/>
          </p:cNvSpPr>
          <p:nvPr>
            <p:ph idx="1"/>
          </p:nvPr>
        </p:nvSpPr>
        <p:spPr>
          <a:xfrm>
            <a:off x="676835" y="1520825"/>
            <a:ext cx="10515600" cy="935504"/>
          </a:xfrm>
        </p:spPr>
        <p:txBody>
          <a:bodyPr/>
          <a:lstStyle/>
          <a:p>
            <a:r>
              <a:rPr lang="en-US" dirty="0" smtClean="0">
                <a:hlinkClick r:id="rId2"/>
              </a:rPr>
              <a:t>https://edsitement.neh.gov/lesson-plan/balancing-three-branches-once-our-system-checks-and-balances</a:t>
            </a:r>
            <a:r>
              <a:rPr lang="en-US" dirty="0" smtClean="0"/>
              <a:t> </a:t>
            </a:r>
          </a:p>
        </p:txBody>
      </p:sp>
      <p:pic>
        <p:nvPicPr>
          <p:cNvPr id="4" name="Picture 3"/>
          <p:cNvPicPr>
            <a:picLocks noChangeAspect="1"/>
          </p:cNvPicPr>
          <p:nvPr/>
        </p:nvPicPr>
        <p:blipFill>
          <a:blip r:embed="rId3"/>
          <a:stretch>
            <a:fillRect/>
          </a:stretch>
        </p:blipFill>
        <p:spPr>
          <a:xfrm>
            <a:off x="1286436" y="2659639"/>
            <a:ext cx="9119890" cy="3777020"/>
          </a:xfrm>
          <a:prstGeom prst="rect">
            <a:avLst/>
          </a:prstGeom>
        </p:spPr>
      </p:pic>
    </p:spTree>
    <p:extLst>
      <p:ext uri="{BB962C8B-B14F-4D97-AF65-F5344CB8AC3E}">
        <p14:creationId xmlns:p14="http://schemas.microsoft.com/office/powerpoint/2010/main" val="1085095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9862"/>
            <a:ext cx="10515600" cy="1325563"/>
          </a:xfrm>
        </p:spPr>
        <p:txBody>
          <a:bodyPr/>
          <a:lstStyle/>
          <a:p>
            <a:r>
              <a:rPr lang="en-US" smtClean="0"/>
              <a:t>Separation of Powers, </a:t>
            </a:r>
            <a:r>
              <a:rPr lang="en-US" dirty="0" smtClean="0"/>
              <a:t>Checks &amp; Balances</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Kahn Academy</a:t>
            </a:r>
          </a:p>
          <a:p>
            <a:pPr>
              <a:lnSpc>
                <a:spcPct val="100000"/>
              </a:lnSpc>
              <a:spcBef>
                <a:spcPts val="0"/>
              </a:spcBef>
            </a:pPr>
            <a:r>
              <a:rPr lang="en-US" dirty="0" smtClean="0">
                <a:hlinkClick r:id="rId2"/>
              </a:rPr>
              <a:t>https://www.khanacademy.org/humanities/ap-us-government-and-politics/foundations-of-american-democracy/principles-of-american-government/v/separation-of-powers-and-checks-and-balances</a:t>
            </a:r>
            <a:r>
              <a:rPr lang="en-US" dirty="0" smtClean="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Crash Course</a:t>
            </a:r>
          </a:p>
          <a:p>
            <a:pPr>
              <a:lnSpc>
                <a:spcPct val="100000"/>
              </a:lnSpc>
              <a:spcBef>
                <a:spcPts val="0"/>
              </a:spcBef>
            </a:pPr>
            <a:r>
              <a:rPr lang="en-US" dirty="0" smtClean="0">
                <a:hlinkClick r:id="rId3"/>
              </a:rPr>
              <a:t>https://www.youtube.com/watch?time_continue=1&amp;v=0bf3CwYCxXw</a:t>
            </a:r>
            <a:r>
              <a:rPr lang="en-US" dirty="0" smtClean="0"/>
              <a:t> </a:t>
            </a:r>
            <a:endParaRPr lang="en-US" dirty="0"/>
          </a:p>
        </p:txBody>
      </p:sp>
      <p:pic>
        <p:nvPicPr>
          <p:cNvPr id="4" name="Picture 3"/>
          <p:cNvPicPr>
            <a:picLocks noChangeAspect="1"/>
          </p:cNvPicPr>
          <p:nvPr/>
        </p:nvPicPr>
        <p:blipFill>
          <a:blip r:embed="rId4"/>
          <a:stretch>
            <a:fillRect/>
          </a:stretch>
        </p:blipFill>
        <p:spPr>
          <a:xfrm>
            <a:off x="7936753" y="1221161"/>
            <a:ext cx="3785290" cy="878728"/>
          </a:xfrm>
          <a:prstGeom prst="rect">
            <a:avLst/>
          </a:prstGeom>
        </p:spPr>
      </p:pic>
      <p:pic>
        <p:nvPicPr>
          <p:cNvPr id="5" name="Picture 4"/>
          <p:cNvPicPr>
            <a:picLocks noChangeAspect="1"/>
          </p:cNvPicPr>
          <p:nvPr/>
        </p:nvPicPr>
        <p:blipFill>
          <a:blip r:embed="rId5"/>
          <a:stretch>
            <a:fillRect/>
          </a:stretch>
        </p:blipFill>
        <p:spPr>
          <a:xfrm>
            <a:off x="2270685" y="5011645"/>
            <a:ext cx="2451100" cy="1612900"/>
          </a:xfrm>
          <a:prstGeom prst="rect">
            <a:avLst/>
          </a:prstGeom>
        </p:spPr>
      </p:pic>
    </p:spTree>
    <p:extLst>
      <p:ext uri="{BB962C8B-B14F-4D97-AF65-F5344CB8AC3E}">
        <p14:creationId xmlns:p14="http://schemas.microsoft.com/office/powerpoint/2010/main" val="51892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59" y="207169"/>
            <a:ext cx="10515600" cy="1325563"/>
          </a:xfrm>
        </p:spPr>
        <p:txBody>
          <a:bodyPr/>
          <a:lstStyle/>
          <a:p>
            <a:r>
              <a:rPr lang="en-US" dirty="0" smtClean="0"/>
              <a:t>Flocabulary Branches of Government</a:t>
            </a:r>
            <a:endParaRPr lang="en-US" dirty="0"/>
          </a:p>
        </p:txBody>
      </p:sp>
      <p:sp>
        <p:nvSpPr>
          <p:cNvPr id="3" name="Content Placeholder 2"/>
          <p:cNvSpPr>
            <a:spLocks noGrp="1"/>
          </p:cNvSpPr>
          <p:nvPr>
            <p:ph idx="1"/>
          </p:nvPr>
        </p:nvSpPr>
        <p:spPr>
          <a:xfrm>
            <a:off x="264459" y="2228198"/>
            <a:ext cx="10515600" cy="4351338"/>
          </a:xfrm>
        </p:spPr>
        <p:txBody>
          <a:bodyPr/>
          <a:lstStyle/>
          <a:p>
            <a:r>
              <a:rPr lang="en-US" dirty="0" smtClean="0">
                <a:hlinkClick r:id="rId2"/>
              </a:rPr>
              <a:t>https://www.flocabulary.com/unit/3-branches-of-government/</a:t>
            </a:r>
            <a:r>
              <a:rPr lang="en-US" dirty="0" smtClean="0"/>
              <a:t> </a:t>
            </a:r>
          </a:p>
          <a:p>
            <a:r>
              <a:rPr lang="en-US" dirty="0" smtClean="0">
                <a:hlinkClick r:id="rId3"/>
              </a:rPr>
              <a:t>https://www.flocabulary.com/warp/intro/</a:t>
            </a:r>
            <a:r>
              <a:rPr lang="en-US" dirty="0" smtClean="0"/>
              <a:t> </a:t>
            </a:r>
          </a:p>
          <a:p>
            <a:r>
              <a:rPr lang="en-US" dirty="0" smtClean="0">
                <a:hlinkClick r:id="rId4"/>
              </a:rPr>
              <a:t>https://www.flocabulary.com/warp/beats/</a:t>
            </a:r>
            <a:r>
              <a:rPr lang="en-US" dirty="0" smtClean="0"/>
              <a:t> </a:t>
            </a:r>
            <a:endParaRPr lang="en-US" dirty="0"/>
          </a:p>
        </p:txBody>
      </p:sp>
      <p:pic>
        <p:nvPicPr>
          <p:cNvPr id="4" name="Picture 3"/>
          <p:cNvPicPr>
            <a:picLocks noChangeAspect="1"/>
          </p:cNvPicPr>
          <p:nvPr/>
        </p:nvPicPr>
        <p:blipFill>
          <a:blip r:embed="rId5"/>
          <a:stretch>
            <a:fillRect/>
          </a:stretch>
        </p:blipFill>
        <p:spPr>
          <a:xfrm>
            <a:off x="7065014" y="4769224"/>
            <a:ext cx="4645042" cy="1299649"/>
          </a:xfrm>
          <a:prstGeom prst="rect">
            <a:avLst/>
          </a:prstGeom>
        </p:spPr>
      </p:pic>
    </p:spTree>
    <p:extLst>
      <p:ext uri="{BB962C8B-B14F-4D97-AF65-F5344CB8AC3E}">
        <p14:creationId xmlns:p14="http://schemas.microsoft.com/office/powerpoint/2010/main" val="1776342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125505" y="1927225"/>
            <a:ext cx="6364942" cy="2106893"/>
          </a:xfrm>
        </p:spPr>
        <p:txBody>
          <a:bodyPr>
            <a:normAutofit/>
          </a:bodyPr>
          <a:lstStyle/>
          <a:p>
            <a:r>
              <a:rPr lang="en-US" sz="3200" dirty="0" smtClean="0"/>
              <a:t>Sherry Moser</a:t>
            </a:r>
          </a:p>
          <a:p>
            <a:r>
              <a:rPr lang="en-US" sz="3200" dirty="0" smtClean="0">
                <a:hlinkClick r:id="rId2"/>
              </a:rPr>
              <a:t>smoser@usf.edu</a:t>
            </a:r>
            <a:endParaRPr lang="en-US" sz="3200" dirty="0" smtClean="0"/>
          </a:p>
          <a:p>
            <a:r>
              <a:rPr lang="en-US" sz="3200" dirty="0">
                <a:hlinkClick r:id="rId3"/>
              </a:rPr>
              <a:t>https://usfstavrosresources.weebly.com/</a:t>
            </a:r>
            <a:r>
              <a:rPr lang="en-US" sz="3200" dirty="0" smtClean="0"/>
              <a:t>    </a:t>
            </a:r>
            <a:endParaRPr lang="en-US" sz="3200" dirty="0"/>
          </a:p>
        </p:txBody>
      </p:sp>
      <p:pic>
        <p:nvPicPr>
          <p:cNvPr id="4102" name="Picture 6" descr="mage result for usf stavr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447" y="2082100"/>
            <a:ext cx="5382520" cy="211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58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Significance of the Six Big Ideas in the Constitution and for Americans Today?</a:t>
            </a:r>
            <a:endParaRPr lang="en-US" dirty="0"/>
          </a:p>
        </p:txBody>
      </p:sp>
      <p:sp>
        <p:nvSpPr>
          <p:cNvPr id="3" name="Content Placeholder 2"/>
          <p:cNvSpPr>
            <a:spLocks noGrp="1"/>
          </p:cNvSpPr>
          <p:nvPr>
            <p:ph idx="1"/>
          </p:nvPr>
        </p:nvSpPr>
        <p:spPr>
          <a:xfrm>
            <a:off x="838200" y="1825625"/>
            <a:ext cx="10515600" cy="358905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Six Big Ideas</a:t>
            </a:r>
          </a:p>
          <a:p>
            <a:pPr>
              <a:lnSpc>
                <a:spcPct val="100000"/>
              </a:lnSpc>
              <a:spcBef>
                <a:spcPts val="0"/>
              </a:spcBef>
            </a:pPr>
            <a:r>
              <a:rPr lang="en-US" dirty="0" smtClean="0"/>
              <a:t>Limited government</a:t>
            </a:r>
          </a:p>
          <a:p>
            <a:pPr>
              <a:lnSpc>
                <a:spcPct val="100000"/>
              </a:lnSpc>
              <a:spcBef>
                <a:spcPts val="0"/>
              </a:spcBef>
            </a:pPr>
            <a:r>
              <a:rPr lang="en-US" dirty="0" smtClean="0"/>
              <a:t>Republicanism</a:t>
            </a:r>
          </a:p>
          <a:p>
            <a:pPr>
              <a:lnSpc>
                <a:spcPct val="100000"/>
              </a:lnSpc>
              <a:spcBef>
                <a:spcPts val="0"/>
              </a:spcBef>
            </a:pPr>
            <a:r>
              <a:rPr lang="en-US" dirty="0" smtClean="0"/>
              <a:t>Checks and balances</a:t>
            </a:r>
          </a:p>
          <a:p>
            <a:pPr>
              <a:lnSpc>
                <a:spcPct val="100000"/>
              </a:lnSpc>
              <a:spcBef>
                <a:spcPts val="0"/>
              </a:spcBef>
            </a:pPr>
            <a:r>
              <a:rPr lang="en-US" dirty="0" smtClean="0"/>
              <a:t>Federalism</a:t>
            </a:r>
          </a:p>
          <a:p>
            <a:pPr>
              <a:lnSpc>
                <a:spcPct val="100000"/>
              </a:lnSpc>
              <a:spcBef>
                <a:spcPts val="0"/>
              </a:spcBef>
            </a:pPr>
            <a:r>
              <a:rPr lang="en-US" dirty="0" smtClean="0"/>
              <a:t>Separations of powers</a:t>
            </a:r>
          </a:p>
          <a:p>
            <a:pPr>
              <a:lnSpc>
                <a:spcPct val="100000"/>
              </a:lnSpc>
              <a:spcBef>
                <a:spcPts val="0"/>
              </a:spcBef>
            </a:pPr>
            <a:r>
              <a:rPr lang="en-US" dirty="0" smtClean="0"/>
              <a:t>Popular sovereignty </a:t>
            </a:r>
            <a:endParaRPr lang="en-US" dirty="0"/>
          </a:p>
        </p:txBody>
      </p:sp>
      <p:pic>
        <p:nvPicPr>
          <p:cNvPr id="5" name="Picture 2" descr="https://www.archives.gov/files/historical-docs/doc-content/images/constitution-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512" y="1844100"/>
            <a:ext cx="3199622" cy="38695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5153" y="6104274"/>
            <a:ext cx="11300616" cy="446276"/>
          </a:xfrm>
          <a:prstGeom prst="rect">
            <a:avLst/>
          </a:prstGeom>
        </p:spPr>
        <p:txBody>
          <a:bodyPr wrap="square">
            <a:spAutoFit/>
          </a:bodyPr>
          <a:lstStyle/>
          <a:p>
            <a:r>
              <a:rPr lang="en-US" sz="2300" dirty="0">
                <a:hlinkClick r:id="rId3"/>
              </a:rPr>
              <a:t>https://</a:t>
            </a:r>
            <a:r>
              <a:rPr lang="en-US" sz="2200" dirty="0">
                <a:hlinkClick r:id="rId3"/>
              </a:rPr>
              <a:t>www.dummies.com/education/politics-government/the-7-articles-of-the-us-constitution</a:t>
            </a:r>
            <a:r>
              <a:rPr lang="en-US" sz="2300" dirty="0">
                <a:hlinkClick r:id="rId3"/>
              </a:rPr>
              <a:t>/</a:t>
            </a:r>
            <a:endParaRPr lang="en-US" sz="2300" dirty="0"/>
          </a:p>
        </p:txBody>
      </p:sp>
    </p:spTree>
    <p:extLst>
      <p:ext uri="{BB962C8B-B14F-4D97-AF65-F5344CB8AC3E}">
        <p14:creationId xmlns:p14="http://schemas.microsoft.com/office/powerpoint/2010/main" val="229633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to the Constitution</a:t>
            </a:r>
            <a:endParaRPr lang="en-US" dirty="0"/>
          </a:p>
        </p:txBody>
      </p:sp>
      <p:sp>
        <p:nvSpPr>
          <p:cNvPr id="3" name="Content Placeholder 2"/>
          <p:cNvSpPr>
            <a:spLocks noGrp="1"/>
          </p:cNvSpPr>
          <p:nvPr>
            <p:ph idx="1"/>
          </p:nvPr>
        </p:nvSpPr>
        <p:spPr/>
        <p:txBody>
          <a:bodyPr/>
          <a:lstStyle/>
          <a:p>
            <a:r>
              <a:rPr lang="en-US" dirty="0" smtClean="0"/>
              <a:t>Mapping the text</a:t>
            </a:r>
          </a:p>
          <a:p>
            <a:pPr lvl="1"/>
            <a:r>
              <a:rPr lang="en-US" dirty="0" smtClean="0"/>
              <a:t>4487 words in the Constitution</a:t>
            </a:r>
          </a:p>
          <a:p>
            <a:pPr lvl="2"/>
            <a:r>
              <a:rPr lang="en-US" dirty="0" smtClean="0"/>
              <a:t>Preamble	    52</a:t>
            </a:r>
          </a:p>
          <a:p>
            <a:pPr lvl="2"/>
            <a:r>
              <a:rPr lang="en-US" dirty="0" smtClean="0"/>
              <a:t>Article I	2266</a:t>
            </a:r>
          </a:p>
          <a:p>
            <a:pPr lvl="2"/>
            <a:r>
              <a:rPr lang="en-US" dirty="0" smtClean="0"/>
              <a:t>Article II	1023</a:t>
            </a:r>
          </a:p>
          <a:p>
            <a:pPr lvl="2"/>
            <a:r>
              <a:rPr lang="en-US" dirty="0" smtClean="0"/>
              <a:t>Article III	  375</a:t>
            </a:r>
          </a:p>
          <a:p>
            <a:pPr lvl="2"/>
            <a:r>
              <a:rPr lang="en-US" dirty="0" smtClean="0"/>
              <a:t>Article IV	  328</a:t>
            </a:r>
          </a:p>
          <a:p>
            <a:pPr lvl="2"/>
            <a:r>
              <a:rPr lang="en-US" dirty="0" smtClean="0"/>
              <a:t>Article V	  143</a:t>
            </a:r>
          </a:p>
          <a:p>
            <a:pPr lvl="2"/>
            <a:r>
              <a:rPr lang="en-US" dirty="0" smtClean="0"/>
              <a:t>Article VI	  154</a:t>
            </a:r>
          </a:p>
          <a:p>
            <a:pPr lvl="2"/>
            <a:r>
              <a:rPr lang="en-US" dirty="0" smtClean="0"/>
              <a:t>Article VII	  146</a:t>
            </a:r>
          </a:p>
        </p:txBody>
      </p:sp>
      <p:pic>
        <p:nvPicPr>
          <p:cNvPr id="5" name="Picture 2" descr="https://www.archives.gov/files/historical-docs/doc-content/images/constitution-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512" y="1844100"/>
            <a:ext cx="3199622" cy="386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789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774"/>
            <a:ext cx="10515600" cy="660486"/>
          </a:xfrm>
        </p:spPr>
        <p:txBody>
          <a:bodyPr>
            <a:normAutofit fontScale="90000"/>
          </a:bodyPr>
          <a:lstStyle/>
          <a:p>
            <a:r>
              <a:rPr lang="en-US" dirty="0" smtClean="0"/>
              <a:t>Orientation to the Constitution</a:t>
            </a:r>
            <a:endParaRPr lang="en-US" dirty="0"/>
          </a:p>
        </p:txBody>
      </p:sp>
      <p:sp>
        <p:nvSpPr>
          <p:cNvPr id="3" name="Content Placeholder 2"/>
          <p:cNvSpPr>
            <a:spLocks noGrp="1"/>
          </p:cNvSpPr>
          <p:nvPr>
            <p:ph idx="1"/>
          </p:nvPr>
        </p:nvSpPr>
        <p:spPr>
          <a:xfrm>
            <a:off x="838200" y="840260"/>
            <a:ext cx="7514968" cy="5177481"/>
          </a:xfrm>
        </p:spPr>
        <p:txBody>
          <a:bodyPr>
            <a:normAutofit lnSpcReduction="10000"/>
          </a:bodyPr>
          <a:lstStyle/>
          <a:p>
            <a:r>
              <a:rPr lang="en-US" dirty="0" smtClean="0"/>
              <a:t>Mapping the text Handout 1</a:t>
            </a:r>
          </a:p>
          <a:p>
            <a:pPr lvl="1"/>
            <a:r>
              <a:rPr lang="en-US" dirty="0" smtClean="0"/>
              <a:t>4487 words in the Constitution</a:t>
            </a:r>
          </a:p>
          <a:p>
            <a:pPr lvl="1"/>
            <a:r>
              <a:rPr lang="en-US" dirty="0" smtClean="0"/>
              <a:t>How much of the Constitution is dedicated to each structure of power?</a:t>
            </a:r>
          </a:p>
          <a:p>
            <a:pPr lvl="1"/>
            <a:r>
              <a:rPr lang="en-US" dirty="0" smtClean="0"/>
              <a:t>Class discussion</a:t>
            </a:r>
          </a:p>
          <a:p>
            <a:pPr lvl="2"/>
            <a:r>
              <a:rPr lang="en-US" sz="2400" dirty="0" smtClean="0"/>
              <a:t>What are some general reflections we can make about the Constitution?</a:t>
            </a:r>
          </a:p>
          <a:p>
            <a:pPr lvl="2"/>
            <a:r>
              <a:rPr lang="en-US" sz="2400" dirty="0" smtClean="0"/>
              <a:t>Which topics received the most attention in the Constitution?</a:t>
            </a:r>
          </a:p>
          <a:p>
            <a:pPr lvl="2"/>
            <a:r>
              <a:rPr lang="en-US" sz="2400" dirty="0" smtClean="0"/>
              <a:t>Does the map suggest hypotheses about the relative importance to the Founders of the powers of the new government?</a:t>
            </a:r>
          </a:p>
          <a:p>
            <a:pPr lvl="2"/>
            <a:r>
              <a:rPr lang="en-US" sz="2400" dirty="0" smtClean="0"/>
              <a:t>To what extent do the powers of each branch of government displayed in the map match how the federal government works today?</a:t>
            </a:r>
            <a:endParaRPr lang="en-US" sz="2400" dirty="0"/>
          </a:p>
        </p:txBody>
      </p:sp>
      <p:pic>
        <p:nvPicPr>
          <p:cNvPr id="4" name="Picture 2" descr="https://www.archives.gov/files/historical-docs/doc-content/images/constitution-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512" y="1844100"/>
            <a:ext cx="3199622" cy="386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042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a:t>
            </a:r>
            <a:r>
              <a:rPr lang="en-US" smtClean="0"/>
              <a:t>the Founders</a:t>
            </a:r>
            <a:endParaRPr lang="en-US"/>
          </a:p>
        </p:txBody>
      </p:sp>
      <p:sp>
        <p:nvSpPr>
          <p:cNvPr id="3" name="Content Placeholder 2"/>
          <p:cNvSpPr>
            <a:spLocks noGrp="1"/>
          </p:cNvSpPr>
          <p:nvPr>
            <p:ph idx="1"/>
          </p:nvPr>
        </p:nvSpPr>
        <p:spPr>
          <a:xfrm>
            <a:off x="838200" y="1825624"/>
            <a:ext cx="8234082" cy="4845631"/>
          </a:xfrm>
        </p:spPr>
        <p:txBody>
          <a:bodyPr>
            <a:normAutofit lnSpcReduction="10000"/>
          </a:bodyPr>
          <a:lstStyle/>
          <a:p>
            <a:r>
              <a:rPr lang="en-US" dirty="0" smtClean="0"/>
              <a:t>Studying the Founders can aid in understanding the government they created.</a:t>
            </a:r>
          </a:p>
          <a:p>
            <a:endParaRPr lang="en-US" dirty="0"/>
          </a:p>
          <a:p>
            <a:pPr marL="228600" lvl="1">
              <a:spcBef>
                <a:spcPts val="1000"/>
              </a:spcBef>
            </a:pPr>
            <a:r>
              <a:rPr lang="en-US" sz="2600" u="sng" dirty="0">
                <a:hlinkClick r:id="rId2"/>
              </a:rPr>
              <a:t>https://constitutioncenter.org/learn/educational-resources/founding-fathers</a:t>
            </a:r>
            <a:r>
              <a:rPr lang="en-US" sz="2600" dirty="0"/>
              <a:t> </a:t>
            </a:r>
          </a:p>
          <a:p>
            <a:r>
              <a:rPr lang="en-US" sz="2600" dirty="0"/>
              <a:t> </a:t>
            </a:r>
            <a:r>
              <a:rPr lang="en-US" sz="2600" dirty="0">
                <a:hlinkClick r:id="rId3"/>
              </a:rPr>
              <a:t>http://teachingamericanhistory.org/convention/intro</a:t>
            </a:r>
            <a:r>
              <a:rPr lang="en-US" sz="2600" dirty="0" smtClean="0">
                <a:hlinkClick r:id="rId3"/>
              </a:rPr>
              <a:t>/</a:t>
            </a:r>
            <a:r>
              <a:rPr lang="en-US" sz="2600" dirty="0" smtClean="0"/>
              <a:t> </a:t>
            </a:r>
          </a:p>
          <a:p>
            <a:endParaRPr lang="en-US" dirty="0" smtClean="0"/>
          </a:p>
          <a:p>
            <a:r>
              <a:rPr lang="en-US" dirty="0" smtClean="0"/>
              <a:t>Founders Social Network Handout 2</a:t>
            </a:r>
          </a:p>
          <a:p>
            <a:pPr lvl="1"/>
            <a:r>
              <a:rPr lang="en-US" dirty="0" smtClean="0"/>
              <a:t>Each student completes a Founding Fathers profile.</a:t>
            </a:r>
          </a:p>
          <a:p>
            <a:pPr lvl="1"/>
            <a:r>
              <a:rPr lang="en-US" dirty="0" smtClean="0"/>
              <a:t>After completion, students browse other profiles to determine the most likely ‘friends’ their Founder would choose.</a:t>
            </a:r>
            <a:endParaRPr lang="en-US" dirty="0"/>
          </a:p>
        </p:txBody>
      </p:sp>
      <p:pic>
        <p:nvPicPr>
          <p:cNvPr id="1026" name="Picture 2" descr="mage result for founding fath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8384" y="365125"/>
            <a:ext cx="3399608" cy="191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511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6" y="303342"/>
            <a:ext cx="6884773" cy="1031189"/>
          </a:xfrm>
        </p:spPr>
        <p:txBody>
          <a:bodyPr/>
          <a:lstStyle/>
          <a:p>
            <a:r>
              <a:rPr lang="en-US" dirty="0" smtClean="0"/>
              <a:t>What Other Social Networks?</a:t>
            </a:r>
            <a:endParaRPr lang="en-US" dirty="0"/>
          </a:p>
        </p:txBody>
      </p:sp>
      <p:sp>
        <p:nvSpPr>
          <p:cNvPr id="3" name="Content Placeholder 2"/>
          <p:cNvSpPr>
            <a:spLocks noGrp="1"/>
          </p:cNvSpPr>
          <p:nvPr>
            <p:ph idx="1"/>
          </p:nvPr>
        </p:nvSpPr>
        <p:spPr>
          <a:xfrm>
            <a:off x="838201" y="1825625"/>
            <a:ext cx="4734696" cy="4351338"/>
          </a:xfrm>
        </p:spPr>
        <p:txBody>
          <a:bodyPr>
            <a:normAutofit/>
          </a:bodyPr>
          <a:lstStyle/>
          <a:p>
            <a:r>
              <a:rPr lang="en-US" dirty="0" smtClean="0"/>
              <a:t>Talk with your table:</a:t>
            </a:r>
          </a:p>
          <a:p>
            <a:pPr lvl="1"/>
            <a:r>
              <a:rPr lang="en-US" sz="2800" dirty="0" smtClean="0"/>
              <a:t>What other social networks could be adapted for this task?</a:t>
            </a:r>
          </a:p>
          <a:p>
            <a:pPr lvl="1"/>
            <a:r>
              <a:rPr lang="en-US" sz="2800" dirty="0" smtClean="0"/>
              <a:t>What might those tasks involve?</a:t>
            </a:r>
            <a:endParaRPr lang="en-US" sz="2800" dirty="0"/>
          </a:p>
        </p:txBody>
      </p:sp>
      <p:pic>
        <p:nvPicPr>
          <p:cNvPr id="1026" name="Picture 2" descr="mage result for social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353" y="735105"/>
            <a:ext cx="5633380" cy="556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274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Outlining the Constitution</a:t>
            </a:r>
            <a:endParaRPr lang="en-US" dirty="0"/>
          </a:p>
        </p:txBody>
      </p:sp>
      <p:sp>
        <p:nvSpPr>
          <p:cNvPr id="3" name="Content Placeholder 2"/>
          <p:cNvSpPr>
            <a:spLocks noGrp="1"/>
          </p:cNvSpPr>
          <p:nvPr>
            <p:ph idx="1"/>
          </p:nvPr>
        </p:nvSpPr>
        <p:spPr>
          <a:xfrm>
            <a:off x="109152" y="1876517"/>
            <a:ext cx="9345706" cy="4351338"/>
          </a:xfrm>
        </p:spPr>
        <p:txBody>
          <a:bodyPr/>
          <a:lstStyle/>
          <a:p>
            <a:endParaRPr lang="en-US" dirty="0" smtClean="0"/>
          </a:p>
          <a:p>
            <a:r>
              <a:rPr lang="en-US" sz="3200" dirty="0" smtClean="0"/>
              <a:t>Outlining the Constitutions Six Big Ideas Handout 3</a:t>
            </a:r>
          </a:p>
          <a:p>
            <a:pPr lvl="1"/>
            <a:r>
              <a:rPr lang="en-US" sz="2800" dirty="0" smtClean="0"/>
              <a:t>Divide students into 6 groups.</a:t>
            </a:r>
          </a:p>
          <a:p>
            <a:pPr lvl="1"/>
            <a:r>
              <a:rPr lang="en-US" sz="2800" dirty="0" smtClean="0"/>
              <a:t>Provide a copy of the Constitution.</a:t>
            </a:r>
          </a:p>
          <a:p>
            <a:pPr lvl="1"/>
            <a:r>
              <a:rPr lang="en-US" sz="2800" dirty="0" smtClean="0"/>
              <a:t>Analyze the text to find two examples for the group’s Big Idea.</a:t>
            </a:r>
          </a:p>
          <a:p>
            <a:pPr lvl="2"/>
            <a:r>
              <a:rPr lang="en-US" sz="2800" dirty="0" smtClean="0"/>
              <a:t>Article/Section/Clause</a:t>
            </a:r>
          </a:p>
          <a:p>
            <a:pPr lvl="2"/>
            <a:r>
              <a:rPr lang="en-US" sz="2800" dirty="0" smtClean="0"/>
              <a:t>Quote</a:t>
            </a:r>
          </a:p>
          <a:p>
            <a:pPr lvl="2"/>
            <a:r>
              <a:rPr lang="en-US" sz="2800" dirty="0" smtClean="0"/>
              <a:t>Paraphrase</a:t>
            </a:r>
          </a:p>
          <a:p>
            <a:pPr lvl="2"/>
            <a:endParaRPr lang="en-US" dirty="0"/>
          </a:p>
        </p:txBody>
      </p:sp>
      <p:pic>
        <p:nvPicPr>
          <p:cNvPr id="2052" name="Picture 4" descr="mage result for preamble to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844" y="179296"/>
            <a:ext cx="4152073" cy="21694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0117" y="6227855"/>
            <a:ext cx="9448800" cy="369332"/>
          </a:xfrm>
          <a:prstGeom prst="rect">
            <a:avLst/>
          </a:prstGeom>
        </p:spPr>
        <p:txBody>
          <a:bodyPr wrap="square">
            <a:spAutoFit/>
          </a:bodyPr>
          <a:lstStyle/>
          <a:p>
            <a:r>
              <a:rPr lang="en-US" dirty="0">
                <a:hlinkClick r:id="rId3"/>
              </a:rPr>
              <a:t>http://www.government-and-constitution.org/us-constitution/7-principles-of-the-constitution.htm</a:t>
            </a:r>
            <a:endParaRPr lang="en-US" dirty="0"/>
          </a:p>
        </p:txBody>
      </p:sp>
    </p:spTree>
    <p:extLst>
      <p:ext uri="{BB962C8B-B14F-4D97-AF65-F5344CB8AC3E}">
        <p14:creationId xmlns:p14="http://schemas.microsoft.com/office/powerpoint/2010/main" val="262590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29348</TotalTime>
  <Words>1436</Words>
  <Application>Microsoft Macintosh PowerPoint</Application>
  <PresentationFormat>Widescreen</PresentationFormat>
  <Paragraphs>207</Paragraphs>
  <Slides>38</Slides>
  <Notes>0</Notes>
  <HiddenSlides>10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Calibri Light</vt:lpstr>
      <vt:lpstr>lava</vt:lpstr>
      <vt:lpstr>Arial</vt:lpstr>
      <vt:lpstr>Office Theme</vt:lpstr>
      <vt:lpstr>Three Branches Rap</vt:lpstr>
      <vt:lpstr>Checks &amp; Balances</vt:lpstr>
      <vt:lpstr>6 Big Ideas of the Constitution</vt:lpstr>
      <vt:lpstr>What is the Significance of the Six Big Ideas in the Constitution and for Americans Today?</vt:lpstr>
      <vt:lpstr>Orientation to the Constitution</vt:lpstr>
      <vt:lpstr>Orientation to the Constitution</vt:lpstr>
      <vt:lpstr>Introducing the Founders</vt:lpstr>
      <vt:lpstr>What Other Social Networks?</vt:lpstr>
      <vt:lpstr>Outlining the Constitution</vt:lpstr>
      <vt:lpstr>Additional Resources for the  Six Big Ideas</vt:lpstr>
      <vt:lpstr>Analyzing Primary Sources to  Relate the Six Big Ideas</vt:lpstr>
      <vt:lpstr>Debating the Six Big Ideas in America Today</vt:lpstr>
      <vt:lpstr>Economics of the U.S. Constitution</vt:lpstr>
      <vt:lpstr>Objectives</vt:lpstr>
      <vt:lpstr>Lesson Description</vt:lpstr>
      <vt:lpstr>Economic Issues Faced by the  New Nation pg. 161</vt:lpstr>
      <vt:lpstr>Adam Smith</vt:lpstr>
      <vt:lpstr>Key points from The Wealth of Nations</vt:lpstr>
      <vt:lpstr>The Economics of the U.S.  Constitution</vt:lpstr>
      <vt:lpstr>Examination of the Economic Features  of the Constitution pg. 162-163</vt:lpstr>
      <vt:lpstr>Closure – Review Key Points of  the Lesson</vt:lpstr>
      <vt:lpstr>Essay Question</vt:lpstr>
      <vt:lpstr>What Are The Economic Functions of Government?</vt:lpstr>
      <vt:lpstr>Government’s Role In the Economy</vt:lpstr>
      <vt:lpstr>Objectives </vt:lpstr>
      <vt:lpstr>What are Economic Functions of Government?</vt:lpstr>
      <vt:lpstr>Government Rules and Regulations</vt:lpstr>
      <vt:lpstr>Economist’s View of Economic  Functions of Government</vt:lpstr>
      <vt:lpstr>Economist’s View of Economic  Functions of Government</vt:lpstr>
      <vt:lpstr>Economist’s View of Economic  Functions of Government</vt:lpstr>
      <vt:lpstr>What’s In The News?</vt:lpstr>
      <vt:lpstr>What Role Should Government  Play in the Economy?</vt:lpstr>
      <vt:lpstr>Econ Edlink </vt:lpstr>
      <vt:lpstr>Truman Library - Branches of Government</vt:lpstr>
      <vt:lpstr>Edsitement Checks and Balances</vt:lpstr>
      <vt:lpstr>Separation of Powers, Checks &amp; Balances</vt:lpstr>
      <vt:lpstr>Flocabulary Branches of Government</vt:lpstr>
      <vt:lpstr>Thank you!!</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Branches of Government</dc:title>
  <dc:creator>Moser, Sharon</dc:creator>
  <cp:lastModifiedBy>Moser, Sharon</cp:lastModifiedBy>
  <cp:revision>53</cp:revision>
  <dcterms:created xsi:type="dcterms:W3CDTF">2018-09-14T16:43:10Z</dcterms:created>
  <dcterms:modified xsi:type="dcterms:W3CDTF">2019-08-06T15:41:08Z</dcterms:modified>
</cp:coreProperties>
</file>