
<file path=[Content_Types].xml><?xml version="1.0" encoding="utf-8"?>
<Types xmlns="http://schemas.openxmlformats.org/package/2006/content-types">
  <Default Extension="xml" ContentType="application/xml"/>
  <Default Extension="svg" ContentType="image/svg+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handoutMasterIdLst>
    <p:handoutMasterId r:id="rId49"/>
  </p:handoutMasterIdLst>
  <p:sldIdLst>
    <p:sldId id="328" r:id="rId2"/>
    <p:sldId id="577" r:id="rId3"/>
    <p:sldId id="700" r:id="rId4"/>
    <p:sldId id="641" r:id="rId5"/>
    <p:sldId id="746" r:id="rId6"/>
    <p:sldId id="747" r:id="rId7"/>
    <p:sldId id="751" r:id="rId8"/>
    <p:sldId id="602" r:id="rId9"/>
    <p:sldId id="670" r:id="rId10"/>
    <p:sldId id="728" r:id="rId11"/>
    <p:sldId id="726" r:id="rId12"/>
    <p:sldId id="725" r:id="rId13"/>
    <p:sldId id="730" r:id="rId14"/>
    <p:sldId id="742" r:id="rId15"/>
    <p:sldId id="731" r:id="rId16"/>
    <p:sldId id="732" r:id="rId17"/>
    <p:sldId id="663" r:id="rId18"/>
    <p:sldId id="666" r:id="rId19"/>
    <p:sldId id="668" r:id="rId20"/>
    <p:sldId id="734" r:id="rId21"/>
    <p:sldId id="733" r:id="rId22"/>
    <p:sldId id="617" r:id="rId23"/>
    <p:sldId id="657" r:id="rId24"/>
    <p:sldId id="702" r:id="rId25"/>
    <p:sldId id="709" r:id="rId26"/>
    <p:sldId id="710" r:id="rId27"/>
    <p:sldId id="749" r:id="rId28"/>
    <p:sldId id="699" r:id="rId29"/>
    <p:sldId id="701" r:id="rId30"/>
    <p:sldId id="703" r:id="rId31"/>
    <p:sldId id="704" r:id="rId32"/>
    <p:sldId id="707" r:id="rId33"/>
    <p:sldId id="695" r:id="rId34"/>
    <p:sldId id="748" r:id="rId35"/>
    <p:sldId id="752" r:id="rId36"/>
    <p:sldId id="753" r:id="rId37"/>
    <p:sldId id="754" r:id="rId38"/>
    <p:sldId id="711" r:id="rId39"/>
    <p:sldId id="756" r:id="rId40"/>
    <p:sldId id="757" r:id="rId41"/>
    <p:sldId id="712" r:id="rId42"/>
    <p:sldId id="714" r:id="rId43"/>
    <p:sldId id="715" r:id="rId44"/>
    <p:sldId id="716" r:id="rId45"/>
    <p:sldId id="755" r:id="rId46"/>
    <p:sldId id="723"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F"/>
    <a:srgbClr val="115639"/>
    <a:srgbClr val="124E33"/>
    <a:srgbClr val="2269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2"/>
    <p:restoredTop sz="94674"/>
  </p:normalViewPr>
  <p:slideViewPr>
    <p:cSldViewPr snapToGrid="0" snapToObjects="1">
      <p:cViewPr>
        <p:scale>
          <a:sx n="85" d="100"/>
          <a:sy n="85" d="100"/>
        </p:scale>
        <p:origin x="-1040" y="-96"/>
      </p:cViewPr>
      <p:guideLst>
        <p:guide orient="horz" pos="2160"/>
        <p:guide pos="2880"/>
      </p:guideLst>
    </p:cSldViewPr>
  </p:slideViewPr>
  <p:outlineViewPr>
    <p:cViewPr>
      <p:scale>
        <a:sx n="33" d="100"/>
        <a:sy n="33" d="100"/>
      </p:scale>
      <p:origin x="0" y="7256"/>
    </p:cViewPr>
  </p:outlineViewPr>
  <p:notesTextViewPr>
    <p:cViewPr>
      <p:scale>
        <a:sx n="100" d="100"/>
        <a:sy n="100" d="100"/>
      </p:scale>
      <p:origin x="0" y="0"/>
    </p:cViewPr>
  </p:notesTextViewPr>
  <p:sorterViewPr>
    <p:cViewPr>
      <p:scale>
        <a:sx n="66" d="100"/>
        <a:sy n="66" d="100"/>
      </p:scale>
      <p:origin x="0" y="1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BFF7F-E3FB-4AB6-97FF-B5D6123B2DEC}" type="doc">
      <dgm:prSet loTypeId="urn:microsoft.com/office/officeart/2008/layout/LinedList" loCatId="list" qsTypeId="urn:microsoft.com/office/officeart/2005/8/quickstyle/simple3" qsCatId="simple" csTypeId="urn:microsoft.com/office/officeart/2005/8/colors/accent3_2" csCatId="accent3"/>
      <dgm:spPr/>
      <dgm:t>
        <a:bodyPr/>
        <a:lstStyle/>
        <a:p>
          <a:endParaRPr lang="en-US"/>
        </a:p>
      </dgm:t>
    </dgm:pt>
    <dgm:pt modelId="{9BB072C2-5B38-414B-B86F-D34B4EC60565}">
      <dgm:prSet/>
      <dgm:spPr/>
      <dgm:t>
        <a:bodyPr/>
        <a:lstStyle/>
        <a:p>
          <a:r>
            <a:rPr lang="en-US" b="1"/>
            <a:t>Type: What kind of content is this?</a:t>
          </a:r>
          <a:endParaRPr lang="en-US"/>
        </a:p>
      </dgm:t>
    </dgm:pt>
    <dgm:pt modelId="{C682F21E-9EB8-4658-A20B-6D0FA074F7AA}" type="parTrans" cxnId="{C3E25BE4-F19C-4CAB-B61F-65BFA9B94074}">
      <dgm:prSet/>
      <dgm:spPr/>
      <dgm:t>
        <a:bodyPr/>
        <a:lstStyle/>
        <a:p>
          <a:endParaRPr lang="en-US"/>
        </a:p>
      </dgm:t>
    </dgm:pt>
    <dgm:pt modelId="{73C0526E-86B7-4774-B8DF-16B17D558006}" type="sibTrans" cxnId="{C3E25BE4-F19C-4CAB-B61F-65BFA9B94074}">
      <dgm:prSet/>
      <dgm:spPr/>
      <dgm:t>
        <a:bodyPr/>
        <a:lstStyle/>
        <a:p>
          <a:endParaRPr lang="en-US"/>
        </a:p>
      </dgm:t>
    </dgm:pt>
    <dgm:pt modelId="{E7FC463D-D22E-4598-B424-407F2AA3A754}">
      <dgm:prSet/>
      <dgm:spPr/>
      <dgm:t>
        <a:bodyPr/>
        <a:lstStyle/>
        <a:p>
          <a:r>
            <a:rPr lang="en-US" b="1"/>
            <a:t>Source: Who and what are the sources cited and why should I believe them?</a:t>
          </a:r>
          <a:endParaRPr lang="en-US"/>
        </a:p>
      </dgm:t>
    </dgm:pt>
    <dgm:pt modelId="{A324439D-F548-4CCE-B2FE-32B1EE69B333}" type="parTrans" cxnId="{6A014B1F-EB3D-4ED8-BC33-7A138704B3C3}">
      <dgm:prSet/>
      <dgm:spPr/>
      <dgm:t>
        <a:bodyPr/>
        <a:lstStyle/>
        <a:p>
          <a:endParaRPr lang="en-US"/>
        </a:p>
      </dgm:t>
    </dgm:pt>
    <dgm:pt modelId="{58A8DBF4-8975-49CF-8D97-59A19D76AB96}" type="sibTrans" cxnId="{6A014B1F-EB3D-4ED8-BC33-7A138704B3C3}">
      <dgm:prSet/>
      <dgm:spPr/>
      <dgm:t>
        <a:bodyPr/>
        <a:lstStyle/>
        <a:p>
          <a:endParaRPr lang="en-US"/>
        </a:p>
      </dgm:t>
    </dgm:pt>
    <dgm:pt modelId="{10CA9A81-6BBA-45D2-A149-8AEE061E1A17}">
      <dgm:prSet/>
      <dgm:spPr/>
      <dgm:t>
        <a:bodyPr/>
        <a:lstStyle/>
        <a:p>
          <a:r>
            <a:rPr lang="en-US" b="1"/>
            <a:t>Evidence: What’s the evidence and how was it vetted? </a:t>
          </a:r>
          <a:endParaRPr lang="en-US"/>
        </a:p>
      </dgm:t>
    </dgm:pt>
    <dgm:pt modelId="{6047F1B8-960B-44CD-A2AF-60FE03918772}" type="parTrans" cxnId="{3508CF14-F551-4BB7-982A-D6C9EFEBB28A}">
      <dgm:prSet/>
      <dgm:spPr/>
      <dgm:t>
        <a:bodyPr/>
        <a:lstStyle/>
        <a:p>
          <a:endParaRPr lang="en-US"/>
        </a:p>
      </dgm:t>
    </dgm:pt>
    <dgm:pt modelId="{F7494727-81BF-482C-9D7C-BB404C6D8622}" type="sibTrans" cxnId="{3508CF14-F551-4BB7-982A-D6C9EFEBB28A}">
      <dgm:prSet/>
      <dgm:spPr/>
      <dgm:t>
        <a:bodyPr/>
        <a:lstStyle/>
        <a:p>
          <a:endParaRPr lang="en-US"/>
        </a:p>
      </dgm:t>
    </dgm:pt>
    <dgm:pt modelId="{3BDA5DC1-FE4A-4686-B36E-31E85820549E}">
      <dgm:prSet/>
      <dgm:spPr/>
      <dgm:t>
        <a:bodyPr/>
        <a:lstStyle/>
        <a:p>
          <a:r>
            <a:rPr lang="en-US" b="1"/>
            <a:t>Interpretation: Is the main point of the piece proven by the evidence?</a:t>
          </a:r>
          <a:endParaRPr lang="en-US"/>
        </a:p>
      </dgm:t>
    </dgm:pt>
    <dgm:pt modelId="{13997D9C-A00D-4AF6-890C-4424D66B5101}" type="parTrans" cxnId="{979CF47F-0B66-4568-AB97-DBFC4D69B395}">
      <dgm:prSet/>
      <dgm:spPr/>
      <dgm:t>
        <a:bodyPr/>
        <a:lstStyle/>
        <a:p>
          <a:endParaRPr lang="en-US"/>
        </a:p>
      </dgm:t>
    </dgm:pt>
    <dgm:pt modelId="{314F5827-70A1-4CA9-842D-BF323D219D49}" type="sibTrans" cxnId="{979CF47F-0B66-4568-AB97-DBFC4D69B395}">
      <dgm:prSet/>
      <dgm:spPr/>
      <dgm:t>
        <a:bodyPr/>
        <a:lstStyle/>
        <a:p>
          <a:endParaRPr lang="en-US"/>
        </a:p>
      </dgm:t>
    </dgm:pt>
    <dgm:pt modelId="{9FCC3A4F-2BD9-4380-8F2A-76C21430E7D7}">
      <dgm:prSet/>
      <dgm:spPr/>
      <dgm:t>
        <a:bodyPr/>
        <a:lstStyle/>
        <a:p>
          <a:r>
            <a:rPr lang="en-US" b="1" dirty="0"/>
            <a:t>Completeness: What’s missing?</a:t>
          </a:r>
          <a:endParaRPr lang="en-US" dirty="0"/>
        </a:p>
      </dgm:t>
    </dgm:pt>
    <dgm:pt modelId="{AEAEE4E5-63CB-4649-81F1-54430D3DC69F}" type="parTrans" cxnId="{197610F2-58D0-4D2B-B7C4-336AF000429D}">
      <dgm:prSet/>
      <dgm:spPr/>
      <dgm:t>
        <a:bodyPr/>
        <a:lstStyle/>
        <a:p>
          <a:endParaRPr lang="en-US"/>
        </a:p>
      </dgm:t>
    </dgm:pt>
    <dgm:pt modelId="{033CEE61-494F-425D-A963-DD8DB438D76C}" type="sibTrans" cxnId="{197610F2-58D0-4D2B-B7C4-336AF000429D}">
      <dgm:prSet/>
      <dgm:spPr/>
      <dgm:t>
        <a:bodyPr/>
        <a:lstStyle/>
        <a:p>
          <a:endParaRPr lang="en-US"/>
        </a:p>
      </dgm:t>
    </dgm:pt>
    <dgm:pt modelId="{E45C8CFA-22F0-40DF-9645-7BBC05522717}">
      <dgm:prSet/>
      <dgm:spPr/>
      <dgm:t>
        <a:bodyPr/>
        <a:lstStyle/>
        <a:p>
          <a:r>
            <a:rPr lang="en-US" b="1"/>
            <a:t>Knowledge: Am I learning every day what I need?</a:t>
          </a:r>
          <a:endParaRPr lang="en-US"/>
        </a:p>
      </dgm:t>
    </dgm:pt>
    <dgm:pt modelId="{8A42E573-B0B4-4DA5-9E3C-AC16C1622263}" type="parTrans" cxnId="{7D329904-0BA3-4C14-9F1C-760BE5D96CC7}">
      <dgm:prSet/>
      <dgm:spPr/>
      <dgm:t>
        <a:bodyPr/>
        <a:lstStyle/>
        <a:p>
          <a:endParaRPr lang="en-US"/>
        </a:p>
      </dgm:t>
    </dgm:pt>
    <dgm:pt modelId="{540B44BF-1DA7-4DCA-8639-59B103BEB505}" type="sibTrans" cxnId="{7D329904-0BA3-4C14-9F1C-760BE5D96CC7}">
      <dgm:prSet/>
      <dgm:spPr/>
      <dgm:t>
        <a:bodyPr/>
        <a:lstStyle/>
        <a:p>
          <a:endParaRPr lang="en-US"/>
        </a:p>
      </dgm:t>
    </dgm:pt>
    <dgm:pt modelId="{FF3212E0-785A-4385-9FC5-789C1183792F}" type="pres">
      <dgm:prSet presAssocID="{09DBFF7F-E3FB-4AB6-97FF-B5D6123B2DEC}" presName="vert0" presStyleCnt="0">
        <dgm:presLayoutVars>
          <dgm:dir/>
          <dgm:animOne val="branch"/>
          <dgm:animLvl val="lvl"/>
        </dgm:presLayoutVars>
      </dgm:prSet>
      <dgm:spPr/>
      <dgm:t>
        <a:bodyPr/>
        <a:lstStyle/>
        <a:p>
          <a:endParaRPr lang="en-US"/>
        </a:p>
      </dgm:t>
    </dgm:pt>
    <dgm:pt modelId="{DC9F05F2-D619-4226-AAF3-ADB9303DBE4A}" type="pres">
      <dgm:prSet presAssocID="{9BB072C2-5B38-414B-B86F-D34B4EC60565}" presName="thickLine" presStyleLbl="alignNode1" presStyleIdx="0" presStyleCnt="6"/>
      <dgm:spPr/>
    </dgm:pt>
    <dgm:pt modelId="{C5D4668D-AC86-45F9-B8D2-68825647028F}" type="pres">
      <dgm:prSet presAssocID="{9BB072C2-5B38-414B-B86F-D34B4EC60565}" presName="horz1" presStyleCnt="0"/>
      <dgm:spPr/>
    </dgm:pt>
    <dgm:pt modelId="{E4CB3426-CC13-4DA5-B468-82CD09ED24A4}" type="pres">
      <dgm:prSet presAssocID="{9BB072C2-5B38-414B-B86F-D34B4EC60565}" presName="tx1" presStyleLbl="revTx" presStyleIdx="0" presStyleCnt="6"/>
      <dgm:spPr/>
      <dgm:t>
        <a:bodyPr/>
        <a:lstStyle/>
        <a:p>
          <a:endParaRPr lang="en-US"/>
        </a:p>
      </dgm:t>
    </dgm:pt>
    <dgm:pt modelId="{231F72F8-5FB0-4121-8747-0BA0A1268431}" type="pres">
      <dgm:prSet presAssocID="{9BB072C2-5B38-414B-B86F-D34B4EC60565}" presName="vert1" presStyleCnt="0"/>
      <dgm:spPr/>
    </dgm:pt>
    <dgm:pt modelId="{45B52FCC-B3B9-4547-B8BA-F22EA57F45C1}" type="pres">
      <dgm:prSet presAssocID="{E7FC463D-D22E-4598-B424-407F2AA3A754}" presName="thickLine" presStyleLbl="alignNode1" presStyleIdx="1" presStyleCnt="6"/>
      <dgm:spPr/>
    </dgm:pt>
    <dgm:pt modelId="{BD5A2064-2BE9-4C5E-BC1F-8B38C18352A4}" type="pres">
      <dgm:prSet presAssocID="{E7FC463D-D22E-4598-B424-407F2AA3A754}" presName="horz1" presStyleCnt="0"/>
      <dgm:spPr/>
    </dgm:pt>
    <dgm:pt modelId="{EEA2C83E-FB29-4BF6-AB00-42798B48FD09}" type="pres">
      <dgm:prSet presAssocID="{E7FC463D-D22E-4598-B424-407F2AA3A754}" presName="tx1" presStyleLbl="revTx" presStyleIdx="1" presStyleCnt="6"/>
      <dgm:spPr/>
      <dgm:t>
        <a:bodyPr/>
        <a:lstStyle/>
        <a:p>
          <a:endParaRPr lang="en-US"/>
        </a:p>
      </dgm:t>
    </dgm:pt>
    <dgm:pt modelId="{F27D9D98-7FC8-4362-B750-7E98FB9734DA}" type="pres">
      <dgm:prSet presAssocID="{E7FC463D-D22E-4598-B424-407F2AA3A754}" presName="vert1" presStyleCnt="0"/>
      <dgm:spPr/>
    </dgm:pt>
    <dgm:pt modelId="{C01A5055-958C-427B-903C-77C2FA952D47}" type="pres">
      <dgm:prSet presAssocID="{10CA9A81-6BBA-45D2-A149-8AEE061E1A17}" presName="thickLine" presStyleLbl="alignNode1" presStyleIdx="2" presStyleCnt="6"/>
      <dgm:spPr/>
    </dgm:pt>
    <dgm:pt modelId="{EBDE54B1-3F3B-4934-A1DB-89791500DF5E}" type="pres">
      <dgm:prSet presAssocID="{10CA9A81-6BBA-45D2-A149-8AEE061E1A17}" presName="horz1" presStyleCnt="0"/>
      <dgm:spPr/>
    </dgm:pt>
    <dgm:pt modelId="{1182F917-0912-4F9C-922E-1ED660A59CEF}" type="pres">
      <dgm:prSet presAssocID="{10CA9A81-6BBA-45D2-A149-8AEE061E1A17}" presName="tx1" presStyleLbl="revTx" presStyleIdx="2" presStyleCnt="6"/>
      <dgm:spPr/>
      <dgm:t>
        <a:bodyPr/>
        <a:lstStyle/>
        <a:p>
          <a:endParaRPr lang="en-US"/>
        </a:p>
      </dgm:t>
    </dgm:pt>
    <dgm:pt modelId="{74B0EC20-E6F1-49DF-831D-CFEF8A713CC7}" type="pres">
      <dgm:prSet presAssocID="{10CA9A81-6BBA-45D2-A149-8AEE061E1A17}" presName="vert1" presStyleCnt="0"/>
      <dgm:spPr/>
    </dgm:pt>
    <dgm:pt modelId="{5DFE0585-B533-47E1-AF14-0E9E4F41F538}" type="pres">
      <dgm:prSet presAssocID="{3BDA5DC1-FE4A-4686-B36E-31E85820549E}" presName="thickLine" presStyleLbl="alignNode1" presStyleIdx="3" presStyleCnt="6"/>
      <dgm:spPr/>
    </dgm:pt>
    <dgm:pt modelId="{7ABB9D9A-5911-478A-8E91-18E63D796700}" type="pres">
      <dgm:prSet presAssocID="{3BDA5DC1-FE4A-4686-B36E-31E85820549E}" presName="horz1" presStyleCnt="0"/>
      <dgm:spPr/>
    </dgm:pt>
    <dgm:pt modelId="{B27EC2FC-7A6B-439C-876D-DB551DCB4FD6}" type="pres">
      <dgm:prSet presAssocID="{3BDA5DC1-FE4A-4686-B36E-31E85820549E}" presName="tx1" presStyleLbl="revTx" presStyleIdx="3" presStyleCnt="6"/>
      <dgm:spPr/>
      <dgm:t>
        <a:bodyPr/>
        <a:lstStyle/>
        <a:p>
          <a:endParaRPr lang="en-US"/>
        </a:p>
      </dgm:t>
    </dgm:pt>
    <dgm:pt modelId="{CAD9B3CD-43EA-47EC-ADA7-921CB7DF8B08}" type="pres">
      <dgm:prSet presAssocID="{3BDA5DC1-FE4A-4686-B36E-31E85820549E}" presName="vert1" presStyleCnt="0"/>
      <dgm:spPr/>
    </dgm:pt>
    <dgm:pt modelId="{05FF6380-AD27-409B-9A05-4B6DBAE337FC}" type="pres">
      <dgm:prSet presAssocID="{9FCC3A4F-2BD9-4380-8F2A-76C21430E7D7}" presName="thickLine" presStyleLbl="alignNode1" presStyleIdx="4" presStyleCnt="6"/>
      <dgm:spPr/>
    </dgm:pt>
    <dgm:pt modelId="{1D9DD753-C3A1-4EFE-BAE1-DDBB09A9F6F7}" type="pres">
      <dgm:prSet presAssocID="{9FCC3A4F-2BD9-4380-8F2A-76C21430E7D7}" presName="horz1" presStyleCnt="0"/>
      <dgm:spPr/>
    </dgm:pt>
    <dgm:pt modelId="{5F18802D-560D-4CDB-AE85-02AA6104F984}" type="pres">
      <dgm:prSet presAssocID="{9FCC3A4F-2BD9-4380-8F2A-76C21430E7D7}" presName="tx1" presStyleLbl="revTx" presStyleIdx="4" presStyleCnt="6"/>
      <dgm:spPr/>
      <dgm:t>
        <a:bodyPr/>
        <a:lstStyle/>
        <a:p>
          <a:endParaRPr lang="en-US"/>
        </a:p>
      </dgm:t>
    </dgm:pt>
    <dgm:pt modelId="{ABB50A8A-7195-42B9-9A60-1F616696CA2C}" type="pres">
      <dgm:prSet presAssocID="{9FCC3A4F-2BD9-4380-8F2A-76C21430E7D7}" presName="vert1" presStyleCnt="0"/>
      <dgm:spPr/>
    </dgm:pt>
    <dgm:pt modelId="{7895E9B3-0765-417D-AF01-8320FDAF4916}" type="pres">
      <dgm:prSet presAssocID="{E45C8CFA-22F0-40DF-9645-7BBC05522717}" presName="thickLine" presStyleLbl="alignNode1" presStyleIdx="5" presStyleCnt="6"/>
      <dgm:spPr/>
    </dgm:pt>
    <dgm:pt modelId="{D6767067-4A5C-4916-A872-484A3038596F}" type="pres">
      <dgm:prSet presAssocID="{E45C8CFA-22F0-40DF-9645-7BBC05522717}" presName="horz1" presStyleCnt="0"/>
      <dgm:spPr/>
    </dgm:pt>
    <dgm:pt modelId="{E2CD0A46-408C-44D6-BA4B-D4B251ACB802}" type="pres">
      <dgm:prSet presAssocID="{E45C8CFA-22F0-40DF-9645-7BBC05522717}" presName="tx1" presStyleLbl="revTx" presStyleIdx="5" presStyleCnt="6"/>
      <dgm:spPr/>
      <dgm:t>
        <a:bodyPr/>
        <a:lstStyle/>
        <a:p>
          <a:endParaRPr lang="en-US"/>
        </a:p>
      </dgm:t>
    </dgm:pt>
    <dgm:pt modelId="{6C6FDEA2-D463-4F06-BA36-EB5D960D4CEB}" type="pres">
      <dgm:prSet presAssocID="{E45C8CFA-22F0-40DF-9645-7BBC05522717}" presName="vert1" presStyleCnt="0"/>
      <dgm:spPr/>
    </dgm:pt>
  </dgm:ptLst>
  <dgm:cxnLst>
    <dgm:cxn modelId="{979CF47F-0B66-4568-AB97-DBFC4D69B395}" srcId="{09DBFF7F-E3FB-4AB6-97FF-B5D6123B2DEC}" destId="{3BDA5DC1-FE4A-4686-B36E-31E85820549E}" srcOrd="3" destOrd="0" parTransId="{13997D9C-A00D-4AF6-890C-4424D66B5101}" sibTransId="{314F5827-70A1-4CA9-842D-BF323D219D49}"/>
    <dgm:cxn modelId="{FCEB117B-198B-1F43-8291-2B8049A34EAD}" type="presOf" srcId="{9FCC3A4F-2BD9-4380-8F2A-76C21430E7D7}" destId="{5F18802D-560D-4CDB-AE85-02AA6104F984}" srcOrd="0" destOrd="0" presId="urn:microsoft.com/office/officeart/2008/layout/LinedList"/>
    <dgm:cxn modelId="{9E8BFC62-5724-E04A-B51C-0FA6C7085E8F}" type="presOf" srcId="{E7FC463D-D22E-4598-B424-407F2AA3A754}" destId="{EEA2C83E-FB29-4BF6-AB00-42798B48FD09}" srcOrd="0" destOrd="0" presId="urn:microsoft.com/office/officeart/2008/layout/LinedList"/>
    <dgm:cxn modelId="{197610F2-58D0-4D2B-B7C4-336AF000429D}" srcId="{09DBFF7F-E3FB-4AB6-97FF-B5D6123B2DEC}" destId="{9FCC3A4F-2BD9-4380-8F2A-76C21430E7D7}" srcOrd="4" destOrd="0" parTransId="{AEAEE4E5-63CB-4649-81F1-54430D3DC69F}" sibTransId="{033CEE61-494F-425D-A963-DD8DB438D76C}"/>
    <dgm:cxn modelId="{7D329904-0BA3-4C14-9F1C-760BE5D96CC7}" srcId="{09DBFF7F-E3FB-4AB6-97FF-B5D6123B2DEC}" destId="{E45C8CFA-22F0-40DF-9645-7BBC05522717}" srcOrd="5" destOrd="0" parTransId="{8A42E573-B0B4-4DA5-9E3C-AC16C1622263}" sibTransId="{540B44BF-1DA7-4DCA-8639-59B103BEB505}"/>
    <dgm:cxn modelId="{8910FC5C-0BE1-EB4A-BC87-D6D267828F93}" type="presOf" srcId="{09DBFF7F-E3FB-4AB6-97FF-B5D6123B2DEC}" destId="{FF3212E0-785A-4385-9FC5-789C1183792F}" srcOrd="0" destOrd="0" presId="urn:microsoft.com/office/officeart/2008/layout/LinedList"/>
    <dgm:cxn modelId="{AF2DCC66-1A60-2145-A01A-1643136EFB09}" type="presOf" srcId="{3BDA5DC1-FE4A-4686-B36E-31E85820549E}" destId="{B27EC2FC-7A6B-439C-876D-DB551DCB4FD6}" srcOrd="0" destOrd="0" presId="urn:microsoft.com/office/officeart/2008/layout/LinedList"/>
    <dgm:cxn modelId="{A48CECAD-CA7B-B941-9503-A04E2D36AAE1}" type="presOf" srcId="{10CA9A81-6BBA-45D2-A149-8AEE061E1A17}" destId="{1182F917-0912-4F9C-922E-1ED660A59CEF}" srcOrd="0" destOrd="0" presId="urn:microsoft.com/office/officeart/2008/layout/LinedList"/>
    <dgm:cxn modelId="{6A014B1F-EB3D-4ED8-BC33-7A138704B3C3}" srcId="{09DBFF7F-E3FB-4AB6-97FF-B5D6123B2DEC}" destId="{E7FC463D-D22E-4598-B424-407F2AA3A754}" srcOrd="1" destOrd="0" parTransId="{A324439D-F548-4CCE-B2FE-32B1EE69B333}" sibTransId="{58A8DBF4-8975-49CF-8D97-59A19D76AB96}"/>
    <dgm:cxn modelId="{47383FF2-489F-8948-8898-7F9064703000}" type="presOf" srcId="{E45C8CFA-22F0-40DF-9645-7BBC05522717}" destId="{E2CD0A46-408C-44D6-BA4B-D4B251ACB802}" srcOrd="0" destOrd="0" presId="urn:microsoft.com/office/officeart/2008/layout/LinedList"/>
    <dgm:cxn modelId="{3508CF14-F551-4BB7-982A-D6C9EFEBB28A}" srcId="{09DBFF7F-E3FB-4AB6-97FF-B5D6123B2DEC}" destId="{10CA9A81-6BBA-45D2-A149-8AEE061E1A17}" srcOrd="2" destOrd="0" parTransId="{6047F1B8-960B-44CD-A2AF-60FE03918772}" sibTransId="{F7494727-81BF-482C-9D7C-BB404C6D8622}"/>
    <dgm:cxn modelId="{04E72448-0432-2741-B9E4-CCE6A117BDD5}" type="presOf" srcId="{9BB072C2-5B38-414B-B86F-D34B4EC60565}" destId="{E4CB3426-CC13-4DA5-B468-82CD09ED24A4}" srcOrd="0" destOrd="0" presId="urn:microsoft.com/office/officeart/2008/layout/LinedList"/>
    <dgm:cxn modelId="{C3E25BE4-F19C-4CAB-B61F-65BFA9B94074}" srcId="{09DBFF7F-E3FB-4AB6-97FF-B5D6123B2DEC}" destId="{9BB072C2-5B38-414B-B86F-D34B4EC60565}" srcOrd="0" destOrd="0" parTransId="{C682F21E-9EB8-4658-A20B-6D0FA074F7AA}" sibTransId="{73C0526E-86B7-4774-B8DF-16B17D558006}"/>
    <dgm:cxn modelId="{46BB02DB-A088-0C4E-8128-0423637E42D5}" type="presParOf" srcId="{FF3212E0-785A-4385-9FC5-789C1183792F}" destId="{DC9F05F2-D619-4226-AAF3-ADB9303DBE4A}" srcOrd="0" destOrd="0" presId="urn:microsoft.com/office/officeart/2008/layout/LinedList"/>
    <dgm:cxn modelId="{77E2B72D-DF2B-154A-8145-4B3CC3B2A8BB}" type="presParOf" srcId="{FF3212E0-785A-4385-9FC5-789C1183792F}" destId="{C5D4668D-AC86-45F9-B8D2-68825647028F}" srcOrd="1" destOrd="0" presId="urn:microsoft.com/office/officeart/2008/layout/LinedList"/>
    <dgm:cxn modelId="{23357356-5A6D-B640-A4CC-D66558BAFEED}" type="presParOf" srcId="{C5D4668D-AC86-45F9-B8D2-68825647028F}" destId="{E4CB3426-CC13-4DA5-B468-82CD09ED24A4}" srcOrd="0" destOrd="0" presId="urn:microsoft.com/office/officeart/2008/layout/LinedList"/>
    <dgm:cxn modelId="{48D2EAD4-FC2A-104D-8A1E-066E89DDED98}" type="presParOf" srcId="{C5D4668D-AC86-45F9-B8D2-68825647028F}" destId="{231F72F8-5FB0-4121-8747-0BA0A1268431}" srcOrd="1" destOrd="0" presId="urn:microsoft.com/office/officeart/2008/layout/LinedList"/>
    <dgm:cxn modelId="{05DECCBA-67A2-6E4E-AC75-508811008C58}" type="presParOf" srcId="{FF3212E0-785A-4385-9FC5-789C1183792F}" destId="{45B52FCC-B3B9-4547-B8BA-F22EA57F45C1}" srcOrd="2" destOrd="0" presId="urn:microsoft.com/office/officeart/2008/layout/LinedList"/>
    <dgm:cxn modelId="{7AA9A11F-D777-5141-9DA6-EFF12AB6CA62}" type="presParOf" srcId="{FF3212E0-785A-4385-9FC5-789C1183792F}" destId="{BD5A2064-2BE9-4C5E-BC1F-8B38C18352A4}" srcOrd="3" destOrd="0" presId="urn:microsoft.com/office/officeart/2008/layout/LinedList"/>
    <dgm:cxn modelId="{73941159-067D-DD45-ABF3-750A083BC5D4}" type="presParOf" srcId="{BD5A2064-2BE9-4C5E-BC1F-8B38C18352A4}" destId="{EEA2C83E-FB29-4BF6-AB00-42798B48FD09}" srcOrd="0" destOrd="0" presId="urn:microsoft.com/office/officeart/2008/layout/LinedList"/>
    <dgm:cxn modelId="{4B8DE1FD-CEE5-D149-B531-A13A7D2DCB99}" type="presParOf" srcId="{BD5A2064-2BE9-4C5E-BC1F-8B38C18352A4}" destId="{F27D9D98-7FC8-4362-B750-7E98FB9734DA}" srcOrd="1" destOrd="0" presId="urn:microsoft.com/office/officeart/2008/layout/LinedList"/>
    <dgm:cxn modelId="{38DB5D21-E9BD-5648-83B6-604E0A071A19}" type="presParOf" srcId="{FF3212E0-785A-4385-9FC5-789C1183792F}" destId="{C01A5055-958C-427B-903C-77C2FA952D47}" srcOrd="4" destOrd="0" presId="urn:microsoft.com/office/officeart/2008/layout/LinedList"/>
    <dgm:cxn modelId="{47BA767F-DC16-0048-AF9A-2E38DB2E5ADA}" type="presParOf" srcId="{FF3212E0-785A-4385-9FC5-789C1183792F}" destId="{EBDE54B1-3F3B-4934-A1DB-89791500DF5E}" srcOrd="5" destOrd="0" presId="urn:microsoft.com/office/officeart/2008/layout/LinedList"/>
    <dgm:cxn modelId="{3429B8E1-E92A-AE44-A8A9-A95F900DF4B7}" type="presParOf" srcId="{EBDE54B1-3F3B-4934-A1DB-89791500DF5E}" destId="{1182F917-0912-4F9C-922E-1ED660A59CEF}" srcOrd="0" destOrd="0" presId="urn:microsoft.com/office/officeart/2008/layout/LinedList"/>
    <dgm:cxn modelId="{C2C0ED52-8362-C645-895D-D0F37F9AFC05}" type="presParOf" srcId="{EBDE54B1-3F3B-4934-A1DB-89791500DF5E}" destId="{74B0EC20-E6F1-49DF-831D-CFEF8A713CC7}" srcOrd="1" destOrd="0" presId="urn:microsoft.com/office/officeart/2008/layout/LinedList"/>
    <dgm:cxn modelId="{CA925A1A-4BFD-6149-B3B8-174F44030305}" type="presParOf" srcId="{FF3212E0-785A-4385-9FC5-789C1183792F}" destId="{5DFE0585-B533-47E1-AF14-0E9E4F41F538}" srcOrd="6" destOrd="0" presId="urn:microsoft.com/office/officeart/2008/layout/LinedList"/>
    <dgm:cxn modelId="{A1C29860-1365-E64E-85D8-10837AEFDAF8}" type="presParOf" srcId="{FF3212E0-785A-4385-9FC5-789C1183792F}" destId="{7ABB9D9A-5911-478A-8E91-18E63D796700}" srcOrd="7" destOrd="0" presId="urn:microsoft.com/office/officeart/2008/layout/LinedList"/>
    <dgm:cxn modelId="{60181052-C9F9-2C41-9071-32F49DA7B0A7}" type="presParOf" srcId="{7ABB9D9A-5911-478A-8E91-18E63D796700}" destId="{B27EC2FC-7A6B-439C-876D-DB551DCB4FD6}" srcOrd="0" destOrd="0" presId="urn:microsoft.com/office/officeart/2008/layout/LinedList"/>
    <dgm:cxn modelId="{D2EDBCC7-4CF8-A34F-92DA-07150FBAA0DC}" type="presParOf" srcId="{7ABB9D9A-5911-478A-8E91-18E63D796700}" destId="{CAD9B3CD-43EA-47EC-ADA7-921CB7DF8B08}" srcOrd="1" destOrd="0" presId="urn:microsoft.com/office/officeart/2008/layout/LinedList"/>
    <dgm:cxn modelId="{F8999D5D-16E4-4F4C-9F5B-F813E1993652}" type="presParOf" srcId="{FF3212E0-785A-4385-9FC5-789C1183792F}" destId="{05FF6380-AD27-409B-9A05-4B6DBAE337FC}" srcOrd="8" destOrd="0" presId="urn:microsoft.com/office/officeart/2008/layout/LinedList"/>
    <dgm:cxn modelId="{1A232B19-1BCC-DA43-9172-18489D6E0922}" type="presParOf" srcId="{FF3212E0-785A-4385-9FC5-789C1183792F}" destId="{1D9DD753-C3A1-4EFE-BAE1-DDBB09A9F6F7}" srcOrd="9" destOrd="0" presId="urn:microsoft.com/office/officeart/2008/layout/LinedList"/>
    <dgm:cxn modelId="{442A9B19-8D94-DC4F-9A57-E3CC2FD57951}" type="presParOf" srcId="{1D9DD753-C3A1-4EFE-BAE1-DDBB09A9F6F7}" destId="{5F18802D-560D-4CDB-AE85-02AA6104F984}" srcOrd="0" destOrd="0" presId="urn:microsoft.com/office/officeart/2008/layout/LinedList"/>
    <dgm:cxn modelId="{D6262036-EB38-8542-9F41-D8E8EAF36A3A}" type="presParOf" srcId="{1D9DD753-C3A1-4EFE-BAE1-DDBB09A9F6F7}" destId="{ABB50A8A-7195-42B9-9A60-1F616696CA2C}" srcOrd="1" destOrd="0" presId="urn:microsoft.com/office/officeart/2008/layout/LinedList"/>
    <dgm:cxn modelId="{C11176DC-232D-E64B-A8E5-A1E1AEBE45BC}" type="presParOf" srcId="{FF3212E0-785A-4385-9FC5-789C1183792F}" destId="{7895E9B3-0765-417D-AF01-8320FDAF4916}" srcOrd="10" destOrd="0" presId="urn:microsoft.com/office/officeart/2008/layout/LinedList"/>
    <dgm:cxn modelId="{22454D48-813D-1449-BE43-2D5AAF5453F6}" type="presParOf" srcId="{FF3212E0-785A-4385-9FC5-789C1183792F}" destId="{D6767067-4A5C-4916-A872-484A3038596F}" srcOrd="11" destOrd="0" presId="urn:microsoft.com/office/officeart/2008/layout/LinedList"/>
    <dgm:cxn modelId="{485BEC97-B4EB-DA49-9820-ABD1B264418F}" type="presParOf" srcId="{D6767067-4A5C-4916-A872-484A3038596F}" destId="{E2CD0A46-408C-44D6-BA4B-D4B251ACB802}" srcOrd="0" destOrd="0" presId="urn:microsoft.com/office/officeart/2008/layout/LinedList"/>
    <dgm:cxn modelId="{4FA441D0-4B6E-4E4F-9427-898F049CFEE6}" type="presParOf" srcId="{D6767067-4A5C-4916-A872-484A3038596F}" destId="{6C6FDEA2-D463-4F06-BA36-EB5D960D4C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A9561-A606-45D1-938D-98C5846293D8}"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n-US"/>
        </a:p>
      </dgm:t>
    </dgm:pt>
    <dgm:pt modelId="{7D6174B8-2919-4FC9-A134-55BA4D55A9D9}">
      <dgm:prSet custT="1"/>
      <dgm:spPr/>
      <dgm:t>
        <a:bodyPr/>
        <a:lstStyle/>
        <a:p>
          <a:r>
            <a:rPr lang="en-US" sz="2000" dirty="0"/>
            <a:t>Look for a byline – who wrote it?</a:t>
          </a:r>
        </a:p>
      </dgm:t>
    </dgm:pt>
    <dgm:pt modelId="{40BD787A-9E4E-42D0-A993-68E36CF7FB13}" type="parTrans" cxnId="{A00AE65C-492D-4997-92E6-BD059854E333}">
      <dgm:prSet/>
      <dgm:spPr/>
      <dgm:t>
        <a:bodyPr/>
        <a:lstStyle/>
        <a:p>
          <a:endParaRPr lang="en-US"/>
        </a:p>
      </dgm:t>
    </dgm:pt>
    <dgm:pt modelId="{37E48ABE-CC0B-4EC5-AA75-1825D61C6DDB}" type="sibTrans" cxnId="{A00AE65C-492D-4997-92E6-BD059854E333}">
      <dgm:prSet/>
      <dgm:spPr/>
      <dgm:t>
        <a:bodyPr/>
        <a:lstStyle/>
        <a:p>
          <a:endParaRPr lang="en-US"/>
        </a:p>
      </dgm:t>
    </dgm:pt>
    <dgm:pt modelId="{DE300CA3-75FE-4523-8939-627C0EC22296}">
      <dgm:prSet custT="1"/>
      <dgm:spPr/>
      <dgm:t>
        <a:bodyPr/>
        <a:lstStyle/>
        <a:p>
          <a:r>
            <a:rPr lang="en-US" sz="2000" dirty="0"/>
            <a:t>Is this a real person? More </a:t>
          </a:r>
          <a:r>
            <a:rPr lang="en-US" sz="2000" dirty="0" err="1" smtClean="0"/>
            <a:t>importantlyare</a:t>
          </a:r>
          <a:r>
            <a:rPr lang="en-US" sz="2000" dirty="0" smtClean="0"/>
            <a:t> </a:t>
          </a:r>
          <a:r>
            <a:rPr lang="en-US" sz="2000" dirty="0"/>
            <a:t>they credible?</a:t>
          </a:r>
        </a:p>
      </dgm:t>
    </dgm:pt>
    <dgm:pt modelId="{2D55AB7E-79F5-4DC7-997E-C5E628126EF7}" type="parTrans" cxnId="{5FEC4C8A-56E3-4B38-BE00-146F4B4432C8}">
      <dgm:prSet/>
      <dgm:spPr/>
      <dgm:t>
        <a:bodyPr/>
        <a:lstStyle/>
        <a:p>
          <a:endParaRPr lang="en-US"/>
        </a:p>
      </dgm:t>
    </dgm:pt>
    <dgm:pt modelId="{1AB8A720-BCF9-4084-AEC5-CA312088FF5A}" type="sibTrans" cxnId="{5FEC4C8A-56E3-4B38-BE00-146F4B4432C8}">
      <dgm:prSet/>
      <dgm:spPr/>
      <dgm:t>
        <a:bodyPr/>
        <a:lstStyle/>
        <a:p>
          <a:endParaRPr lang="en-US"/>
        </a:p>
      </dgm:t>
    </dgm:pt>
    <dgm:pt modelId="{C0F72FF6-74AD-4631-AA07-EE07DCF8BE83}">
      <dgm:prSet custT="1"/>
      <dgm:spPr/>
      <dgm:t>
        <a:bodyPr/>
        <a:lstStyle/>
        <a:p>
          <a:r>
            <a:rPr lang="en-US" sz="2000" dirty="0"/>
            <a:t>Who owns the webpage?</a:t>
          </a:r>
        </a:p>
      </dgm:t>
    </dgm:pt>
    <dgm:pt modelId="{2223D4F8-D39A-40F9-8A6D-750F704B6F99}" type="parTrans" cxnId="{B04B7484-6DF1-41AB-AFC6-DFB45CF942DC}">
      <dgm:prSet/>
      <dgm:spPr/>
      <dgm:t>
        <a:bodyPr/>
        <a:lstStyle/>
        <a:p>
          <a:endParaRPr lang="en-US"/>
        </a:p>
      </dgm:t>
    </dgm:pt>
    <dgm:pt modelId="{4741B585-6FE4-4782-B7A2-6688824DC0F7}" type="sibTrans" cxnId="{B04B7484-6DF1-41AB-AFC6-DFB45CF942DC}">
      <dgm:prSet/>
      <dgm:spPr/>
      <dgm:t>
        <a:bodyPr/>
        <a:lstStyle/>
        <a:p>
          <a:endParaRPr lang="en-US"/>
        </a:p>
      </dgm:t>
    </dgm:pt>
    <dgm:pt modelId="{BB719A67-0887-4C6F-AA96-A1E7E5EA9515}">
      <dgm:prSet custT="1"/>
      <dgm:spPr/>
      <dgm:t>
        <a:bodyPr/>
        <a:lstStyle/>
        <a:p>
          <a:r>
            <a:rPr lang="en-US" sz="2000" dirty="0"/>
            <a:t>Who originally wrote or said the information being referenced?</a:t>
          </a:r>
        </a:p>
      </dgm:t>
    </dgm:pt>
    <dgm:pt modelId="{2DE05948-4F26-4149-96DB-6B31D9ABC378}" type="parTrans" cxnId="{A18AB038-25F8-438B-A9A3-FCEA8C230DDB}">
      <dgm:prSet/>
      <dgm:spPr/>
      <dgm:t>
        <a:bodyPr/>
        <a:lstStyle/>
        <a:p>
          <a:endParaRPr lang="en-US"/>
        </a:p>
      </dgm:t>
    </dgm:pt>
    <dgm:pt modelId="{6A711628-5605-41B8-8511-D48839BBFD62}" type="sibTrans" cxnId="{A18AB038-25F8-438B-A9A3-FCEA8C230DDB}">
      <dgm:prSet/>
      <dgm:spPr/>
      <dgm:t>
        <a:bodyPr/>
        <a:lstStyle/>
        <a:p>
          <a:endParaRPr lang="en-US"/>
        </a:p>
      </dgm:t>
    </dgm:pt>
    <dgm:pt modelId="{FDFEAF78-6BB7-41E9-BD2F-67F0403B2DAB}">
      <dgm:prSet custT="1"/>
      <dgm:spPr/>
      <dgm:t>
        <a:bodyPr/>
        <a:lstStyle/>
        <a:p>
          <a:r>
            <a:rPr lang="en-US" sz="2000" dirty="0"/>
            <a:t>Who took the photo/video images?</a:t>
          </a:r>
        </a:p>
      </dgm:t>
    </dgm:pt>
    <dgm:pt modelId="{209D2D78-ACD8-4863-9247-8AD3CB0E4885}" type="parTrans" cxnId="{2205BE58-C469-4EBB-93C0-E04422FF1474}">
      <dgm:prSet/>
      <dgm:spPr/>
      <dgm:t>
        <a:bodyPr/>
        <a:lstStyle/>
        <a:p>
          <a:endParaRPr lang="en-US"/>
        </a:p>
      </dgm:t>
    </dgm:pt>
    <dgm:pt modelId="{F00389BA-E7AB-4AB8-9BBE-49F745259FA3}" type="sibTrans" cxnId="{2205BE58-C469-4EBB-93C0-E04422FF1474}">
      <dgm:prSet/>
      <dgm:spPr/>
      <dgm:t>
        <a:bodyPr/>
        <a:lstStyle/>
        <a:p>
          <a:endParaRPr lang="en-US"/>
        </a:p>
      </dgm:t>
    </dgm:pt>
    <dgm:pt modelId="{CE462727-0100-4A9E-81FE-5DBCF8967897}">
      <dgm:prSet custT="1"/>
      <dgm:spPr/>
      <dgm:t>
        <a:bodyPr/>
        <a:lstStyle/>
        <a:p>
          <a:r>
            <a:rPr lang="en-US" sz="2000" dirty="0"/>
            <a:t>Are they timely? Have they been changed/edited?</a:t>
          </a:r>
        </a:p>
      </dgm:t>
    </dgm:pt>
    <dgm:pt modelId="{076A911F-2EF4-4918-8390-EFCB39F59D0B}" type="parTrans" cxnId="{27210B49-4FF8-4C15-BBBC-EA76D30817C7}">
      <dgm:prSet/>
      <dgm:spPr/>
      <dgm:t>
        <a:bodyPr/>
        <a:lstStyle/>
        <a:p>
          <a:endParaRPr lang="en-US"/>
        </a:p>
      </dgm:t>
    </dgm:pt>
    <dgm:pt modelId="{C02AD4C4-6BE9-4D4A-99F4-EB2349448B04}" type="sibTrans" cxnId="{27210B49-4FF8-4C15-BBBC-EA76D30817C7}">
      <dgm:prSet/>
      <dgm:spPr/>
      <dgm:t>
        <a:bodyPr/>
        <a:lstStyle/>
        <a:p>
          <a:endParaRPr lang="en-US"/>
        </a:p>
      </dgm:t>
    </dgm:pt>
    <dgm:pt modelId="{0DA6571C-0322-4A06-B7E8-ECF426BFF591}">
      <dgm:prSet/>
      <dgm:spPr/>
      <dgm:t>
        <a:bodyPr/>
        <a:lstStyle/>
        <a:p>
          <a:r>
            <a:rPr lang="en-US" dirty="0"/>
            <a:t>(TIP: Using a reverse image search on Google can give you an idea of whether the image is real.)</a:t>
          </a:r>
        </a:p>
      </dgm:t>
    </dgm:pt>
    <dgm:pt modelId="{F1BFA1CD-76EA-4770-9A60-B53F09CC3AC1}" type="parTrans" cxnId="{285D704A-2C2C-49B8-9C2B-9E1DE8B8723E}">
      <dgm:prSet/>
      <dgm:spPr/>
      <dgm:t>
        <a:bodyPr/>
        <a:lstStyle/>
        <a:p>
          <a:endParaRPr lang="en-US"/>
        </a:p>
      </dgm:t>
    </dgm:pt>
    <dgm:pt modelId="{20E031BE-4C5D-4FE3-82B1-517B7B5553EA}" type="sibTrans" cxnId="{285D704A-2C2C-49B8-9C2B-9E1DE8B8723E}">
      <dgm:prSet/>
      <dgm:spPr/>
      <dgm:t>
        <a:bodyPr/>
        <a:lstStyle/>
        <a:p>
          <a:endParaRPr lang="en-US"/>
        </a:p>
      </dgm:t>
    </dgm:pt>
    <dgm:pt modelId="{76E64AE0-0144-4D94-A26E-93D831E2839A}" type="pres">
      <dgm:prSet presAssocID="{8C7A9561-A606-45D1-938D-98C5846293D8}" presName="diagram" presStyleCnt="0">
        <dgm:presLayoutVars>
          <dgm:chPref val="1"/>
          <dgm:dir/>
          <dgm:animOne val="branch"/>
          <dgm:animLvl val="lvl"/>
          <dgm:resizeHandles/>
        </dgm:presLayoutVars>
      </dgm:prSet>
      <dgm:spPr/>
      <dgm:t>
        <a:bodyPr/>
        <a:lstStyle/>
        <a:p>
          <a:endParaRPr lang="en-US"/>
        </a:p>
      </dgm:t>
    </dgm:pt>
    <dgm:pt modelId="{0FB5B691-4DF8-44C1-9FB9-82A37BE5C580}" type="pres">
      <dgm:prSet presAssocID="{7D6174B8-2919-4FC9-A134-55BA4D55A9D9}" presName="root" presStyleCnt="0"/>
      <dgm:spPr/>
    </dgm:pt>
    <dgm:pt modelId="{36364B4A-746E-46DB-A59A-15CBFDA6AE1B}" type="pres">
      <dgm:prSet presAssocID="{7D6174B8-2919-4FC9-A134-55BA4D55A9D9}" presName="rootComposite" presStyleCnt="0"/>
      <dgm:spPr/>
    </dgm:pt>
    <dgm:pt modelId="{BC83011B-7119-457D-9948-5F33F0BE86CC}" type="pres">
      <dgm:prSet presAssocID="{7D6174B8-2919-4FC9-A134-55BA4D55A9D9}" presName="rootText" presStyleLbl="node1" presStyleIdx="0" presStyleCnt="5" custScaleX="117333" custScaleY="135082"/>
      <dgm:spPr/>
      <dgm:t>
        <a:bodyPr/>
        <a:lstStyle/>
        <a:p>
          <a:endParaRPr lang="en-US"/>
        </a:p>
      </dgm:t>
    </dgm:pt>
    <dgm:pt modelId="{ACFB41F4-FB5F-4BA9-952A-868964508F51}" type="pres">
      <dgm:prSet presAssocID="{7D6174B8-2919-4FC9-A134-55BA4D55A9D9}" presName="rootConnector" presStyleLbl="node1" presStyleIdx="0" presStyleCnt="5"/>
      <dgm:spPr/>
      <dgm:t>
        <a:bodyPr/>
        <a:lstStyle/>
        <a:p>
          <a:endParaRPr lang="en-US"/>
        </a:p>
      </dgm:t>
    </dgm:pt>
    <dgm:pt modelId="{0C7C2098-8E05-49BD-8FE3-63EA9B92F291}" type="pres">
      <dgm:prSet presAssocID="{7D6174B8-2919-4FC9-A134-55BA4D55A9D9}" presName="childShape" presStyleCnt="0"/>
      <dgm:spPr/>
    </dgm:pt>
    <dgm:pt modelId="{C90D55D9-221B-4AAD-A558-08ED12E314CD}" type="pres">
      <dgm:prSet presAssocID="{2D55AB7E-79F5-4DC7-997E-C5E628126EF7}" presName="Name13" presStyleLbl="parChTrans1D2" presStyleIdx="0" presStyleCnt="2"/>
      <dgm:spPr/>
      <dgm:t>
        <a:bodyPr/>
        <a:lstStyle/>
        <a:p>
          <a:endParaRPr lang="en-US"/>
        </a:p>
      </dgm:t>
    </dgm:pt>
    <dgm:pt modelId="{62FD4209-FB86-4C7C-89AC-DB17A02CB554}" type="pres">
      <dgm:prSet presAssocID="{DE300CA3-75FE-4523-8939-627C0EC22296}" presName="childText" presStyleLbl="bgAcc1" presStyleIdx="0" presStyleCnt="2" custScaleX="119049" custScaleY="358709">
        <dgm:presLayoutVars>
          <dgm:bulletEnabled val="1"/>
        </dgm:presLayoutVars>
      </dgm:prSet>
      <dgm:spPr/>
      <dgm:t>
        <a:bodyPr/>
        <a:lstStyle/>
        <a:p>
          <a:endParaRPr lang="en-US"/>
        </a:p>
      </dgm:t>
    </dgm:pt>
    <dgm:pt modelId="{7F5715E1-1A39-48C9-B64D-2DCED01D620B}" type="pres">
      <dgm:prSet presAssocID="{C0F72FF6-74AD-4631-AA07-EE07DCF8BE83}" presName="root" presStyleCnt="0"/>
      <dgm:spPr/>
    </dgm:pt>
    <dgm:pt modelId="{3054C0E8-D662-48D5-905C-3AB9B2FC35AC}" type="pres">
      <dgm:prSet presAssocID="{C0F72FF6-74AD-4631-AA07-EE07DCF8BE83}" presName="rootComposite" presStyleCnt="0"/>
      <dgm:spPr/>
    </dgm:pt>
    <dgm:pt modelId="{A5FE4609-925A-4E34-B2BF-0AC84A073C42}" type="pres">
      <dgm:prSet presAssocID="{C0F72FF6-74AD-4631-AA07-EE07DCF8BE83}" presName="rootText" presStyleLbl="node1" presStyleIdx="1" presStyleCnt="5" custScaleX="101958" custScaleY="163335" custLinFactNeighborX="-5216" custLinFactNeighborY="-9339"/>
      <dgm:spPr/>
      <dgm:t>
        <a:bodyPr/>
        <a:lstStyle/>
        <a:p>
          <a:endParaRPr lang="en-US"/>
        </a:p>
      </dgm:t>
    </dgm:pt>
    <dgm:pt modelId="{9F47E9D5-63E7-45C8-AF2B-2D86540723E8}" type="pres">
      <dgm:prSet presAssocID="{C0F72FF6-74AD-4631-AA07-EE07DCF8BE83}" presName="rootConnector" presStyleLbl="node1" presStyleIdx="1" presStyleCnt="5"/>
      <dgm:spPr/>
      <dgm:t>
        <a:bodyPr/>
        <a:lstStyle/>
        <a:p>
          <a:endParaRPr lang="en-US"/>
        </a:p>
      </dgm:t>
    </dgm:pt>
    <dgm:pt modelId="{E438AF8C-49CD-43D3-9730-A66B0AA2B9BF}" type="pres">
      <dgm:prSet presAssocID="{C0F72FF6-74AD-4631-AA07-EE07DCF8BE83}" presName="childShape" presStyleCnt="0"/>
      <dgm:spPr/>
    </dgm:pt>
    <dgm:pt modelId="{24BF8734-E85D-4740-8A20-87F9D766A672}" type="pres">
      <dgm:prSet presAssocID="{BB719A67-0887-4C6F-AA96-A1E7E5EA9515}" presName="root" presStyleCnt="0"/>
      <dgm:spPr/>
    </dgm:pt>
    <dgm:pt modelId="{A5A79641-F427-4564-B2FA-463D10CB58F3}" type="pres">
      <dgm:prSet presAssocID="{BB719A67-0887-4C6F-AA96-A1E7E5EA9515}" presName="rootComposite" presStyleCnt="0"/>
      <dgm:spPr/>
    </dgm:pt>
    <dgm:pt modelId="{D693D60A-5164-408F-9CC9-17D937A933A4}" type="pres">
      <dgm:prSet presAssocID="{BB719A67-0887-4C6F-AA96-A1E7E5EA9515}" presName="rootText" presStyleLbl="node1" presStyleIdx="2" presStyleCnt="5" custScaleY="303813" custLinFactNeighborX="-1304" custLinFactNeighborY="-4433"/>
      <dgm:spPr/>
      <dgm:t>
        <a:bodyPr/>
        <a:lstStyle/>
        <a:p>
          <a:endParaRPr lang="en-US"/>
        </a:p>
      </dgm:t>
    </dgm:pt>
    <dgm:pt modelId="{13ECD9FA-523F-4F39-8470-F787AC62E479}" type="pres">
      <dgm:prSet presAssocID="{BB719A67-0887-4C6F-AA96-A1E7E5EA9515}" presName="rootConnector" presStyleLbl="node1" presStyleIdx="2" presStyleCnt="5"/>
      <dgm:spPr/>
      <dgm:t>
        <a:bodyPr/>
        <a:lstStyle/>
        <a:p>
          <a:endParaRPr lang="en-US"/>
        </a:p>
      </dgm:t>
    </dgm:pt>
    <dgm:pt modelId="{F6231B39-C69D-42D7-98E6-628177372CC0}" type="pres">
      <dgm:prSet presAssocID="{BB719A67-0887-4C6F-AA96-A1E7E5EA9515}" presName="childShape" presStyleCnt="0"/>
      <dgm:spPr/>
    </dgm:pt>
    <dgm:pt modelId="{BA7255EF-2AC3-499E-9E79-D0A6C609FE05}" type="pres">
      <dgm:prSet presAssocID="{FDFEAF78-6BB7-41E9-BD2F-67F0403B2DAB}" presName="root" presStyleCnt="0"/>
      <dgm:spPr/>
    </dgm:pt>
    <dgm:pt modelId="{1980FBC0-06BC-453F-A811-E9E920B86355}" type="pres">
      <dgm:prSet presAssocID="{FDFEAF78-6BB7-41E9-BD2F-67F0403B2DAB}" presName="rootComposite" presStyleCnt="0"/>
      <dgm:spPr/>
    </dgm:pt>
    <dgm:pt modelId="{175421B6-B8C6-4966-9778-7666D2109010}" type="pres">
      <dgm:prSet presAssocID="{FDFEAF78-6BB7-41E9-BD2F-67F0403B2DAB}" presName="rootText" presStyleLbl="node1" presStyleIdx="3" presStyleCnt="5" custScaleX="99126" custScaleY="177452"/>
      <dgm:spPr/>
      <dgm:t>
        <a:bodyPr/>
        <a:lstStyle/>
        <a:p>
          <a:endParaRPr lang="en-US"/>
        </a:p>
      </dgm:t>
    </dgm:pt>
    <dgm:pt modelId="{820FBC2B-5AAE-4A55-95E3-2C1A673DB245}" type="pres">
      <dgm:prSet presAssocID="{FDFEAF78-6BB7-41E9-BD2F-67F0403B2DAB}" presName="rootConnector" presStyleLbl="node1" presStyleIdx="3" presStyleCnt="5"/>
      <dgm:spPr/>
      <dgm:t>
        <a:bodyPr/>
        <a:lstStyle/>
        <a:p>
          <a:endParaRPr lang="en-US"/>
        </a:p>
      </dgm:t>
    </dgm:pt>
    <dgm:pt modelId="{02837662-FF65-4C06-81D8-E5EBDBD734F2}" type="pres">
      <dgm:prSet presAssocID="{FDFEAF78-6BB7-41E9-BD2F-67F0403B2DAB}" presName="childShape" presStyleCnt="0"/>
      <dgm:spPr/>
    </dgm:pt>
    <dgm:pt modelId="{B511496D-6EFC-4B55-B8D4-D3145BDB418E}" type="pres">
      <dgm:prSet presAssocID="{076A911F-2EF4-4918-8390-EFCB39F59D0B}" presName="Name13" presStyleLbl="parChTrans1D2" presStyleIdx="1" presStyleCnt="2"/>
      <dgm:spPr/>
      <dgm:t>
        <a:bodyPr/>
        <a:lstStyle/>
        <a:p>
          <a:endParaRPr lang="en-US"/>
        </a:p>
      </dgm:t>
    </dgm:pt>
    <dgm:pt modelId="{F69DA053-1148-45AB-9A3A-81039960EA1F}" type="pres">
      <dgm:prSet presAssocID="{CE462727-0100-4A9E-81FE-5DBCF8967897}" presName="childText" presStyleLbl="bgAcc1" presStyleIdx="1" presStyleCnt="2" custScaleX="89099" custScaleY="303831" custLinFactNeighborX="-1635" custLinFactNeighborY="33624">
        <dgm:presLayoutVars>
          <dgm:bulletEnabled val="1"/>
        </dgm:presLayoutVars>
      </dgm:prSet>
      <dgm:spPr/>
      <dgm:t>
        <a:bodyPr/>
        <a:lstStyle/>
        <a:p>
          <a:endParaRPr lang="en-US"/>
        </a:p>
      </dgm:t>
    </dgm:pt>
    <dgm:pt modelId="{450E456C-8DBF-4884-B9CC-660D5956474B}" type="pres">
      <dgm:prSet presAssocID="{0DA6571C-0322-4A06-B7E8-ECF426BFF591}" presName="root" presStyleCnt="0"/>
      <dgm:spPr/>
    </dgm:pt>
    <dgm:pt modelId="{648300AC-25B3-4621-A3FC-B5D680E7AB26}" type="pres">
      <dgm:prSet presAssocID="{0DA6571C-0322-4A06-B7E8-ECF426BFF591}" presName="rootComposite" presStyleCnt="0"/>
      <dgm:spPr/>
    </dgm:pt>
    <dgm:pt modelId="{D351C4CC-6235-42AA-8A7C-D2CCD7AF5809}" type="pres">
      <dgm:prSet presAssocID="{0DA6571C-0322-4A06-B7E8-ECF426BFF591}" presName="rootText" presStyleLbl="node1" presStyleIdx="4" presStyleCnt="5" custScaleY="497155"/>
      <dgm:spPr/>
      <dgm:t>
        <a:bodyPr/>
        <a:lstStyle/>
        <a:p>
          <a:endParaRPr lang="en-US"/>
        </a:p>
      </dgm:t>
    </dgm:pt>
    <dgm:pt modelId="{400DB844-CF98-4771-95AA-51A21C11C15F}" type="pres">
      <dgm:prSet presAssocID="{0DA6571C-0322-4A06-B7E8-ECF426BFF591}" presName="rootConnector" presStyleLbl="node1" presStyleIdx="4" presStyleCnt="5"/>
      <dgm:spPr/>
      <dgm:t>
        <a:bodyPr/>
        <a:lstStyle/>
        <a:p>
          <a:endParaRPr lang="en-US"/>
        </a:p>
      </dgm:t>
    </dgm:pt>
    <dgm:pt modelId="{EEBADEA7-6921-42D0-905A-537692EE7564}" type="pres">
      <dgm:prSet presAssocID="{0DA6571C-0322-4A06-B7E8-ECF426BFF591}" presName="childShape" presStyleCnt="0"/>
      <dgm:spPr/>
    </dgm:pt>
  </dgm:ptLst>
  <dgm:cxnLst>
    <dgm:cxn modelId="{B04B7484-6DF1-41AB-AFC6-DFB45CF942DC}" srcId="{8C7A9561-A606-45D1-938D-98C5846293D8}" destId="{C0F72FF6-74AD-4631-AA07-EE07DCF8BE83}" srcOrd="1" destOrd="0" parTransId="{2223D4F8-D39A-40F9-8A6D-750F704B6F99}" sibTransId="{4741B585-6FE4-4782-B7A2-6688824DC0F7}"/>
    <dgm:cxn modelId="{9BBEEC6A-8F6D-1648-B9DE-BFC56AF499FF}" type="presOf" srcId="{CE462727-0100-4A9E-81FE-5DBCF8967897}" destId="{F69DA053-1148-45AB-9A3A-81039960EA1F}" srcOrd="0" destOrd="0" presId="urn:microsoft.com/office/officeart/2005/8/layout/hierarchy3"/>
    <dgm:cxn modelId="{2E9E704B-69F4-8547-B94E-793890D8ABFF}" type="presOf" srcId="{BB719A67-0887-4C6F-AA96-A1E7E5EA9515}" destId="{D693D60A-5164-408F-9CC9-17D937A933A4}" srcOrd="0" destOrd="0" presId="urn:microsoft.com/office/officeart/2005/8/layout/hierarchy3"/>
    <dgm:cxn modelId="{B7ABA9DC-D03A-D241-9B6B-F0A1D7038F89}" type="presOf" srcId="{076A911F-2EF4-4918-8390-EFCB39F59D0B}" destId="{B511496D-6EFC-4B55-B8D4-D3145BDB418E}" srcOrd="0" destOrd="0" presId="urn:microsoft.com/office/officeart/2005/8/layout/hierarchy3"/>
    <dgm:cxn modelId="{ECD45F3F-9BDB-6345-AF3A-F51D507BAE40}" type="presOf" srcId="{2D55AB7E-79F5-4DC7-997E-C5E628126EF7}" destId="{C90D55D9-221B-4AAD-A558-08ED12E314CD}" srcOrd="0" destOrd="0" presId="urn:microsoft.com/office/officeart/2005/8/layout/hierarchy3"/>
    <dgm:cxn modelId="{68EA4648-0CC0-7F47-A0BE-61AA9CB15B7A}" type="presOf" srcId="{BB719A67-0887-4C6F-AA96-A1E7E5EA9515}" destId="{13ECD9FA-523F-4F39-8470-F787AC62E479}" srcOrd="1" destOrd="0" presId="urn:microsoft.com/office/officeart/2005/8/layout/hierarchy3"/>
    <dgm:cxn modelId="{A5FB0F7E-579D-3042-B9F6-4BCE820A3535}" type="presOf" srcId="{C0F72FF6-74AD-4631-AA07-EE07DCF8BE83}" destId="{A5FE4609-925A-4E34-B2BF-0AC84A073C42}" srcOrd="0" destOrd="0" presId="urn:microsoft.com/office/officeart/2005/8/layout/hierarchy3"/>
    <dgm:cxn modelId="{A9EA4D32-E80B-BA44-9141-4D0EC64FCC17}" type="presOf" srcId="{FDFEAF78-6BB7-41E9-BD2F-67F0403B2DAB}" destId="{175421B6-B8C6-4966-9778-7666D2109010}" srcOrd="0" destOrd="0" presId="urn:microsoft.com/office/officeart/2005/8/layout/hierarchy3"/>
    <dgm:cxn modelId="{2205BE58-C469-4EBB-93C0-E04422FF1474}" srcId="{8C7A9561-A606-45D1-938D-98C5846293D8}" destId="{FDFEAF78-6BB7-41E9-BD2F-67F0403B2DAB}" srcOrd="3" destOrd="0" parTransId="{209D2D78-ACD8-4863-9247-8AD3CB0E4885}" sibTransId="{F00389BA-E7AB-4AB8-9BBE-49F745259FA3}"/>
    <dgm:cxn modelId="{1EA2F2B3-5EC2-ED40-9343-519DC0C5EF9B}" type="presOf" srcId="{0DA6571C-0322-4A06-B7E8-ECF426BFF591}" destId="{400DB844-CF98-4771-95AA-51A21C11C15F}" srcOrd="1" destOrd="0" presId="urn:microsoft.com/office/officeart/2005/8/layout/hierarchy3"/>
    <dgm:cxn modelId="{AEFCE471-E748-C44A-AB52-CAE3100C5F98}" type="presOf" srcId="{7D6174B8-2919-4FC9-A134-55BA4D55A9D9}" destId="{BC83011B-7119-457D-9948-5F33F0BE86CC}" srcOrd="0" destOrd="0" presId="urn:microsoft.com/office/officeart/2005/8/layout/hierarchy3"/>
    <dgm:cxn modelId="{285D704A-2C2C-49B8-9C2B-9E1DE8B8723E}" srcId="{8C7A9561-A606-45D1-938D-98C5846293D8}" destId="{0DA6571C-0322-4A06-B7E8-ECF426BFF591}" srcOrd="4" destOrd="0" parTransId="{F1BFA1CD-76EA-4770-9A60-B53F09CC3AC1}" sibTransId="{20E031BE-4C5D-4FE3-82B1-517B7B5553EA}"/>
    <dgm:cxn modelId="{D8B83F08-2E97-A64C-A3EC-2996CFE311B5}" type="presOf" srcId="{8C7A9561-A606-45D1-938D-98C5846293D8}" destId="{76E64AE0-0144-4D94-A26E-93D831E2839A}" srcOrd="0" destOrd="0" presId="urn:microsoft.com/office/officeart/2005/8/layout/hierarchy3"/>
    <dgm:cxn modelId="{5FEC4C8A-56E3-4B38-BE00-146F4B4432C8}" srcId="{7D6174B8-2919-4FC9-A134-55BA4D55A9D9}" destId="{DE300CA3-75FE-4523-8939-627C0EC22296}" srcOrd="0" destOrd="0" parTransId="{2D55AB7E-79F5-4DC7-997E-C5E628126EF7}" sibTransId="{1AB8A720-BCF9-4084-AEC5-CA312088FF5A}"/>
    <dgm:cxn modelId="{AC8BC613-E6C8-104B-B497-22ECB95C4DC0}" type="presOf" srcId="{DE300CA3-75FE-4523-8939-627C0EC22296}" destId="{62FD4209-FB86-4C7C-89AC-DB17A02CB554}" srcOrd="0" destOrd="0" presId="urn:microsoft.com/office/officeart/2005/8/layout/hierarchy3"/>
    <dgm:cxn modelId="{76F286CD-DC22-3B4A-989D-2D8906CEA38B}" type="presOf" srcId="{0DA6571C-0322-4A06-B7E8-ECF426BFF591}" destId="{D351C4CC-6235-42AA-8A7C-D2CCD7AF5809}" srcOrd="0" destOrd="0" presId="urn:microsoft.com/office/officeart/2005/8/layout/hierarchy3"/>
    <dgm:cxn modelId="{A00AE65C-492D-4997-92E6-BD059854E333}" srcId="{8C7A9561-A606-45D1-938D-98C5846293D8}" destId="{7D6174B8-2919-4FC9-A134-55BA4D55A9D9}" srcOrd="0" destOrd="0" parTransId="{40BD787A-9E4E-42D0-A993-68E36CF7FB13}" sibTransId="{37E48ABE-CC0B-4EC5-AA75-1825D61C6DDB}"/>
    <dgm:cxn modelId="{A18AB038-25F8-438B-A9A3-FCEA8C230DDB}" srcId="{8C7A9561-A606-45D1-938D-98C5846293D8}" destId="{BB719A67-0887-4C6F-AA96-A1E7E5EA9515}" srcOrd="2" destOrd="0" parTransId="{2DE05948-4F26-4149-96DB-6B31D9ABC378}" sibTransId="{6A711628-5605-41B8-8511-D48839BBFD62}"/>
    <dgm:cxn modelId="{2FC90F3A-E9B9-EE48-A667-1F40F6B95FEE}" type="presOf" srcId="{C0F72FF6-74AD-4631-AA07-EE07DCF8BE83}" destId="{9F47E9D5-63E7-45C8-AF2B-2D86540723E8}" srcOrd="1" destOrd="0" presId="urn:microsoft.com/office/officeart/2005/8/layout/hierarchy3"/>
    <dgm:cxn modelId="{DD4EC385-CC28-D64D-B491-6A3675BD43A6}" type="presOf" srcId="{FDFEAF78-6BB7-41E9-BD2F-67F0403B2DAB}" destId="{820FBC2B-5AAE-4A55-95E3-2C1A673DB245}" srcOrd="1" destOrd="0" presId="urn:microsoft.com/office/officeart/2005/8/layout/hierarchy3"/>
    <dgm:cxn modelId="{27210B49-4FF8-4C15-BBBC-EA76D30817C7}" srcId="{FDFEAF78-6BB7-41E9-BD2F-67F0403B2DAB}" destId="{CE462727-0100-4A9E-81FE-5DBCF8967897}" srcOrd="0" destOrd="0" parTransId="{076A911F-2EF4-4918-8390-EFCB39F59D0B}" sibTransId="{C02AD4C4-6BE9-4D4A-99F4-EB2349448B04}"/>
    <dgm:cxn modelId="{97C9276B-B0B6-1F43-85E7-E627A9CED697}" type="presOf" srcId="{7D6174B8-2919-4FC9-A134-55BA4D55A9D9}" destId="{ACFB41F4-FB5F-4BA9-952A-868964508F51}" srcOrd="1" destOrd="0" presId="urn:microsoft.com/office/officeart/2005/8/layout/hierarchy3"/>
    <dgm:cxn modelId="{9B1D70AA-0C64-6547-92D2-8575437188B0}" type="presParOf" srcId="{76E64AE0-0144-4D94-A26E-93D831E2839A}" destId="{0FB5B691-4DF8-44C1-9FB9-82A37BE5C580}" srcOrd="0" destOrd="0" presId="urn:microsoft.com/office/officeart/2005/8/layout/hierarchy3"/>
    <dgm:cxn modelId="{1E831494-C049-234C-B638-E16F0413C2E8}" type="presParOf" srcId="{0FB5B691-4DF8-44C1-9FB9-82A37BE5C580}" destId="{36364B4A-746E-46DB-A59A-15CBFDA6AE1B}" srcOrd="0" destOrd="0" presId="urn:microsoft.com/office/officeart/2005/8/layout/hierarchy3"/>
    <dgm:cxn modelId="{47A2D4CE-0220-D146-BB26-62B64231BB9E}" type="presParOf" srcId="{36364B4A-746E-46DB-A59A-15CBFDA6AE1B}" destId="{BC83011B-7119-457D-9948-5F33F0BE86CC}" srcOrd="0" destOrd="0" presId="urn:microsoft.com/office/officeart/2005/8/layout/hierarchy3"/>
    <dgm:cxn modelId="{52D8E5E0-9119-FD49-889E-DB208CDA2AC0}" type="presParOf" srcId="{36364B4A-746E-46DB-A59A-15CBFDA6AE1B}" destId="{ACFB41F4-FB5F-4BA9-952A-868964508F51}" srcOrd="1" destOrd="0" presId="urn:microsoft.com/office/officeart/2005/8/layout/hierarchy3"/>
    <dgm:cxn modelId="{FA325F35-BD8A-4E48-813B-2005366AB110}" type="presParOf" srcId="{0FB5B691-4DF8-44C1-9FB9-82A37BE5C580}" destId="{0C7C2098-8E05-49BD-8FE3-63EA9B92F291}" srcOrd="1" destOrd="0" presId="urn:microsoft.com/office/officeart/2005/8/layout/hierarchy3"/>
    <dgm:cxn modelId="{F81FCF1F-3075-4D42-919E-6D99885B16E9}" type="presParOf" srcId="{0C7C2098-8E05-49BD-8FE3-63EA9B92F291}" destId="{C90D55D9-221B-4AAD-A558-08ED12E314CD}" srcOrd="0" destOrd="0" presId="urn:microsoft.com/office/officeart/2005/8/layout/hierarchy3"/>
    <dgm:cxn modelId="{8A21F666-6227-5B4F-9293-938CEDC62265}" type="presParOf" srcId="{0C7C2098-8E05-49BD-8FE3-63EA9B92F291}" destId="{62FD4209-FB86-4C7C-89AC-DB17A02CB554}" srcOrd="1" destOrd="0" presId="urn:microsoft.com/office/officeart/2005/8/layout/hierarchy3"/>
    <dgm:cxn modelId="{19CAD972-5298-054B-B2B3-FD27521954D3}" type="presParOf" srcId="{76E64AE0-0144-4D94-A26E-93D831E2839A}" destId="{7F5715E1-1A39-48C9-B64D-2DCED01D620B}" srcOrd="1" destOrd="0" presId="urn:microsoft.com/office/officeart/2005/8/layout/hierarchy3"/>
    <dgm:cxn modelId="{1FCA86C8-5D7A-9E4B-A004-EA8E6764B0B8}" type="presParOf" srcId="{7F5715E1-1A39-48C9-B64D-2DCED01D620B}" destId="{3054C0E8-D662-48D5-905C-3AB9B2FC35AC}" srcOrd="0" destOrd="0" presId="urn:microsoft.com/office/officeart/2005/8/layout/hierarchy3"/>
    <dgm:cxn modelId="{6F235508-2D44-564E-837A-06434F3ED9BD}" type="presParOf" srcId="{3054C0E8-D662-48D5-905C-3AB9B2FC35AC}" destId="{A5FE4609-925A-4E34-B2BF-0AC84A073C42}" srcOrd="0" destOrd="0" presId="urn:microsoft.com/office/officeart/2005/8/layout/hierarchy3"/>
    <dgm:cxn modelId="{8DE48D49-1BC2-864E-A80E-9C323B4A8703}" type="presParOf" srcId="{3054C0E8-D662-48D5-905C-3AB9B2FC35AC}" destId="{9F47E9D5-63E7-45C8-AF2B-2D86540723E8}" srcOrd="1" destOrd="0" presId="urn:microsoft.com/office/officeart/2005/8/layout/hierarchy3"/>
    <dgm:cxn modelId="{D9D51E4B-3B93-0A48-9A22-06A482C8D0B4}" type="presParOf" srcId="{7F5715E1-1A39-48C9-B64D-2DCED01D620B}" destId="{E438AF8C-49CD-43D3-9730-A66B0AA2B9BF}" srcOrd="1" destOrd="0" presId="urn:microsoft.com/office/officeart/2005/8/layout/hierarchy3"/>
    <dgm:cxn modelId="{99960FC3-36F5-1B47-AC8E-9A6BEB577176}" type="presParOf" srcId="{76E64AE0-0144-4D94-A26E-93D831E2839A}" destId="{24BF8734-E85D-4740-8A20-87F9D766A672}" srcOrd="2" destOrd="0" presId="urn:microsoft.com/office/officeart/2005/8/layout/hierarchy3"/>
    <dgm:cxn modelId="{833E1483-3B6C-6A42-940A-D0593EBBA0CF}" type="presParOf" srcId="{24BF8734-E85D-4740-8A20-87F9D766A672}" destId="{A5A79641-F427-4564-B2FA-463D10CB58F3}" srcOrd="0" destOrd="0" presId="urn:microsoft.com/office/officeart/2005/8/layout/hierarchy3"/>
    <dgm:cxn modelId="{19A6FDE5-9B38-4248-80F2-FEC4A2C67D9C}" type="presParOf" srcId="{A5A79641-F427-4564-B2FA-463D10CB58F3}" destId="{D693D60A-5164-408F-9CC9-17D937A933A4}" srcOrd="0" destOrd="0" presId="urn:microsoft.com/office/officeart/2005/8/layout/hierarchy3"/>
    <dgm:cxn modelId="{800EFFA2-4F0A-044A-A410-977B33ECB02B}" type="presParOf" srcId="{A5A79641-F427-4564-B2FA-463D10CB58F3}" destId="{13ECD9FA-523F-4F39-8470-F787AC62E479}" srcOrd="1" destOrd="0" presId="urn:microsoft.com/office/officeart/2005/8/layout/hierarchy3"/>
    <dgm:cxn modelId="{ED98A048-CBB5-384C-A2FB-956068AD6928}" type="presParOf" srcId="{24BF8734-E85D-4740-8A20-87F9D766A672}" destId="{F6231B39-C69D-42D7-98E6-628177372CC0}" srcOrd="1" destOrd="0" presId="urn:microsoft.com/office/officeart/2005/8/layout/hierarchy3"/>
    <dgm:cxn modelId="{CF70C7B4-3BDC-1442-BAE3-10A4B11D9002}" type="presParOf" srcId="{76E64AE0-0144-4D94-A26E-93D831E2839A}" destId="{BA7255EF-2AC3-499E-9E79-D0A6C609FE05}" srcOrd="3" destOrd="0" presId="urn:microsoft.com/office/officeart/2005/8/layout/hierarchy3"/>
    <dgm:cxn modelId="{EFAB3029-9845-6240-9E5C-C1EFF4AE507C}" type="presParOf" srcId="{BA7255EF-2AC3-499E-9E79-D0A6C609FE05}" destId="{1980FBC0-06BC-453F-A811-E9E920B86355}" srcOrd="0" destOrd="0" presId="urn:microsoft.com/office/officeart/2005/8/layout/hierarchy3"/>
    <dgm:cxn modelId="{923ECA46-1C24-CA42-99FD-EE52EA7FF5B4}" type="presParOf" srcId="{1980FBC0-06BC-453F-A811-E9E920B86355}" destId="{175421B6-B8C6-4966-9778-7666D2109010}" srcOrd="0" destOrd="0" presId="urn:microsoft.com/office/officeart/2005/8/layout/hierarchy3"/>
    <dgm:cxn modelId="{CBD735D9-589F-DF40-8C13-7C109B9EA837}" type="presParOf" srcId="{1980FBC0-06BC-453F-A811-E9E920B86355}" destId="{820FBC2B-5AAE-4A55-95E3-2C1A673DB245}" srcOrd="1" destOrd="0" presId="urn:microsoft.com/office/officeart/2005/8/layout/hierarchy3"/>
    <dgm:cxn modelId="{521A7E26-DD0E-594F-BC94-66D4953E2BC0}" type="presParOf" srcId="{BA7255EF-2AC3-499E-9E79-D0A6C609FE05}" destId="{02837662-FF65-4C06-81D8-E5EBDBD734F2}" srcOrd="1" destOrd="0" presId="urn:microsoft.com/office/officeart/2005/8/layout/hierarchy3"/>
    <dgm:cxn modelId="{5DA5B949-1593-AD49-AF44-F2B9AD2DB726}" type="presParOf" srcId="{02837662-FF65-4C06-81D8-E5EBDBD734F2}" destId="{B511496D-6EFC-4B55-B8D4-D3145BDB418E}" srcOrd="0" destOrd="0" presId="urn:microsoft.com/office/officeart/2005/8/layout/hierarchy3"/>
    <dgm:cxn modelId="{B6CAD9F0-8402-C947-B781-E41238B14E1D}" type="presParOf" srcId="{02837662-FF65-4C06-81D8-E5EBDBD734F2}" destId="{F69DA053-1148-45AB-9A3A-81039960EA1F}" srcOrd="1" destOrd="0" presId="urn:microsoft.com/office/officeart/2005/8/layout/hierarchy3"/>
    <dgm:cxn modelId="{35413434-C470-4D43-AB30-3232D78CE329}" type="presParOf" srcId="{76E64AE0-0144-4D94-A26E-93D831E2839A}" destId="{450E456C-8DBF-4884-B9CC-660D5956474B}" srcOrd="4" destOrd="0" presId="urn:microsoft.com/office/officeart/2005/8/layout/hierarchy3"/>
    <dgm:cxn modelId="{478ED9C3-2785-D545-A4FB-8DD23818EC99}" type="presParOf" srcId="{450E456C-8DBF-4884-B9CC-660D5956474B}" destId="{648300AC-25B3-4621-A3FC-B5D680E7AB26}" srcOrd="0" destOrd="0" presId="urn:microsoft.com/office/officeart/2005/8/layout/hierarchy3"/>
    <dgm:cxn modelId="{E372F408-8182-7040-88E1-C25800146658}" type="presParOf" srcId="{648300AC-25B3-4621-A3FC-B5D680E7AB26}" destId="{D351C4CC-6235-42AA-8A7C-D2CCD7AF5809}" srcOrd="0" destOrd="0" presId="urn:microsoft.com/office/officeart/2005/8/layout/hierarchy3"/>
    <dgm:cxn modelId="{EB0ADB23-9A73-8B4A-AE4D-51477E4ADC3F}" type="presParOf" srcId="{648300AC-25B3-4621-A3FC-B5D680E7AB26}" destId="{400DB844-CF98-4771-95AA-51A21C11C15F}" srcOrd="1" destOrd="0" presId="urn:microsoft.com/office/officeart/2005/8/layout/hierarchy3"/>
    <dgm:cxn modelId="{4CFAEBAF-327F-BC49-872E-4066378A2901}" type="presParOf" srcId="{450E456C-8DBF-4884-B9CC-660D5956474B}" destId="{EEBADEA7-6921-42D0-905A-537692EE7564}"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F05F2-D619-4226-AAF3-ADB9303DBE4A}">
      <dsp:nvSpPr>
        <dsp:cNvPr id="0" name=""/>
        <dsp:cNvSpPr/>
      </dsp:nvSpPr>
      <dsp:spPr>
        <a:xfrm>
          <a:off x="0" y="1528"/>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4CB3426-CC13-4DA5-B468-82CD09ED24A4}">
      <dsp:nvSpPr>
        <dsp:cNvPr id="0" name=""/>
        <dsp:cNvSpPr/>
      </dsp:nvSpPr>
      <dsp:spPr>
        <a:xfrm>
          <a:off x="0" y="1528"/>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Type: What kind of content is this?</a:t>
          </a:r>
          <a:endParaRPr lang="en-US" sz="1800" kern="1200"/>
        </a:p>
      </dsp:txBody>
      <dsp:txXfrm>
        <a:off x="0" y="1528"/>
        <a:ext cx="7589520" cy="521384"/>
      </dsp:txXfrm>
    </dsp:sp>
    <dsp:sp modelId="{45B52FCC-B3B9-4547-B8BA-F22EA57F45C1}">
      <dsp:nvSpPr>
        <dsp:cNvPr id="0" name=""/>
        <dsp:cNvSpPr/>
      </dsp:nvSpPr>
      <dsp:spPr>
        <a:xfrm>
          <a:off x="0" y="522913"/>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EA2C83E-FB29-4BF6-AB00-42798B48FD09}">
      <dsp:nvSpPr>
        <dsp:cNvPr id="0" name=""/>
        <dsp:cNvSpPr/>
      </dsp:nvSpPr>
      <dsp:spPr>
        <a:xfrm>
          <a:off x="0" y="522913"/>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Source: Who and what are the sources cited and why should I believe them?</a:t>
          </a:r>
          <a:endParaRPr lang="en-US" sz="1800" kern="1200"/>
        </a:p>
      </dsp:txBody>
      <dsp:txXfrm>
        <a:off x="0" y="522913"/>
        <a:ext cx="7589520" cy="521384"/>
      </dsp:txXfrm>
    </dsp:sp>
    <dsp:sp modelId="{C01A5055-958C-427B-903C-77C2FA952D47}">
      <dsp:nvSpPr>
        <dsp:cNvPr id="0" name=""/>
        <dsp:cNvSpPr/>
      </dsp:nvSpPr>
      <dsp:spPr>
        <a:xfrm>
          <a:off x="0" y="1044297"/>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182F917-0912-4F9C-922E-1ED660A59CEF}">
      <dsp:nvSpPr>
        <dsp:cNvPr id="0" name=""/>
        <dsp:cNvSpPr/>
      </dsp:nvSpPr>
      <dsp:spPr>
        <a:xfrm>
          <a:off x="0" y="1044297"/>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Evidence: What’s the evidence and how was it vetted? </a:t>
          </a:r>
          <a:endParaRPr lang="en-US" sz="1800" kern="1200"/>
        </a:p>
      </dsp:txBody>
      <dsp:txXfrm>
        <a:off x="0" y="1044297"/>
        <a:ext cx="7589520" cy="521384"/>
      </dsp:txXfrm>
    </dsp:sp>
    <dsp:sp modelId="{5DFE0585-B533-47E1-AF14-0E9E4F41F538}">
      <dsp:nvSpPr>
        <dsp:cNvPr id="0" name=""/>
        <dsp:cNvSpPr/>
      </dsp:nvSpPr>
      <dsp:spPr>
        <a:xfrm>
          <a:off x="0" y="1565682"/>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27EC2FC-7A6B-439C-876D-DB551DCB4FD6}">
      <dsp:nvSpPr>
        <dsp:cNvPr id="0" name=""/>
        <dsp:cNvSpPr/>
      </dsp:nvSpPr>
      <dsp:spPr>
        <a:xfrm>
          <a:off x="0" y="1565682"/>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Interpretation: Is the main point of the piece proven by the evidence?</a:t>
          </a:r>
          <a:endParaRPr lang="en-US" sz="1800" kern="1200"/>
        </a:p>
      </dsp:txBody>
      <dsp:txXfrm>
        <a:off x="0" y="1565682"/>
        <a:ext cx="7589520" cy="521384"/>
      </dsp:txXfrm>
    </dsp:sp>
    <dsp:sp modelId="{05FF6380-AD27-409B-9A05-4B6DBAE337FC}">
      <dsp:nvSpPr>
        <dsp:cNvPr id="0" name=""/>
        <dsp:cNvSpPr/>
      </dsp:nvSpPr>
      <dsp:spPr>
        <a:xfrm>
          <a:off x="0" y="2087066"/>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F18802D-560D-4CDB-AE85-02AA6104F984}">
      <dsp:nvSpPr>
        <dsp:cNvPr id="0" name=""/>
        <dsp:cNvSpPr/>
      </dsp:nvSpPr>
      <dsp:spPr>
        <a:xfrm>
          <a:off x="0" y="2087066"/>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Completeness: What’s missing?</a:t>
          </a:r>
          <a:endParaRPr lang="en-US" sz="1800" kern="1200" dirty="0"/>
        </a:p>
      </dsp:txBody>
      <dsp:txXfrm>
        <a:off x="0" y="2087066"/>
        <a:ext cx="7589520" cy="521384"/>
      </dsp:txXfrm>
    </dsp:sp>
    <dsp:sp modelId="{7895E9B3-0765-417D-AF01-8320FDAF4916}">
      <dsp:nvSpPr>
        <dsp:cNvPr id="0" name=""/>
        <dsp:cNvSpPr/>
      </dsp:nvSpPr>
      <dsp:spPr>
        <a:xfrm>
          <a:off x="0" y="2608450"/>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2CD0A46-408C-44D6-BA4B-D4B251ACB802}">
      <dsp:nvSpPr>
        <dsp:cNvPr id="0" name=""/>
        <dsp:cNvSpPr/>
      </dsp:nvSpPr>
      <dsp:spPr>
        <a:xfrm>
          <a:off x="0" y="2608450"/>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Knowledge: Am I learning every day what I need?</a:t>
          </a:r>
          <a:endParaRPr lang="en-US" sz="1800" kern="1200"/>
        </a:p>
      </dsp:txBody>
      <dsp:txXfrm>
        <a:off x="0" y="2608450"/>
        <a:ext cx="7589520" cy="52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3011B-7119-457D-9948-5F33F0BE86CC}">
      <dsp:nvSpPr>
        <dsp:cNvPr id="0" name=""/>
        <dsp:cNvSpPr/>
      </dsp:nvSpPr>
      <dsp:spPr>
        <a:xfrm>
          <a:off x="6013" y="167362"/>
          <a:ext cx="1728782" cy="99514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Look for a byline – who wrote it?</a:t>
          </a:r>
        </a:p>
      </dsp:txBody>
      <dsp:txXfrm>
        <a:off x="35160" y="196509"/>
        <a:ext cx="1670488" cy="936854"/>
      </dsp:txXfrm>
    </dsp:sp>
    <dsp:sp modelId="{C90D55D9-221B-4AAD-A558-08ED12E314CD}">
      <dsp:nvSpPr>
        <dsp:cNvPr id="0" name=""/>
        <dsp:cNvSpPr/>
      </dsp:nvSpPr>
      <dsp:spPr>
        <a:xfrm>
          <a:off x="178891" y="1162510"/>
          <a:ext cx="172878" cy="1505478"/>
        </a:xfrm>
        <a:custGeom>
          <a:avLst/>
          <a:gdLst/>
          <a:ahLst/>
          <a:cxnLst/>
          <a:rect l="0" t="0" r="0" b="0"/>
          <a:pathLst>
            <a:path>
              <a:moveTo>
                <a:pt x="0" y="0"/>
              </a:moveTo>
              <a:lnTo>
                <a:pt x="0" y="1505478"/>
              </a:lnTo>
              <a:lnTo>
                <a:pt x="172878" y="1505478"/>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FD4209-FB86-4C7C-89AC-DB17A02CB554}">
      <dsp:nvSpPr>
        <dsp:cNvPr id="0" name=""/>
        <dsp:cNvSpPr/>
      </dsp:nvSpPr>
      <dsp:spPr>
        <a:xfrm>
          <a:off x="351769" y="1346685"/>
          <a:ext cx="1403252" cy="264260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Is this a real person? More </a:t>
          </a:r>
          <a:r>
            <a:rPr lang="en-US" sz="2000" kern="1200" dirty="0" err="1" smtClean="0"/>
            <a:t>importantlyare</a:t>
          </a:r>
          <a:r>
            <a:rPr lang="en-US" sz="2000" kern="1200" dirty="0" smtClean="0"/>
            <a:t> </a:t>
          </a:r>
          <a:r>
            <a:rPr lang="en-US" sz="2000" kern="1200" dirty="0"/>
            <a:t>they credible?</a:t>
          </a:r>
        </a:p>
      </dsp:txBody>
      <dsp:txXfrm>
        <a:off x="392869" y="1387785"/>
        <a:ext cx="1321052" cy="2560406"/>
      </dsp:txXfrm>
    </dsp:sp>
    <dsp:sp modelId="{A5FE4609-925A-4E34-B2BF-0AC84A073C42}">
      <dsp:nvSpPr>
        <dsp:cNvPr id="0" name=""/>
        <dsp:cNvSpPr/>
      </dsp:nvSpPr>
      <dsp:spPr>
        <a:xfrm>
          <a:off x="2046519" y="98562"/>
          <a:ext cx="1502247" cy="120328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Who owns the webpage?</a:t>
          </a:r>
        </a:p>
      </dsp:txBody>
      <dsp:txXfrm>
        <a:off x="2081762" y="133805"/>
        <a:ext cx="1431761" cy="1132801"/>
      </dsp:txXfrm>
    </dsp:sp>
    <dsp:sp modelId="{D693D60A-5164-408F-9CC9-17D937A933A4}">
      <dsp:nvSpPr>
        <dsp:cNvPr id="0" name=""/>
        <dsp:cNvSpPr/>
      </dsp:nvSpPr>
      <dsp:spPr>
        <a:xfrm>
          <a:off x="3974756" y="134705"/>
          <a:ext cx="1473398" cy="223818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Who originally wrote or said the information being referenced?</a:t>
          </a:r>
        </a:p>
      </dsp:txBody>
      <dsp:txXfrm>
        <a:off x="4017910" y="177859"/>
        <a:ext cx="1387090" cy="2151879"/>
      </dsp:txXfrm>
    </dsp:sp>
    <dsp:sp modelId="{175421B6-B8C6-4966-9778-7666D2109010}">
      <dsp:nvSpPr>
        <dsp:cNvPr id="0" name=""/>
        <dsp:cNvSpPr/>
      </dsp:nvSpPr>
      <dsp:spPr>
        <a:xfrm>
          <a:off x="5835717" y="167362"/>
          <a:ext cx="1460520" cy="130728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Who took the photo/video images?</a:t>
          </a:r>
        </a:p>
      </dsp:txBody>
      <dsp:txXfrm>
        <a:off x="5874006" y="205651"/>
        <a:ext cx="1383942" cy="1230709"/>
      </dsp:txXfrm>
    </dsp:sp>
    <dsp:sp modelId="{B511496D-6EFC-4B55-B8D4-D3145BDB418E}">
      <dsp:nvSpPr>
        <dsp:cNvPr id="0" name=""/>
        <dsp:cNvSpPr/>
      </dsp:nvSpPr>
      <dsp:spPr>
        <a:xfrm>
          <a:off x="5981769" y="1474650"/>
          <a:ext cx="126780" cy="1551042"/>
        </a:xfrm>
        <a:custGeom>
          <a:avLst/>
          <a:gdLst/>
          <a:ahLst/>
          <a:cxnLst/>
          <a:rect l="0" t="0" r="0" b="0"/>
          <a:pathLst>
            <a:path>
              <a:moveTo>
                <a:pt x="0" y="0"/>
              </a:moveTo>
              <a:lnTo>
                <a:pt x="0" y="1551042"/>
              </a:lnTo>
              <a:lnTo>
                <a:pt x="126780" y="1551042"/>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DA053-1148-45AB-9A3A-81039960EA1F}">
      <dsp:nvSpPr>
        <dsp:cNvPr id="0" name=""/>
        <dsp:cNvSpPr/>
      </dsp:nvSpPr>
      <dsp:spPr>
        <a:xfrm>
          <a:off x="6108549" y="1906532"/>
          <a:ext cx="1050226" cy="223832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Are they timely? Have they been changed/edited?</a:t>
          </a:r>
        </a:p>
      </dsp:txBody>
      <dsp:txXfrm>
        <a:off x="6139309" y="1937292"/>
        <a:ext cx="988706" cy="2176800"/>
      </dsp:txXfrm>
    </dsp:sp>
    <dsp:sp modelId="{D351C4CC-6235-42AA-8A7C-D2CCD7AF5809}">
      <dsp:nvSpPr>
        <dsp:cNvPr id="0" name=""/>
        <dsp:cNvSpPr/>
      </dsp:nvSpPr>
      <dsp:spPr>
        <a:xfrm>
          <a:off x="7664588" y="167362"/>
          <a:ext cx="1473398" cy="366253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a:t>(TIP: Using a reverse image search on Google can give you an idea of whether the image is real.)</a:t>
          </a:r>
        </a:p>
      </dsp:txBody>
      <dsp:txXfrm>
        <a:off x="7707742" y="210516"/>
        <a:ext cx="1387090" cy="35762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8DA87C6-CBAC-3640-A8A4-EA258FC6E926}" type="datetimeFigureOut">
              <a:rPr lang="en-US"/>
              <a:pPr>
                <a:defRPr/>
              </a:pPr>
              <a:t>9/26/19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04B8575-34BA-F44F-84C6-B9A96F3F8BF0}" type="slidenum">
              <a:rPr lang="en-US"/>
              <a:pPr>
                <a:defRPr/>
              </a:pPr>
              <a:t>‹#›</a:t>
            </a:fld>
            <a:endParaRPr lang="en-US"/>
          </a:p>
        </p:txBody>
      </p:sp>
    </p:spTree>
    <p:extLst>
      <p:ext uri="{BB962C8B-B14F-4D97-AF65-F5344CB8AC3E}">
        <p14:creationId xmlns:p14="http://schemas.microsoft.com/office/powerpoint/2010/main" val="4180468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B70273A-774E-EE43-8CBA-A2A216F78F2A}" type="datetimeFigureOut">
              <a:rPr lang="en-US"/>
              <a:pPr>
                <a:defRPr/>
              </a:pPr>
              <a:t>9/26/19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A20FABD-8C35-6C42-A2A2-B79E4A95EC8C}" type="slidenum">
              <a:rPr lang="en-US"/>
              <a:pPr>
                <a:defRPr/>
              </a:pPr>
              <a:t>‹#›</a:t>
            </a:fld>
            <a:endParaRPr lang="en-US"/>
          </a:p>
        </p:txBody>
      </p:sp>
    </p:spTree>
    <p:extLst>
      <p:ext uri="{BB962C8B-B14F-4D97-AF65-F5344CB8AC3E}">
        <p14:creationId xmlns:p14="http://schemas.microsoft.com/office/powerpoint/2010/main" val="3771354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image" Target="../media/image32.png"/></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factitious.augamestudio.com/%23/"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Other fake news had less convoluted origins. Paul Horner runs a string of websites, some looking deceptively like mainstream news organizations. He created a post that said protesters at Trump rallies were paid $3,500 to disrupt the rally as a dirty tricks plot. He told the</a:t>
            </a:r>
            <a:r>
              <a:rPr lang="en-US" sz="1200" i="1" dirty="0"/>
              <a:t> Washington Post</a:t>
            </a:r>
            <a:r>
              <a:rPr lang="en-US" sz="1200" dirty="0"/>
              <a:t> he knew it wasn't true but wrote it as a parody that could make him money if people actually believed it. "I just wanted to make fun of that insane belief, but it took off," he said.</a:t>
            </a:r>
          </a:p>
          <a:p>
            <a:r>
              <a:rPr lang="en-US" sz="1200" dirty="0"/>
              <a:t>What happened next is classic: Trump himself repeated the claim about paid protesters at a rally.</a:t>
            </a:r>
          </a:p>
          <a:p>
            <a:endParaRPr lang="en-US" dirty="0"/>
          </a:p>
        </p:txBody>
      </p:sp>
      <p:sp>
        <p:nvSpPr>
          <p:cNvPr id="4" name="Slide Number Placeholder 3"/>
          <p:cNvSpPr>
            <a:spLocks noGrp="1"/>
          </p:cNvSpPr>
          <p:nvPr>
            <p:ph type="sldNum" sz="quarter" idx="10"/>
          </p:nvPr>
        </p:nvSpPr>
        <p:spPr/>
        <p:txBody>
          <a:bodyPr/>
          <a:lstStyle/>
          <a:p>
            <a:pPr>
              <a:defRPr/>
            </a:pPr>
            <a:fld id="{0A20FABD-8C35-6C42-A2A2-B79E4A95EC8C}" type="slidenum">
              <a:rPr lang="en-US" smtClean="0"/>
              <a:pPr>
                <a:defRPr/>
              </a:pPr>
              <a:t>8</a:t>
            </a:fld>
            <a:endParaRPr lang="en-US"/>
          </a:p>
        </p:txBody>
      </p:sp>
    </p:spTree>
    <p:extLst>
      <p:ext uri="{BB962C8B-B14F-4D97-AF65-F5344CB8AC3E}">
        <p14:creationId xmlns:p14="http://schemas.microsoft.com/office/powerpoint/2010/main" val="2785690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8388"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D3ACA8-3824-4199-8DBD-CD1EDF54C4FC}" type="slidenum">
              <a:rPr lang="en-US" smtClean="0"/>
              <a:t>35</a:t>
            </a:fld>
            <a:endParaRPr lang="en-US"/>
          </a:p>
        </p:txBody>
      </p:sp>
    </p:spTree>
    <p:extLst>
      <p:ext uri="{BB962C8B-B14F-4D97-AF65-F5344CB8AC3E}">
        <p14:creationId xmlns:p14="http://schemas.microsoft.com/office/powerpoint/2010/main" val="48311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0881" y="685488"/>
            <a:ext cx="454715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D3ACA8-3824-4199-8DBD-CD1EDF54C4FC}" type="slidenum">
              <a:rPr lang="en-US" smtClean="0"/>
              <a:t>37</a:t>
            </a:fld>
            <a:endParaRPr lang="en-US"/>
          </a:p>
        </p:txBody>
      </p:sp>
    </p:spTree>
    <p:extLst>
      <p:ext uri="{BB962C8B-B14F-4D97-AF65-F5344CB8AC3E}">
        <p14:creationId xmlns:p14="http://schemas.microsoft.com/office/powerpoint/2010/main" val="48311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127" y="4343402"/>
            <a:ext cx="2994214"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7261" y="4343400"/>
            <a:ext cx="2832652" cy="4114800"/>
          </a:xfrm>
        </p:spPr>
        <p:txBody>
          <a:bodyPr/>
          <a:lstStyle/>
          <a:p>
            <a:r>
              <a:rPr lang="en-US" sz="900" b="1" dirty="0"/>
              <a:t>What's wrong with fake news? </a:t>
            </a:r>
          </a:p>
          <a:p>
            <a:r>
              <a:rPr lang="en-US" sz="900" dirty="0"/>
              <a:t>Why should you care about whether or not your news is real or fake?</a:t>
            </a:r>
          </a:p>
          <a:p>
            <a:r>
              <a:rPr lang="en-US" sz="900" b="1" dirty="0"/>
              <a:t>You deserve the truth.</a:t>
            </a:r>
            <a:r>
              <a:rPr lang="en-US" sz="900" dirty="0"/>
              <a:t>  You are smart enough to make up your own mind - as long as you have the real facts in front of you.  You have every right to be insulted when you read fake news, because you are in essence being treated like an idiot.</a:t>
            </a:r>
          </a:p>
          <a:p>
            <a:r>
              <a:rPr lang="en-US" sz="900" b="1" dirty="0"/>
              <a:t>Fake news destroys your credibility</a:t>
            </a:r>
            <a:r>
              <a:rPr lang="en-US" sz="900" dirty="0"/>
              <a:t>.  If your arguments are built on bad information, it will be much more difficult for people to believe you in the future.</a:t>
            </a:r>
          </a:p>
          <a:p>
            <a:r>
              <a:rPr lang="en-US" sz="900" b="1" dirty="0"/>
              <a:t>Fake news can hurt you</a:t>
            </a:r>
            <a:r>
              <a:rPr lang="en-US" sz="900" dirty="0"/>
              <a:t>, and a lot of other people.  Purveyors of fake and misleading medical advice like Mercola.com and NaturalNews.com help perpetuate myths like HIV and AIDS aren't related, or that vaccines cause autism.  These sites are heavily visited and their lies are dangerous.</a:t>
            </a:r>
          </a:p>
          <a:p>
            <a:r>
              <a:rPr lang="en-US" sz="900" b="1" dirty="0"/>
              <a:t>Real news can benefit you</a:t>
            </a:r>
            <a:r>
              <a:rPr lang="en-US" sz="900" dirty="0"/>
              <a:t>.  If you want to buy stock in a company, you want to read accurate articles about that company so you can invest wisely.  If you are planning on voting in an election, you want to read as much good information on a candidate so you can vote for the person who best represents your ideas and beliefs.  Fake news will not help you make money or make the world a better place, but real news can.</a:t>
            </a:r>
          </a:p>
          <a:p>
            <a:endParaRPr lang="en-US" sz="900"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24</a:t>
            </a:fld>
            <a:endParaRPr lang="en-US" altLang="en-US"/>
          </a:p>
        </p:txBody>
      </p:sp>
    </p:spTree>
    <p:extLst>
      <p:ext uri="{BB962C8B-B14F-4D97-AF65-F5344CB8AC3E}">
        <p14:creationId xmlns:p14="http://schemas.microsoft.com/office/powerpoint/2010/main" val="291963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a:xfrm>
            <a:off x="1080881" y="685488"/>
            <a:ext cx="4547152" cy="3429000"/>
          </a:xfrm>
          <a:solidFill>
            <a:srgbClr val="FFFFFF"/>
          </a:solidFill>
          <a:ln/>
        </p:spPr>
      </p:sp>
      <p:sp>
        <p:nvSpPr>
          <p:cNvPr id="212995" name="Rectangle 2"/>
          <p:cNvSpPr>
            <a:spLocks noGrp="1" noChangeArrowheads="1"/>
          </p:cNvSpPr>
          <p:nvPr>
            <p:ph type="body" idx="1"/>
          </p:nvPr>
        </p:nvSpPr>
        <p:spPr>
          <a:noFill/>
          <a:ln/>
        </p:spPr>
        <p:txBody>
          <a:bodyPr/>
          <a:lstStyle/>
          <a:p>
            <a:pPr eaLnBrk="1" hangingPunct="1"/>
            <a:endParaRPr lang="en-US" sz="1600" dirty="0">
              <a:solidFill>
                <a:srgbClr val="000000"/>
              </a:solidFill>
              <a:ea typeface="Calibri" charset="0"/>
              <a:cs typeface="Calibri" charset="0"/>
              <a:sym typeface="Calibri" charset="0"/>
            </a:endParaRPr>
          </a:p>
        </p:txBody>
      </p:sp>
    </p:spTree>
    <p:extLst>
      <p:ext uri="{BB962C8B-B14F-4D97-AF65-F5344CB8AC3E}">
        <p14:creationId xmlns:p14="http://schemas.microsoft.com/office/powerpoint/2010/main" val="154278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a:xfrm>
            <a:off x="1080881" y="685488"/>
            <a:ext cx="4547152" cy="3429000"/>
          </a:xfrm>
          <a:solidFill>
            <a:srgbClr val="FFFFFF"/>
          </a:solidFill>
          <a:ln/>
        </p:spPr>
      </p:sp>
      <p:sp>
        <p:nvSpPr>
          <p:cNvPr id="212995" name="Rectangle 2"/>
          <p:cNvSpPr>
            <a:spLocks noGrp="1" noChangeArrowheads="1"/>
          </p:cNvSpPr>
          <p:nvPr>
            <p:ph type="body" idx="1"/>
          </p:nvPr>
        </p:nvSpPr>
        <p:spPr>
          <a:noFill/>
          <a:ln/>
        </p:spPr>
        <p:txBody>
          <a:bodyPr>
            <a:normAutofit fontScale="85000" lnSpcReduction="20000"/>
          </a:bodyPr>
          <a:lstStyle/>
          <a:p>
            <a:pPr rtl="0"/>
            <a:r>
              <a:rPr lang="en-US" dirty="0">
                <a:latin typeface="Arial" charset="0"/>
                <a:ea typeface="+mn-ea"/>
                <a:cs typeface="Arial" charset="0"/>
              </a:rPr>
              <a:t>OpenSecrets.org - Nonpartisan, independent and nonprofit, the Center for Responsive Politics is the nation's premier research group tracking money in U.S. politics and its effect on elections and public policy. </a:t>
            </a:r>
            <a:endParaRPr lang="en-US" sz="1600" dirty="0"/>
          </a:p>
          <a:p>
            <a:pPr rtl="0"/>
            <a:r>
              <a:rPr lang="en-US" dirty="0">
                <a:latin typeface="Arial" charset="0"/>
                <a:ea typeface="+mn-ea"/>
                <a:cs typeface="Arial" charset="0"/>
              </a:rPr>
              <a:t>Poynter - founded the International Fact-Checking Network in 2015 and is the leading convener, teacher and community-builder for fact-checkers around the world.</a:t>
            </a:r>
            <a:endParaRPr lang="en-US" sz="1600" dirty="0"/>
          </a:p>
          <a:p>
            <a:pPr rtl="0"/>
            <a:r>
              <a:rPr lang="en-US" dirty="0" err="1">
                <a:latin typeface="Arial" charset="0"/>
                <a:ea typeface="+mn-ea"/>
                <a:cs typeface="Arial" charset="0"/>
              </a:rPr>
              <a:t>Facticious</a:t>
            </a:r>
            <a:r>
              <a:rPr lang="en-US" dirty="0">
                <a:latin typeface="Arial" charset="0"/>
                <a:ea typeface="+mn-ea"/>
                <a:cs typeface="Arial" charset="0"/>
              </a:rPr>
              <a:t> - </a:t>
            </a:r>
            <a:r>
              <a:rPr lang="en-US" u="sng" dirty="0">
                <a:latin typeface="Arial" charset="0"/>
                <a:ea typeface="+mn-ea"/>
                <a:cs typeface="Arial" charset="0"/>
                <a:hlinkClick r:id="rId3"/>
              </a:rPr>
              <a:t>http://factitious.augamestudio.com/#/</a:t>
            </a:r>
            <a:endParaRPr lang="en-US" sz="1600" dirty="0"/>
          </a:p>
          <a:p>
            <a:pPr rtl="0"/>
            <a:r>
              <a:rPr lang="en-US" dirty="0">
                <a:latin typeface="Arial" charset="0"/>
                <a:ea typeface="+mn-ea"/>
                <a:cs typeface="Arial" charset="0"/>
              </a:rPr>
              <a:t>OpenSources.co - document created by Melissa </a:t>
            </a:r>
            <a:r>
              <a:rPr lang="en-US" dirty="0" err="1">
                <a:latin typeface="Arial" charset="0"/>
                <a:ea typeface="+mn-ea"/>
                <a:cs typeface="Arial" charset="0"/>
              </a:rPr>
              <a:t>Zimdars</a:t>
            </a:r>
            <a:r>
              <a:rPr lang="en-US" dirty="0">
                <a:latin typeface="Arial" charset="0"/>
                <a:ea typeface="+mn-ea"/>
                <a:cs typeface="Arial" charset="0"/>
              </a:rPr>
              <a:t>, assistant professor of communication and media at Merrimack College in North Andover, MA because she saw her students referencing questionable sources, she created and shared this document with them of how to think about sources, as well as a list of misleading, satirical and fake sites.</a:t>
            </a:r>
            <a:endParaRPr lang="en-US" sz="1600" dirty="0"/>
          </a:p>
          <a:p>
            <a:pPr rtl="0"/>
            <a:r>
              <a:rPr lang="en-US" dirty="0" err="1">
                <a:latin typeface="Arial" charset="0"/>
                <a:ea typeface="+mn-ea"/>
                <a:cs typeface="Arial" charset="0"/>
              </a:rPr>
              <a:t>TinEye</a:t>
            </a:r>
            <a:r>
              <a:rPr lang="en-US" dirty="0">
                <a:latin typeface="Arial" charset="0"/>
                <a:ea typeface="+mn-ea"/>
                <a:cs typeface="Arial" charset="0"/>
              </a:rPr>
              <a:t> - Search by image and find where that image appears </a:t>
            </a:r>
            <a:r>
              <a:rPr lang="en-US" dirty="0" err="1">
                <a:latin typeface="Arial" charset="0"/>
                <a:ea typeface="+mn-ea"/>
                <a:cs typeface="Arial" charset="0"/>
              </a:rPr>
              <a:t>onlineSearch</a:t>
            </a:r>
            <a:r>
              <a:rPr lang="en-US" dirty="0">
                <a:latin typeface="Arial" charset="0"/>
                <a:ea typeface="+mn-ea"/>
                <a:cs typeface="Arial" charset="0"/>
              </a:rPr>
              <a:t> by image and find where that image appears online</a:t>
            </a:r>
            <a:endParaRPr lang="en-US" sz="1600" dirty="0"/>
          </a:p>
          <a:p>
            <a:pPr rtl="0"/>
            <a:r>
              <a:rPr lang="en-US" dirty="0" err="1">
                <a:latin typeface="Arial" charset="0"/>
                <a:ea typeface="+mn-ea"/>
                <a:cs typeface="Arial" charset="0"/>
              </a:rPr>
              <a:t>WhoWhatWhen</a:t>
            </a:r>
            <a:r>
              <a:rPr lang="en-US" dirty="0">
                <a:latin typeface="Arial" charset="0"/>
                <a:ea typeface="+mn-ea"/>
                <a:cs typeface="Arial" charset="0"/>
              </a:rPr>
              <a:t> -</a:t>
            </a:r>
            <a:r>
              <a:rPr lang="en-US" dirty="0" err="1">
                <a:latin typeface="Arial" charset="0"/>
                <a:ea typeface="+mn-ea"/>
                <a:cs typeface="Arial" charset="0"/>
              </a:rPr>
              <a:t>WhoWhatWhen</a:t>
            </a:r>
            <a:r>
              <a:rPr lang="en-US" dirty="0">
                <a:latin typeface="Arial" charset="0"/>
                <a:ea typeface="+mn-ea"/>
                <a:cs typeface="Arial" charset="0"/>
              </a:rPr>
              <a:t> is a database of key people and events from 1000 A.D. to the present. Create graphic timelines of periods in history and of the lives of individuals. - The database consists of famous people and famous events. People entries consist of the name, short description, which category they were famous for, and birth and death dates. No detailed biographical info is in this database, but this site will provide links to popular web search engines which will give you in depth information about each person or event. While people from all over the globe are included, there is a definite "American" slant to the entries. Dates go from around 1000 AD to the present. Only people with a known year of birth and death are entered. Famous composers, scientists, political figures, writers, etc... make up most of the entries before 1900. After that, a lot of "popular culture" figures are in the database.</a:t>
            </a:r>
            <a:endParaRPr lang="en-US" sz="1600" dirty="0"/>
          </a:p>
          <a:p>
            <a:pPr rtl="0"/>
            <a:r>
              <a:rPr lang="en-US" sz="1600" dirty="0"/>
              <a:t/>
            </a:r>
            <a:br>
              <a:rPr lang="en-US" sz="1600" dirty="0"/>
            </a:br>
            <a:r>
              <a:rPr lang="en-US" sz="1600" dirty="0"/>
              <a:t/>
            </a:r>
            <a:br>
              <a:rPr lang="en-US" sz="1600" dirty="0"/>
            </a:br>
            <a:r>
              <a:rPr lang="en-US" dirty="0">
                <a:latin typeface="Arial" charset="0"/>
                <a:ea typeface="+mn-ea"/>
                <a:cs typeface="Arial" charset="0"/>
              </a:rPr>
              <a:t>Nonpartisan, independent and nonprofit, the Center for Responsive Politics is the nation's premier research group tracking money in U.S. politics and its effect on elections and public policy. Nonpartisan, independent and nonprofit, the Center for Responsive Politics is the nation's premier research group tracking money in U.S. politics and its effect on elections and public policy. </a:t>
            </a:r>
            <a:endParaRPr lang="en-US" sz="1600" dirty="0"/>
          </a:p>
          <a:p>
            <a:r>
              <a:rPr lang="en-US" sz="1600" dirty="0"/>
              <a:t/>
            </a:r>
            <a:br>
              <a:rPr lang="en-US" sz="1600" dirty="0"/>
            </a:br>
            <a:endParaRPr lang="en-US" sz="1600" dirty="0">
              <a:solidFill>
                <a:srgbClr val="000000"/>
              </a:solidFill>
              <a:ea typeface="Calibri" charset="0"/>
              <a:cs typeface="Calibri" charset="0"/>
              <a:sym typeface="Calibri" charset="0"/>
            </a:endParaRPr>
          </a:p>
        </p:txBody>
      </p:sp>
    </p:spTree>
    <p:extLst>
      <p:ext uri="{BB962C8B-B14F-4D97-AF65-F5344CB8AC3E}">
        <p14:creationId xmlns:p14="http://schemas.microsoft.com/office/powerpoint/2010/main" val="4091694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29</a:t>
            </a:fld>
            <a:endParaRPr lang="en-US" altLang="en-US"/>
          </a:p>
        </p:txBody>
      </p:sp>
    </p:spTree>
    <p:extLst>
      <p:ext uri="{BB962C8B-B14F-4D97-AF65-F5344CB8AC3E}">
        <p14:creationId xmlns:p14="http://schemas.microsoft.com/office/powerpoint/2010/main" val="2321847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30</a:t>
            </a:fld>
            <a:endParaRPr lang="en-US" altLang="en-US"/>
          </a:p>
        </p:txBody>
      </p:sp>
    </p:spTree>
    <p:extLst>
      <p:ext uri="{BB962C8B-B14F-4D97-AF65-F5344CB8AC3E}">
        <p14:creationId xmlns:p14="http://schemas.microsoft.com/office/powerpoint/2010/main" val="334634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31</a:t>
            </a:fld>
            <a:endParaRPr lang="en-US" altLang="en-US"/>
          </a:p>
        </p:txBody>
      </p:sp>
    </p:spTree>
    <p:extLst>
      <p:ext uri="{BB962C8B-B14F-4D97-AF65-F5344CB8AC3E}">
        <p14:creationId xmlns:p14="http://schemas.microsoft.com/office/powerpoint/2010/main" val="4251749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32</a:t>
            </a:fld>
            <a:endParaRPr lang="en-US" altLang="en-US"/>
          </a:p>
        </p:txBody>
      </p:sp>
    </p:spTree>
    <p:extLst>
      <p:ext uri="{BB962C8B-B14F-4D97-AF65-F5344CB8AC3E}">
        <p14:creationId xmlns:p14="http://schemas.microsoft.com/office/powerpoint/2010/main" val="17277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Nearly </a:t>
            </a:r>
            <a:r>
              <a:rPr lang="en-US" sz="1200" dirty="0" smtClean="0"/>
              <a:t>four in 10 high school students believed, based on the headline, that this photograph of deformed daisies provided strong evidence of toxic conditions near the Fukushima Daiichi nuclear plant in Japan, even though no source or location was given for the photo.</a:t>
            </a:r>
          </a:p>
          <a:p>
            <a:endParaRPr lang="en-US" dirty="0"/>
          </a:p>
        </p:txBody>
      </p:sp>
      <p:sp>
        <p:nvSpPr>
          <p:cNvPr id="4" name="Slide Number Placeholder 3"/>
          <p:cNvSpPr>
            <a:spLocks noGrp="1"/>
          </p:cNvSpPr>
          <p:nvPr>
            <p:ph type="sldNum" sz="quarter" idx="10"/>
          </p:nvPr>
        </p:nvSpPr>
        <p:spPr/>
        <p:txBody>
          <a:bodyPr/>
          <a:lstStyle/>
          <a:p>
            <a:pPr>
              <a:defRPr/>
            </a:pPr>
            <a:fld id="{0A20FABD-8C35-6C42-A2A2-B79E4A95EC8C}" type="slidenum">
              <a:rPr lang="en-US" smtClean="0"/>
              <a:pPr>
                <a:defRPr/>
              </a:pPr>
              <a:t>33</a:t>
            </a:fld>
            <a:endParaRPr lang="en-US"/>
          </a:p>
        </p:txBody>
      </p:sp>
    </p:spTree>
    <p:extLst>
      <p:ext uri="{BB962C8B-B14F-4D97-AF65-F5344CB8AC3E}">
        <p14:creationId xmlns:p14="http://schemas.microsoft.com/office/powerpoint/2010/main" val="334335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303F81-9EFB-A142-9323-89BBDCB34657}" type="datetimeFigureOut">
              <a:rPr lang="en-US"/>
              <a:pPr>
                <a:defRPr/>
              </a:pPr>
              <a:t>9/26/19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44DB6-5DC2-2F4D-8D99-01B51F857A16}" type="slidenum">
              <a:rPr lang="en-US"/>
              <a:pPr>
                <a:defRPr/>
              </a:pPr>
              <a:t>‹#›</a:t>
            </a:fld>
            <a:endParaRPr lang="en-US"/>
          </a:p>
        </p:txBody>
      </p:sp>
    </p:spTree>
    <p:extLst>
      <p:ext uri="{BB962C8B-B14F-4D97-AF65-F5344CB8AC3E}">
        <p14:creationId xmlns:p14="http://schemas.microsoft.com/office/powerpoint/2010/main" val="20152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AA40C3-122F-F645-8509-34CDCF938B63}" type="datetimeFigureOut">
              <a:rPr lang="en-US"/>
              <a:pPr>
                <a:defRPr/>
              </a:pPr>
              <a:t>9/26/19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A6F695-7CD8-954A-AF63-C89BC91A0D28}" type="slidenum">
              <a:rPr lang="en-US"/>
              <a:pPr>
                <a:defRPr/>
              </a:pPr>
              <a:t>‹#›</a:t>
            </a:fld>
            <a:endParaRPr lang="en-US"/>
          </a:p>
        </p:txBody>
      </p:sp>
    </p:spTree>
    <p:extLst>
      <p:ext uri="{BB962C8B-B14F-4D97-AF65-F5344CB8AC3E}">
        <p14:creationId xmlns:p14="http://schemas.microsoft.com/office/powerpoint/2010/main" val="411012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ADCF51-E578-E24C-ABCB-52FA24D65C5C}" type="datetimeFigureOut">
              <a:rPr lang="en-US"/>
              <a:pPr>
                <a:defRPr/>
              </a:pPr>
              <a:t>9/26/19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46BD73-3189-2643-88B7-8288051128D7}" type="slidenum">
              <a:rPr lang="en-US"/>
              <a:pPr>
                <a:defRPr/>
              </a:pPr>
              <a:t>‹#›</a:t>
            </a:fld>
            <a:endParaRPr lang="en-US"/>
          </a:p>
        </p:txBody>
      </p:sp>
    </p:spTree>
    <p:extLst>
      <p:ext uri="{BB962C8B-B14F-4D97-AF65-F5344CB8AC3E}">
        <p14:creationId xmlns:p14="http://schemas.microsoft.com/office/powerpoint/2010/main" val="34558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CCA417-7F53-444E-83EE-B294E5BBA152}" type="datetimeFigureOut">
              <a:rPr lang="en-US"/>
              <a:pPr>
                <a:defRPr/>
              </a:pPr>
              <a:t>9/26/19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2DEB4D-9AA2-B345-92A2-77C35094584B}" type="slidenum">
              <a:rPr lang="en-US"/>
              <a:pPr>
                <a:defRPr/>
              </a:pPr>
              <a:t>‹#›</a:t>
            </a:fld>
            <a:endParaRPr lang="en-US"/>
          </a:p>
        </p:txBody>
      </p:sp>
    </p:spTree>
    <p:extLst>
      <p:ext uri="{BB962C8B-B14F-4D97-AF65-F5344CB8AC3E}">
        <p14:creationId xmlns:p14="http://schemas.microsoft.com/office/powerpoint/2010/main" val="224141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3488C2B-D5A2-2543-AD87-B6DB55150B2D}" type="datetimeFigureOut">
              <a:rPr lang="en-US"/>
              <a:pPr>
                <a:defRPr/>
              </a:pPr>
              <a:t>9/26/19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14E3E9-B592-4F40-99AA-ED6C8C578C56}" type="slidenum">
              <a:rPr lang="en-US"/>
              <a:pPr>
                <a:defRPr/>
              </a:pPr>
              <a:t>‹#›</a:t>
            </a:fld>
            <a:endParaRPr lang="en-US"/>
          </a:p>
        </p:txBody>
      </p:sp>
    </p:spTree>
    <p:extLst>
      <p:ext uri="{BB962C8B-B14F-4D97-AF65-F5344CB8AC3E}">
        <p14:creationId xmlns:p14="http://schemas.microsoft.com/office/powerpoint/2010/main" val="3144726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2290EBA-A069-5545-9DD0-180352CF919F}" type="datetimeFigureOut">
              <a:rPr lang="en-US"/>
              <a:pPr>
                <a:defRPr/>
              </a:pPr>
              <a:t>9/26/19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85274F-363B-4444-81F8-07641ACD9C4C}" type="slidenum">
              <a:rPr lang="en-US"/>
              <a:pPr>
                <a:defRPr/>
              </a:pPr>
              <a:t>‹#›</a:t>
            </a:fld>
            <a:endParaRPr lang="en-US"/>
          </a:p>
        </p:txBody>
      </p:sp>
    </p:spTree>
    <p:extLst>
      <p:ext uri="{BB962C8B-B14F-4D97-AF65-F5344CB8AC3E}">
        <p14:creationId xmlns:p14="http://schemas.microsoft.com/office/powerpoint/2010/main" val="163809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124F22-7805-EA46-ABFE-C9C162A23184}" type="datetimeFigureOut">
              <a:rPr lang="en-US"/>
              <a:pPr>
                <a:defRPr/>
              </a:pPr>
              <a:t>9/26/19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9206CE-A3A1-6241-A07D-39042C83E62E}" type="slidenum">
              <a:rPr lang="en-US"/>
              <a:pPr>
                <a:defRPr/>
              </a:pPr>
              <a:t>‹#›</a:t>
            </a:fld>
            <a:endParaRPr lang="en-US"/>
          </a:p>
        </p:txBody>
      </p:sp>
    </p:spTree>
    <p:extLst>
      <p:ext uri="{BB962C8B-B14F-4D97-AF65-F5344CB8AC3E}">
        <p14:creationId xmlns:p14="http://schemas.microsoft.com/office/powerpoint/2010/main" val="41800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DEE491-C608-7241-90FA-6E547A8965B1}" type="datetimeFigureOut">
              <a:rPr lang="en-US"/>
              <a:pPr>
                <a:defRPr/>
              </a:pPr>
              <a:t>9/26/19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A103D6B-699C-584D-AEFB-14A59AD69658}" type="slidenum">
              <a:rPr lang="en-US"/>
              <a:pPr>
                <a:defRPr/>
              </a:pPr>
              <a:t>‹#›</a:t>
            </a:fld>
            <a:endParaRPr lang="en-US"/>
          </a:p>
        </p:txBody>
      </p:sp>
    </p:spTree>
    <p:extLst>
      <p:ext uri="{BB962C8B-B14F-4D97-AF65-F5344CB8AC3E}">
        <p14:creationId xmlns:p14="http://schemas.microsoft.com/office/powerpoint/2010/main" val="74143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748C00-DEC2-5345-A90E-F42821D46C4B}" type="datetimeFigureOut">
              <a:rPr lang="en-US"/>
              <a:pPr>
                <a:defRPr/>
              </a:pPr>
              <a:t>9/26/19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E0ED5F-6C67-4642-907C-72B33669FFFF}" type="slidenum">
              <a:rPr lang="en-US"/>
              <a:pPr>
                <a:defRPr/>
              </a:pPr>
              <a:t>‹#›</a:t>
            </a:fld>
            <a:endParaRPr lang="en-US"/>
          </a:p>
        </p:txBody>
      </p:sp>
    </p:spTree>
    <p:extLst>
      <p:ext uri="{BB962C8B-B14F-4D97-AF65-F5344CB8AC3E}">
        <p14:creationId xmlns:p14="http://schemas.microsoft.com/office/powerpoint/2010/main" val="100563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5D7F52-3482-B44F-9D46-C3CC2F3CDDB2}" type="datetimeFigureOut">
              <a:rPr lang="en-US"/>
              <a:pPr>
                <a:defRPr/>
              </a:pPr>
              <a:t>9/26/19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2296C7-B129-F54D-AE94-0DD3A9295965}" type="slidenum">
              <a:rPr lang="en-US"/>
              <a:pPr>
                <a:defRPr/>
              </a:pPr>
              <a:t>‹#›</a:t>
            </a:fld>
            <a:endParaRPr lang="en-US"/>
          </a:p>
        </p:txBody>
      </p:sp>
    </p:spTree>
    <p:extLst>
      <p:ext uri="{BB962C8B-B14F-4D97-AF65-F5344CB8AC3E}">
        <p14:creationId xmlns:p14="http://schemas.microsoft.com/office/powerpoint/2010/main" val="145848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1046EE-FCE1-9846-B2E6-829420907965}" type="datetimeFigureOut">
              <a:rPr lang="en-US"/>
              <a:pPr>
                <a:defRPr/>
              </a:pPr>
              <a:t>9/26/19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6A5A60-F83D-5246-8575-9274F41E36CF}" type="slidenum">
              <a:rPr lang="en-US"/>
              <a:pPr>
                <a:defRPr/>
              </a:pPr>
              <a:t>‹#›</a:t>
            </a:fld>
            <a:endParaRPr lang="en-US"/>
          </a:p>
        </p:txBody>
      </p:sp>
    </p:spTree>
    <p:extLst>
      <p:ext uri="{BB962C8B-B14F-4D97-AF65-F5344CB8AC3E}">
        <p14:creationId xmlns:p14="http://schemas.microsoft.com/office/powerpoint/2010/main" val="10845790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C9EB2742-4717-B64A-9C47-2A246404CBA8}" type="datetimeFigureOut">
              <a:rPr lang="en-US"/>
              <a:pPr>
                <a:defRPr/>
              </a:pPr>
              <a:t>9/26/19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54C60D6-0D9E-164F-8506-85E7E7BF46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jpushkin@tampabay.com" TargetMode="External"/><Relationship Id="rId5" Type="http://schemas.openxmlformats.org/officeDocument/2006/relationships/image" Target="../media/image2.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hyperlink" Target="mailto:dkozdras@usf.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8.gsb.columbia.edu/financialstudies/sites/financialstudies/files/FakeNews_Niessner_NewsConf.pdf" TargetMode="Externa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8.gsb.columbia.edu/financialstudies/sites/financialstudies/files/FakeNews_Niessner_NewsConf.pdf" TargetMode="Externa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8.gsb.columbia.edu/financialstudies/sites/financialstudies/files/FakeNews_Niessner_NewsConf.pdf" TargetMode="Externa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washingtonpost.com/opinions/fake-news-thats-a-very-old-story/2016/11/25/c8b1f3d4-b330-11e6-8616-52b15787add0_story.html?utm_term=.de1971e180cc" TargetMode="Externa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1843magazine.com/technology/rewind/the-true-history-of-fake-news" TargetMode="Externa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time.com/4876824/cottingley-fairies-book/" TargetMode="External"/><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hyperlink" Target="https://cartoons.osu.edu/digital_albums/yellowkid/1895/1895.ht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f"/><Relationship Id="rId3"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hyperlink" Target="http://www.tampabay.com/news/politics/national/politifacts-2016-lie-of-the-year-fake-news/230615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hyperlink" Target="http://www.propagandacritic.com/articles/intro.ipa.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8.xml"/><Relationship Id="rId2" Type="http://schemas.openxmlformats.org/officeDocument/2006/relationships/hyperlink" Target="https://www.wsj.com/articles/most-students-dont-know-when-news-is-fake-stanford-study-finds-147975257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olitifact.com/truth-o-meter/article/2018/feb/12/principles-truth-o-meter-politifacts-methodology-i/" TargetMode="External"/><Relationship Id="rId3"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factcheck.org/about/our-mission/" TargetMode="External"/><Relationship Id="rId4" Type="http://schemas.openxmlformats.org/officeDocument/2006/relationships/hyperlink" Target="http://www.politifact.com/truth-o-meter/article/2018/feb/12/principles-truth-o-meter-politifacts-methodology-i/" TargetMode="External"/><Relationship Id="rId5" Type="http://schemas.openxmlformats.org/officeDocument/2006/relationships/hyperlink" Target="https://www.washingtonpost.com/news/fact-checker/about-the-fact-checker/?utm_term=.b0d057b2470b" TargetMode="External"/><Relationship Id="rId6" Type="http://schemas.openxmlformats.org/officeDocument/2006/relationships/hyperlink" Target="https://www.snopes.com/about-snopes/" TargetMode="External"/><Relationship Id="rId7" Type="http://schemas.openxmlformats.org/officeDocument/2006/relationships/hyperlink" Target="https://usafacts.org/about" TargetMode="External"/><Relationship Id="rId8" Type="http://schemas.openxmlformats.org/officeDocument/2006/relationships/hyperlink" Target="https://www.allsides.com/unbiased-balanced-news" TargetMode="External"/><Relationship Id="rId9" Type="http://schemas.openxmlformats.org/officeDocument/2006/relationships/image" Target="../media/image33.png"/><Relationship Id="rId10" Type="http://schemas.openxmlformats.org/officeDocument/2006/relationships/image" Target="../media/image34.png"/></Relationships>
</file>

<file path=ppt/slides/_rels/slide26.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opensecrets.org/" TargetMode="External"/><Relationship Id="rId4" Type="http://schemas.openxmlformats.org/officeDocument/2006/relationships/hyperlink" Target="https://www.poynter.org/" TargetMode="External"/><Relationship Id="rId5" Type="http://schemas.openxmlformats.org/officeDocument/2006/relationships/hyperlink" Target="http://factitious.augamestudio.com/" TargetMode="External"/><Relationship Id="rId6" Type="http://schemas.openxmlformats.org/officeDocument/2006/relationships/hyperlink" Target="http://www.opensources.co/" TargetMode="External"/><Relationship Id="rId7" Type="http://schemas.openxmlformats.org/officeDocument/2006/relationships/hyperlink" Target="https://www.tineye.com/" TargetMode="External"/><Relationship Id="rId8" Type="http://schemas.openxmlformats.org/officeDocument/2006/relationships/hyperlink" Target="http://www.sbrowning.com/whowhatwhen/" TargetMode="External"/><Relationship Id="rId9" Type="http://schemas.openxmlformats.org/officeDocument/2006/relationships/image" Target="../media/image37.png"/><Relationship Id="rId10"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snopes.com/fact-check/" TargetMode="Externa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hyperlink" Target="https://sheg.stanford.edu/upload/V3LessonPlans/Executive%20Summary%2011.21.16.pdf" TargetMode="External"/><Relationship Id="rId4"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hyperlink" Target="http://nieonline.com/tbtime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4.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hyperlink" Target="https://www.usf.edu/education/stavros-center/" TargetMode="External"/><Relationship Id="rId4" Type="http://schemas.openxmlformats.org/officeDocument/2006/relationships/hyperlink" Target="mailto:jpushkin@tampabay.com" TargetMode="External"/><Relationship Id="rId1" Type="http://schemas.openxmlformats.org/officeDocument/2006/relationships/slideLayout" Target="../slideLayouts/slideLayout4.xml"/><Relationship Id="rId2" Type="http://schemas.openxmlformats.org/officeDocument/2006/relationships/hyperlink" Target="mailto:dkozdras@usf.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s://www.pbslearningmedia.org/resource/bias-brain-kqed/why-do-our-brains-love-fake-news-above-the-noise/?%23.W4BO_dPwZB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tampabay.com/news/science/facebook-fake-news-writer-says-he-makes-10000-a-month-and-trump-is-in-the/2303207" TargetMode="Externa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mcyberintrusion.info/wp-content/uploads/2017/11/FakeNews2017.pdf" TargetMode="Externa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rot="10800000" flipV="1">
            <a:off x="442913" y="3515201"/>
            <a:ext cx="3038424" cy="923330"/>
          </a:xfrm>
          <a:prstGeom prst="rect">
            <a:avLst/>
          </a:prstGeom>
          <a:noFill/>
        </p:spPr>
        <p:txBody>
          <a:bodyPr wrap="square" rtlCol="0">
            <a:spAutoFit/>
          </a:bodyPr>
          <a:lstStyle/>
          <a:p>
            <a:pPr algn="ctr" eaLnBrk="1" hangingPunct="1">
              <a:buFont typeface="Arial" charset="0"/>
              <a:buNone/>
            </a:pPr>
            <a:r>
              <a:rPr lang="en-US" dirty="0"/>
              <a:t>Deborah </a:t>
            </a:r>
            <a:r>
              <a:rPr lang="en-US" dirty="0" err="1"/>
              <a:t>Kozdras</a:t>
            </a:r>
            <a:r>
              <a:rPr lang="en-US" dirty="0"/>
              <a:t>:</a:t>
            </a:r>
          </a:p>
          <a:p>
            <a:pPr algn="ctr" eaLnBrk="1" hangingPunct="1">
              <a:buFont typeface="Arial" charset="0"/>
              <a:buNone/>
            </a:pPr>
            <a:r>
              <a:rPr lang="en-US" dirty="0">
                <a:hlinkClick r:id="rId2"/>
              </a:rPr>
              <a:t>dkozdras@usf.edu</a:t>
            </a:r>
            <a:r>
              <a:rPr lang="en-US" dirty="0"/>
              <a:t>    </a:t>
            </a:r>
          </a:p>
          <a:p>
            <a:pPr algn="ctr" eaLnBrk="1" hangingPunct="1">
              <a:buFont typeface="Arial" charset="0"/>
              <a:buNone/>
            </a:pPr>
            <a:r>
              <a:rPr lang="en-US" dirty="0"/>
              <a:t>USF Stavros Center</a:t>
            </a:r>
          </a:p>
        </p:txBody>
      </p:sp>
      <p:sp>
        <p:nvSpPr>
          <p:cNvPr id="16" name="TextBox 15"/>
          <p:cNvSpPr txBox="1"/>
          <p:nvPr/>
        </p:nvSpPr>
        <p:spPr>
          <a:xfrm rot="10800000" flipV="1">
            <a:off x="442913" y="6976860"/>
            <a:ext cx="8262933" cy="369332"/>
          </a:xfrm>
          <a:prstGeom prst="rect">
            <a:avLst/>
          </a:prstGeom>
          <a:noFill/>
          <a:effectLst>
            <a:innerShdw blurRad="63500" dist="50800" dir="13500000">
              <a:prstClr val="black">
                <a:alpha val="50000"/>
              </a:prstClr>
            </a:innerShdw>
          </a:effectLst>
        </p:spPr>
        <p:txBody>
          <a:bodyPr wrap="square" rtlCol="0">
            <a:spAutoFit/>
          </a:bodyPr>
          <a:lstStyle/>
          <a:p>
            <a:r>
              <a:rPr lang="en-US" dirty="0"/>
              <a:t>Thank-you to State Farm for generously sponsoring this workshop.</a:t>
            </a:r>
          </a:p>
        </p:txBody>
      </p:sp>
      <p:pic>
        <p:nvPicPr>
          <p:cNvPr id="12" name="Picture 11"/>
          <p:cNvPicPr>
            <a:picLocks noChangeAspect="1"/>
          </p:cNvPicPr>
          <p:nvPr/>
        </p:nvPicPr>
        <p:blipFill>
          <a:blip r:embed="rId3">
            <a:clrChange>
              <a:clrFrom>
                <a:srgbClr val="FFFFFF"/>
              </a:clrFrom>
              <a:clrTo>
                <a:srgbClr val="FFFFFF">
                  <a:alpha val="0"/>
                </a:srgbClr>
              </a:clrTo>
            </a:clrChange>
          </a:blip>
          <a:srcRect r="79593" b="8235"/>
          <a:stretch>
            <a:fillRect/>
          </a:stretch>
        </p:blipFill>
        <p:spPr>
          <a:xfrm>
            <a:off x="6699246" y="4438531"/>
            <a:ext cx="1320800" cy="1416115"/>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rot="10800000" flipV="1">
            <a:off x="5919358" y="3621640"/>
            <a:ext cx="3038424" cy="923330"/>
          </a:xfrm>
          <a:prstGeom prst="rect">
            <a:avLst/>
          </a:prstGeom>
          <a:noFill/>
        </p:spPr>
        <p:txBody>
          <a:bodyPr wrap="square" rtlCol="0">
            <a:spAutoFit/>
          </a:bodyPr>
          <a:lstStyle/>
          <a:p>
            <a:pPr algn="ctr" eaLnBrk="1" hangingPunct="1">
              <a:buFont typeface="Arial" charset="0"/>
              <a:buNone/>
            </a:pPr>
            <a:r>
              <a:rPr lang="en-US" dirty="0"/>
              <a:t>Jodi B. Pushkin </a:t>
            </a:r>
            <a:r>
              <a:rPr lang="en-US" dirty="0">
                <a:hlinkClick r:id="rId4"/>
              </a:rPr>
              <a:t>jpushkin@tampabay.com</a:t>
            </a:r>
            <a:endParaRPr lang="en-US" dirty="0"/>
          </a:p>
          <a:p>
            <a:pPr algn="ctr" eaLnBrk="1" hangingPunct="1">
              <a:buFont typeface="Arial" charset="0"/>
              <a:buNone/>
            </a:pPr>
            <a:r>
              <a:rPr lang="en-US" dirty="0"/>
              <a:t>Tampa Bay Times NIE</a:t>
            </a:r>
          </a:p>
        </p:txBody>
      </p:sp>
      <p:pic>
        <p:nvPicPr>
          <p:cNvPr id="6" name="Picture 5" descr="Slide1.jpg"/>
          <p:cNvPicPr>
            <a:picLocks noChangeAspect="1"/>
          </p:cNvPicPr>
          <p:nvPr/>
        </p:nvPicPr>
        <p:blipFill rotWithShape="1">
          <a:blip r:embed="rId5">
            <a:extLst>
              <a:ext uri="{28A0092B-C50C-407E-A947-70E740481C1C}">
                <a14:useLocalDpi xmlns:a14="http://schemas.microsoft.com/office/drawing/2010/main" val="0"/>
              </a:ext>
            </a:extLst>
          </a:blip>
          <a:srcRect t="36292" b="14026"/>
          <a:stretch/>
        </p:blipFill>
        <p:spPr>
          <a:xfrm>
            <a:off x="494243" y="4717143"/>
            <a:ext cx="3052789" cy="1137504"/>
          </a:xfrm>
          <a:prstGeom prst="rect">
            <a:avLst/>
          </a:prstGeom>
        </p:spPr>
      </p:pic>
      <p:pic>
        <p:nvPicPr>
          <p:cNvPr id="9" name="Picture 8" descr="fake-2355686_960_720.jpg"/>
          <p:cNvPicPr>
            <a:picLocks noChangeAspect="1"/>
          </p:cNvPicPr>
          <p:nvPr/>
        </p:nvPicPr>
        <p:blipFill rotWithShape="1">
          <a:blip r:embed="rId6">
            <a:extLst>
              <a:ext uri="{28A0092B-C50C-407E-A947-70E740481C1C}">
                <a14:useLocalDpi xmlns:a14="http://schemas.microsoft.com/office/drawing/2010/main" val="0"/>
              </a:ext>
            </a:extLst>
          </a:blip>
          <a:srcRect t="27184" b="24744"/>
          <a:stretch/>
        </p:blipFill>
        <p:spPr>
          <a:xfrm>
            <a:off x="494243" y="603866"/>
            <a:ext cx="8211603" cy="26275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Fake News </a:t>
            </a:r>
            <a:r>
              <a:rPr lang="en-US" smtClean="0"/>
              <a:t>in Finance Study</a:t>
            </a:r>
            <a:endParaRPr lang="en-US" dirty="0"/>
          </a:p>
        </p:txBody>
      </p:sp>
      <p:sp>
        <p:nvSpPr>
          <p:cNvPr id="8" name="TextBox 7"/>
          <p:cNvSpPr txBox="1"/>
          <p:nvPr/>
        </p:nvSpPr>
        <p:spPr>
          <a:xfrm>
            <a:off x="826462" y="6104817"/>
            <a:ext cx="7225055" cy="276999"/>
          </a:xfrm>
          <a:prstGeom prst="rect">
            <a:avLst/>
          </a:prstGeom>
          <a:noFill/>
        </p:spPr>
        <p:txBody>
          <a:bodyPr wrap="none" rtlCol="0">
            <a:spAutoFit/>
          </a:bodyPr>
          <a:lstStyle/>
          <a:p>
            <a:r>
              <a:rPr lang="en-US" sz="1200" dirty="0">
                <a:hlinkClick r:id="rId2"/>
              </a:rPr>
              <a:t>https://www8.gsb.columbia.edu/financialstudies/sites/financialstudies/files/</a:t>
            </a:r>
            <a:r>
              <a:rPr lang="en-US" sz="1200" dirty="0" smtClean="0">
                <a:hlinkClick r:id="rId2"/>
              </a:rPr>
              <a:t>FakeNews_Niessner_NewsConf.pdf</a:t>
            </a:r>
            <a:r>
              <a:rPr lang="en-US" sz="1200" dirty="0" smtClean="0"/>
              <a:t> </a:t>
            </a:r>
            <a:endParaRPr lang="en-US" sz="1200" dirty="0"/>
          </a:p>
        </p:txBody>
      </p:sp>
      <p:pic>
        <p:nvPicPr>
          <p:cNvPr id="5" name="Content Placeholder 4"/>
          <p:cNvPicPr>
            <a:picLocks noGrp="1" noChangeAspect="1"/>
          </p:cNvPicPr>
          <p:nvPr>
            <p:ph idx="1"/>
          </p:nvPr>
        </p:nvPicPr>
        <p:blipFill rotWithShape="1">
          <a:blip r:embed="rId3"/>
          <a:srcRect t="-5822" b="26986"/>
          <a:stretch/>
        </p:blipFill>
        <p:spPr>
          <a:xfrm>
            <a:off x="457200" y="1600201"/>
            <a:ext cx="8229600" cy="3195918"/>
          </a:xfrm>
        </p:spPr>
      </p:pic>
    </p:spTree>
    <p:extLst>
      <p:ext uri="{BB962C8B-B14F-4D97-AF65-F5344CB8AC3E}">
        <p14:creationId xmlns:p14="http://schemas.microsoft.com/office/powerpoint/2010/main" val="407229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Fake News </a:t>
            </a:r>
            <a:r>
              <a:rPr lang="en-US" smtClean="0"/>
              <a:t>in Finance Study</a:t>
            </a:r>
            <a:endParaRPr lang="en-US" dirty="0"/>
          </a:p>
        </p:txBody>
      </p:sp>
      <p:sp>
        <p:nvSpPr>
          <p:cNvPr id="8" name="TextBox 7"/>
          <p:cNvSpPr txBox="1"/>
          <p:nvPr/>
        </p:nvSpPr>
        <p:spPr>
          <a:xfrm>
            <a:off x="826462" y="6104817"/>
            <a:ext cx="7225055" cy="276999"/>
          </a:xfrm>
          <a:prstGeom prst="rect">
            <a:avLst/>
          </a:prstGeom>
          <a:noFill/>
        </p:spPr>
        <p:txBody>
          <a:bodyPr wrap="none" rtlCol="0">
            <a:spAutoFit/>
          </a:bodyPr>
          <a:lstStyle/>
          <a:p>
            <a:r>
              <a:rPr lang="en-US" sz="1200" dirty="0">
                <a:hlinkClick r:id="rId2"/>
              </a:rPr>
              <a:t>https://www8.gsb.columbia.edu/financialstudies/sites/financialstudies/files/</a:t>
            </a:r>
            <a:r>
              <a:rPr lang="en-US" sz="1200" dirty="0" smtClean="0">
                <a:hlinkClick r:id="rId2"/>
              </a:rPr>
              <a:t>FakeNews_Niessner_NewsConf.pdf</a:t>
            </a:r>
            <a:r>
              <a:rPr lang="en-US" sz="1200" dirty="0" smtClean="0"/>
              <a:t> </a:t>
            </a:r>
            <a:endParaRPr lang="en-US" sz="1200" dirty="0"/>
          </a:p>
        </p:txBody>
      </p:sp>
      <p:pic>
        <p:nvPicPr>
          <p:cNvPr id="5" name="Content Placeholder 4"/>
          <p:cNvPicPr>
            <a:picLocks noGrp="1" noChangeAspect="1"/>
          </p:cNvPicPr>
          <p:nvPr>
            <p:ph idx="1"/>
          </p:nvPr>
        </p:nvPicPr>
        <p:blipFill>
          <a:blip r:embed="rId3"/>
          <a:srcRect l="1163" r="1163"/>
          <a:stretch>
            <a:fillRect/>
          </a:stretch>
        </p:blipFill>
        <p:spPr/>
      </p:pic>
    </p:spTree>
    <p:extLst>
      <p:ext uri="{BB962C8B-B14F-4D97-AF65-F5344CB8AC3E}">
        <p14:creationId xmlns:p14="http://schemas.microsoft.com/office/powerpoint/2010/main" val="2646465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Fake News </a:t>
            </a:r>
            <a:r>
              <a:rPr lang="en-US" smtClean="0"/>
              <a:t>in Finance Study</a:t>
            </a:r>
            <a:endParaRPr lang="en-US" dirty="0"/>
          </a:p>
        </p:txBody>
      </p:sp>
      <p:sp>
        <p:nvSpPr>
          <p:cNvPr id="8" name="TextBox 7"/>
          <p:cNvSpPr txBox="1"/>
          <p:nvPr/>
        </p:nvSpPr>
        <p:spPr>
          <a:xfrm>
            <a:off x="826462" y="6104817"/>
            <a:ext cx="7225055" cy="276999"/>
          </a:xfrm>
          <a:prstGeom prst="rect">
            <a:avLst/>
          </a:prstGeom>
          <a:noFill/>
        </p:spPr>
        <p:txBody>
          <a:bodyPr wrap="none" rtlCol="0">
            <a:spAutoFit/>
          </a:bodyPr>
          <a:lstStyle/>
          <a:p>
            <a:r>
              <a:rPr lang="en-US" sz="1200" dirty="0">
                <a:hlinkClick r:id="rId2"/>
              </a:rPr>
              <a:t>https://www8.gsb.columbia.edu/financialstudies/sites/financialstudies/files/</a:t>
            </a:r>
            <a:r>
              <a:rPr lang="en-US" sz="1200" dirty="0" smtClean="0">
                <a:hlinkClick r:id="rId2"/>
              </a:rPr>
              <a:t>FakeNews_Niessner_NewsConf.pdf</a:t>
            </a:r>
            <a:r>
              <a:rPr lang="en-US" sz="1200" dirty="0" smtClean="0"/>
              <a:t> </a:t>
            </a:r>
            <a:endParaRPr lang="en-US" sz="1200" dirty="0"/>
          </a:p>
        </p:txBody>
      </p:sp>
      <p:pic>
        <p:nvPicPr>
          <p:cNvPr id="4" name="Content Placeholder 3"/>
          <p:cNvPicPr>
            <a:picLocks noGrp="1" noChangeAspect="1"/>
          </p:cNvPicPr>
          <p:nvPr>
            <p:ph idx="1"/>
          </p:nvPr>
        </p:nvPicPr>
        <p:blipFill>
          <a:blip r:embed="rId3"/>
          <a:srcRect t="-18273" b="-18273"/>
          <a:stretch>
            <a:fillRect/>
          </a:stretch>
        </p:blipFill>
        <p:spPr/>
      </p:pic>
    </p:spTree>
    <p:extLst>
      <p:ext uri="{BB962C8B-B14F-4D97-AF65-F5344CB8AC3E}">
        <p14:creationId xmlns:p14="http://schemas.microsoft.com/office/powerpoint/2010/main" val="281354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1950"/>
          </a:xfrm>
        </p:spPr>
        <p:txBody>
          <a:bodyPr/>
          <a:lstStyle/>
          <a:p>
            <a:r>
              <a:rPr lang="en-US" dirty="0" smtClean="0"/>
              <a:t>Results . . .</a:t>
            </a:r>
            <a:endParaRPr lang="en-US" dirty="0"/>
          </a:p>
        </p:txBody>
      </p:sp>
      <p:sp>
        <p:nvSpPr>
          <p:cNvPr id="3" name="Content Placeholder 2"/>
          <p:cNvSpPr>
            <a:spLocks noGrp="1"/>
          </p:cNvSpPr>
          <p:nvPr>
            <p:ph idx="1"/>
          </p:nvPr>
        </p:nvSpPr>
        <p:spPr>
          <a:xfrm>
            <a:off x="298824" y="909638"/>
            <a:ext cx="8636000" cy="4525963"/>
          </a:xfrm>
        </p:spPr>
        <p:txBody>
          <a:bodyPr/>
          <a:lstStyle/>
          <a:p>
            <a:r>
              <a:rPr lang="en-US" dirty="0" smtClean="0"/>
              <a:t>After fake news:</a:t>
            </a:r>
          </a:p>
          <a:p>
            <a:pPr lvl="1"/>
            <a:r>
              <a:rPr lang="en-US" dirty="0" smtClean="0"/>
              <a:t> Small firm stock prices increased by an average of 7% over 6 months and then dropped. </a:t>
            </a:r>
          </a:p>
          <a:p>
            <a:pPr lvl="1"/>
            <a:r>
              <a:rPr lang="en-US" dirty="0" smtClean="0"/>
              <a:t>Medium Firm </a:t>
            </a:r>
            <a:r>
              <a:rPr lang="en-US" dirty="0"/>
              <a:t>Prices decreased 5% over 10 </a:t>
            </a:r>
            <a:r>
              <a:rPr lang="en-US" dirty="0" smtClean="0"/>
              <a:t>months.</a:t>
            </a:r>
          </a:p>
          <a:p>
            <a:r>
              <a:rPr lang="en-US" dirty="0" smtClean="0"/>
              <a:t>Who wrote the articles?</a:t>
            </a:r>
          </a:p>
          <a:p>
            <a:pPr lvl="1"/>
            <a:r>
              <a:rPr lang="en-US" dirty="0" smtClean="0"/>
              <a:t>In small firms articles appeared at the same time as press releases and insider trading, suggesting an </a:t>
            </a:r>
            <a:r>
              <a:rPr lang="en-US" b="1" dirty="0" smtClean="0"/>
              <a:t>inside job</a:t>
            </a:r>
            <a:r>
              <a:rPr lang="en-US" dirty="0" smtClean="0"/>
              <a:t>!</a:t>
            </a:r>
          </a:p>
          <a:p>
            <a:pPr lvl="1"/>
            <a:r>
              <a:rPr lang="en-US" dirty="0" smtClean="0"/>
              <a:t> No link with larger firms, suggesting </a:t>
            </a:r>
            <a:r>
              <a:rPr lang="en-US" b="1" dirty="0" smtClean="0"/>
              <a:t>individual investors </a:t>
            </a:r>
            <a:r>
              <a:rPr lang="en-US" dirty="0" smtClean="0"/>
              <a:t>wrote the fake news.</a:t>
            </a:r>
          </a:p>
          <a:p>
            <a:r>
              <a:rPr lang="en-US" dirty="0" smtClean="0"/>
              <a:t>Fake news impacted public trust. </a:t>
            </a:r>
            <a:endParaRPr lang="en-US" dirty="0"/>
          </a:p>
          <a:p>
            <a:pPr marL="0" indent="0">
              <a:buNone/>
            </a:pPr>
            <a:endParaRPr lang="en-US" sz="2400"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226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hlinkClick r:id="rId2"/>
          </p:cNvPr>
          <p:cNvPicPr>
            <a:picLocks noGrp="1" noChangeAspect="1"/>
          </p:cNvPicPr>
          <p:nvPr>
            <p:ph idx="1"/>
          </p:nvPr>
        </p:nvPicPr>
        <p:blipFill>
          <a:blip r:embed="rId3"/>
          <a:srcRect l="-12900" r="-12900"/>
          <a:stretch>
            <a:fillRect/>
          </a:stretch>
        </p:blipFill>
        <p:spPr>
          <a:xfrm>
            <a:off x="1676400" y="97790"/>
            <a:ext cx="5471388" cy="6264910"/>
          </a:xfrm>
        </p:spPr>
      </p:pic>
      <p:sp>
        <p:nvSpPr>
          <p:cNvPr id="4" name="TextBox 3"/>
          <p:cNvSpPr txBox="1"/>
          <p:nvPr/>
        </p:nvSpPr>
        <p:spPr>
          <a:xfrm>
            <a:off x="0" y="6424706"/>
            <a:ext cx="9212139" cy="246221"/>
          </a:xfrm>
          <a:prstGeom prst="rect">
            <a:avLst/>
          </a:prstGeom>
          <a:noFill/>
        </p:spPr>
        <p:txBody>
          <a:bodyPr wrap="none" rtlCol="0">
            <a:spAutoFit/>
          </a:bodyPr>
          <a:lstStyle/>
          <a:p>
            <a:r>
              <a:rPr lang="en-US" sz="1000" dirty="0">
                <a:hlinkClick r:id="rId2"/>
              </a:rPr>
              <a:t>https://www.washingtonpost.com/opinions/fake-news-thats-a-very-old-story/2016/11/25/c8b1f3d4-b330-11e6-8616-52b15787add0_story.html?utm_term=.de1971e180cc</a:t>
            </a:r>
            <a:r>
              <a:rPr lang="en-US" sz="1000" dirty="0"/>
              <a:t> </a:t>
            </a:r>
          </a:p>
        </p:txBody>
      </p:sp>
    </p:spTree>
    <p:extLst>
      <p:ext uri="{BB962C8B-B14F-4D97-AF65-F5344CB8AC3E}">
        <p14:creationId xmlns:p14="http://schemas.microsoft.com/office/powerpoint/2010/main" val="242069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732" y="6215370"/>
            <a:ext cx="8119448" cy="369332"/>
          </a:xfrm>
          <a:prstGeom prst="rect">
            <a:avLst/>
          </a:prstGeom>
        </p:spPr>
        <p:txBody>
          <a:bodyPr wrap="square">
            <a:spAutoFit/>
          </a:bodyPr>
          <a:lstStyle/>
          <a:p>
            <a:r>
              <a:rPr lang="en-US" dirty="0">
                <a:hlinkClick r:id="rId2"/>
              </a:rPr>
              <a:t>https://www.1843magazine.com/technology/rewind/the-true-history-of-fake-</a:t>
            </a:r>
            <a:r>
              <a:rPr lang="en-US" dirty="0" smtClean="0">
                <a:hlinkClick r:id="rId2"/>
              </a:rPr>
              <a:t>news</a:t>
            </a:r>
            <a:r>
              <a:rPr lang="en-US" dirty="0" smtClean="0"/>
              <a:t> </a:t>
            </a:r>
            <a:endParaRPr lang="en-US" dirty="0"/>
          </a:p>
        </p:txBody>
      </p:sp>
      <p:pic>
        <p:nvPicPr>
          <p:cNvPr id="6" name="Picture 5"/>
          <p:cNvPicPr>
            <a:picLocks noChangeAspect="1"/>
          </p:cNvPicPr>
          <p:nvPr/>
        </p:nvPicPr>
        <p:blipFill>
          <a:blip r:embed="rId3"/>
          <a:stretch>
            <a:fillRect/>
          </a:stretch>
        </p:blipFill>
        <p:spPr>
          <a:xfrm>
            <a:off x="0" y="956747"/>
            <a:ext cx="9144000" cy="5627955"/>
          </a:xfrm>
          <a:prstGeom prst="rect">
            <a:avLst/>
          </a:prstGeom>
        </p:spPr>
      </p:pic>
      <p:sp>
        <p:nvSpPr>
          <p:cNvPr id="7" name="TextBox 6"/>
          <p:cNvSpPr txBox="1"/>
          <p:nvPr/>
        </p:nvSpPr>
        <p:spPr>
          <a:xfrm>
            <a:off x="1596953" y="242768"/>
            <a:ext cx="6508663" cy="461665"/>
          </a:xfrm>
          <a:prstGeom prst="rect">
            <a:avLst/>
          </a:prstGeom>
          <a:noFill/>
        </p:spPr>
        <p:txBody>
          <a:bodyPr wrap="none" rtlCol="0">
            <a:spAutoFit/>
          </a:bodyPr>
          <a:lstStyle/>
          <a:p>
            <a:r>
              <a:rPr lang="en-US" sz="2400" dirty="0" smtClean="0"/>
              <a:t>From Unicorns on the Moon to Fairies in England!!</a:t>
            </a:r>
            <a:endParaRPr lang="en-US" sz="2400" dirty="0"/>
          </a:p>
        </p:txBody>
      </p:sp>
    </p:spTree>
    <p:extLst>
      <p:ext uri="{BB962C8B-B14F-4D97-AF65-F5344CB8AC3E}">
        <p14:creationId xmlns:p14="http://schemas.microsoft.com/office/powerpoint/2010/main" val="3746008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9-27 at 1.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16" y="792695"/>
            <a:ext cx="7200900" cy="5359400"/>
          </a:xfrm>
          <a:prstGeom prst="rect">
            <a:avLst/>
          </a:prstGeom>
        </p:spPr>
      </p:pic>
      <p:sp>
        <p:nvSpPr>
          <p:cNvPr id="5" name="Rectangle 4"/>
          <p:cNvSpPr/>
          <p:nvPr/>
        </p:nvSpPr>
        <p:spPr>
          <a:xfrm>
            <a:off x="1131575" y="6192257"/>
            <a:ext cx="6107805" cy="369332"/>
          </a:xfrm>
          <a:prstGeom prst="rect">
            <a:avLst/>
          </a:prstGeom>
        </p:spPr>
        <p:txBody>
          <a:bodyPr wrap="square">
            <a:spAutoFit/>
          </a:bodyPr>
          <a:lstStyle/>
          <a:p>
            <a:r>
              <a:rPr lang="en-US" dirty="0">
                <a:hlinkClick r:id="rId3"/>
              </a:rPr>
              <a:t>https://time.com/4876824/cottingley-fairies-book</a:t>
            </a:r>
            <a:r>
              <a:rPr lang="en-US" dirty="0" smtClean="0">
                <a:hlinkClick r:id="rId3"/>
              </a:rPr>
              <a:t>/</a:t>
            </a:r>
            <a:r>
              <a:rPr lang="en-US" dirty="0" smtClean="0"/>
              <a:t> </a:t>
            </a:r>
            <a:endParaRPr lang="en-US" dirty="0"/>
          </a:p>
        </p:txBody>
      </p:sp>
      <p:pic>
        <p:nvPicPr>
          <p:cNvPr id="6" name="Picture 5"/>
          <p:cNvPicPr>
            <a:picLocks noChangeAspect="1"/>
          </p:cNvPicPr>
          <p:nvPr/>
        </p:nvPicPr>
        <p:blipFill>
          <a:blip r:embed="rId4"/>
          <a:stretch>
            <a:fillRect/>
          </a:stretch>
        </p:blipFill>
        <p:spPr>
          <a:xfrm>
            <a:off x="0" y="113437"/>
            <a:ext cx="9144000" cy="557416"/>
          </a:xfrm>
          <a:prstGeom prst="rect">
            <a:avLst/>
          </a:prstGeom>
        </p:spPr>
      </p:pic>
    </p:spTree>
    <p:extLst>
      <p:ext uri="{BB962C8B-B14F-4D97-AF65-F5344CB8AC3E}">
        <p14:creationId xmlns:p14="http://schemas.microsoft.com/office/powerpoint/2010/main" val="1765282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DC2E2-29FD-C54A-B710-59DFE760810D}"/>
              </a:ext>
            </a:extLst>
          </p:cNvPr>
          <p:cNvSpPr>
            <a:spLocks noGrp="1"/>
          </p:cNvSpPr>
          <p:nvPr>
            <p:ph type="title"/>
          </p:nvPr>
        </p:nvSpPr>
        <p:spPr/>
        <p:txBody>
          <a:bodyPr/>
          <a:lstStyle/>
          <a:p>
            <a:r>
              <a:rPr lang="en-US" sz="2800" dirty="0"/>
              <a:t>Yellow Journalism &amp; the Yellow Kid: </a:t>
            </a:r>
            <a:br>
              <a:rPr lang="en-US" sz="2800" dirty="0"/>
            </a:br>
            <a:r>
              <a:rPr lang="en-US" sz="2800" dirty="0"/>
              <a:t>Spanish-American War, 1890’s, &amp; Hearst vs. Pulitzer</a:t>
            </a:r>
          </a:p>
        </p:txBody>
      </p:sp>
      <p:pic>
        <p:nvPicPr>
          <p:cNvPr id="11" name="Content Placeholder 10">
            <a:extLst>
              <a:ext uri="{FF2B5EF4-FFF2-40B4-BE49-F238E27FC236}">
                <a16:creationId xmlns:a16="http://schemas.microsoft.com/office/drawing/2014/main" xmlns="" id="{B6B2C5BB-F4D8-F043-ACD7-4BF59B109DD4}"/>
              </a:ext>
            </a:extLst>
          </p:cNvPr>
          <p:cNvPicPr>
            <a:picLocks noGrp="1" noChangeAspect="1"/>
          </p:cNvPicPr>
          <p:nvPr>
            <p:ph idx="1"/>
          </p:nvPr>
        </p:nvPicPr>
        <p:blipFill>
          <a:blip r:embed="rId2"/>
          <a:stretch>
            <a:fillRect/>
          </a:stretch>
        </p:blipFill>
        <p:spPr>
          <a:xfrm>
            <a:off x="378459" y="1592494"/>
            <a:ext cx="8559130" cy="4428161"/>
          </a:xfrm>
          <a:prstGeom prst="rect">
            <a:avLst/>
          </a:prstGeom>
        </p:spPr>
      </p:pic>
      <p:sp>
        <p:nvSpPr>
          <p:cNvPr id="4" name="TextBox 3">
            <a:extLst>
              <a:ext uri="{FF2B5EF4-FFF2-40B4-BE49-F238E27FC236}">
                <a16:creationId xmlns:a16="http://schemas.microsoft.com/office/drawing/2014/main" xmlns="" id="{1A424CBA-1DD2-FE44-9675-923573A9A872}"/>
              </a:ext>
            </a:extLst>
          </p:cNvPr>
          <p:cNvSpPr txBox="1"/>
          <p:nvPr/>
        </p:nvSpPr>
        <p:spPr>
          <a:xfrm>
            <a:off x="457200" y="6429580"/>
            <a:ext cx="4476354" cy="276999"/>
          </a:xfrm>
          <a:prstGeom prst="rect">
            <a:avLst/>
          </a:prstGeom>
          <a:noFill/>
        </p:spPr>
        <p:txBody>
          <a:bodyPr wrap="none" rtlCol="0">
            <a:spAutoFit/>
          </a:bodyPr>
          <a:lstStyle/>
          <a:p>
            <a:r>
              <a:rPr lang="en-US" sz="1200" dirty="0">
                <a:hlinkClick r:id="rId3"/>
              </a:rPr>
              <a:t>https://cartoons.osu.edu/digital_albums/yellowkid/1895/1895.htm</a:t>
            </a:r>
            <a:r>
              <a:rPr lang="en-US" sz="1200" dirty="0"/>
              <a:t>  </a:t>
            </a:r>
          </a:p>
        </p:txBody>
      </p:sp>
    </p:spTree>
    <p:extLst>
      <p:ext uri="{BB962C8B-B14F-4D97-AF65-F5344CB8AC3E}">
        <p14:creationId xmlns:p14="http://schemas.microsoft.com/office/powerpoint/2010/main" val="641735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D92538A-DC85-8B49-90C4-1D7399E5F7FB}"/>
              </a:ext>
            </a:extLst>
          </p:cNvPr>
          <p:cNvSpPr>
            <a:spLocks noGrp="1"/>
          </p:cNvSpPr>
          <p:nvPr>
            <p:ph type="title"/>
          </p:nvPr>
        </p:nvSpPr>
        <p:spPr/>
        <p:txBody>
          <a:bodyPr/>
          <a:lstStyle/>
          <a:p>
            <a:r>
              <a:rPr lang="en-US" sz="3200" dirty="0"/>
              <a:t>From Yellow Journalism to Click Bait</a:t>
            </a:r>
          </a:p>
        </p:txBody>
      </p:sp>
      <p:sp>
        <p:nvSpPr>
          <p:cNvPr id="5" name="Content Placeholder 4">
            <a:extLst>
              <a:ext uri="{FF2B5EF4-FFF2-40B4-BE49-F238E27FC236}">
                <a16:creationId xmlns:a16="http://schemas.microsoft.com/office/drawing/2014/main" xmlns="" id="{23D26A8C-AA17-194B-B819-63777EC32919}"/>
              </a:ext>
            </a:extLst>
          </p:cNvPr>
          <p:cNvSpPr>
            <a:spLocks noGrp="1"/>
          </p:cNvSpPr>
          <p:nvPr>
            <p:ph sz="half" idx="1"/>
          </p:nvPr>
        </p:nvSpPr>
        <p:spPr/>
        <p:txBody>
          <a:bodyPr/>
          <a:lstStyle/>
          <a:p>
            <a:r>
              <a:rPr lang="en-US" dirty="0"/>
              <a:t>R.F. </a:t>
            </a:r>
            <a:r>
              <a:rPr lang="en-US" dirty="0" err="1"/>
              <a:t>Outcault</a:t>
            </a:r>
            <a:endParaRPr lang="en-US" dirty="0"/>
          </a:p>
        </p:txBody>
      </p:sp>
      <p:pic>
        <p:nvPicPr>
          <p:cNvPr id="9" name="Content Placeholder 8">
            <a:extLst>
              <a:ext uri="{FF2B5EF4-FFF2-40B4-BE49-F238E27FC236}">
                <a16:creationId xmlns:a16="http://schemas.microsoft.com/office/drawing/2014/main" xmlns="" id="{ADFE9ED2-7B4A-D042-8EE1-981E6FCAD55A}"/>
              </a:ext>
            </a:extLst>
          </p:cNvPr>
          <p:cNvPicPr>
            <a:picLocks noGrp="1" noChangeAspect="1"/>
          </p:cNvPicPr>
          <p:nvPr>
            <p:ph sz="half" idx="2"/>
          </p:nvPr>
        </p:nvPicPr>
        <p:blipFill>
          <a:blip r:embed="rId2"/>
          <a:stretch>
            <a:fillRect/>
          </a:stretch>
        </p:blipFill>
        <p:spPr>
          <a:xfrm>
            <a:off x="4398311" y="1405498"/>
            <a:ext cx="4288489" cy="4876171"/>
          </a:xfrm>
          <a:prstGeom prst="rect">
            <a:avLst/>
          </a:prstGeom>
        </p:spPr>
      </p:pic>
      <p:pic>
        <p:nvPicPr>
          <p:cNvPr id="8" name="Picture 7">
            <a:extLst>
              <a:ext uri="{FF2B5EF4-FFF2-40B4-BE49-F238E27FC236}">
                <a16:creationId xmlns:a16="http://schemas.microsoft.com/office/drawing/2014/main" xmlns="" id="{B743FA05-B060-C84D-B3E6-DD232FAD10FD}"/>
              </a:ext>
            </a:extLst>
          </p:cNvPr>
          <p:cNvPicPr>
            <a:picLocks noChangeAspect="1"/>
          </p:cNvPicPr>
          <p:nvPr/>
        </p:nvPicPr>
        <p:blipFill>
          <a:blip r:embed="rId3"/>
          <a:stretch>
            <a:fillRect/>
          </a:stretch>
        </p:blipFill>
        <p:spPr>
          <a:xfrm>
            <a:off x="309125" y="1059167"/>
            <a:ext cx="4089186" cy="5608027"/>
          </a:xfrm>
          <a:prstGeom prst="rect">
            <a:avLst/>
          </a:prstGeom>
        </p:spPr>
      </p:pic>
    </p:spTree>
    <p:extLst>
      <p:ext uri="{BB962C8B-B14F-4D97-AF65-F5344CB8AC3E}">
        <p14:creationId xmlns:p14="http://schemas.microsoft.com/office/powerpoint/2010/main" val="242714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F6812A-7B9C-1243-B032-132678033571}"/>
              </a:ext>
            </a:extLst>
          </p:cNvPr>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08910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95779" y="1044109"/>
            <a:ext cx="7452207" cy="4424362"/>
          </a:xfrm>
          <a:prstGeom prst="rect">
            <a:avLst/>
          </a:prstGeom>
        </p:spPr>
      </p:pic>
      <p:sp>
        <p:nvSpPr>
          <p:cNvPr id="4" name="TextBox 3"/>
          <p:cNvSpPr txBox="1"/>
          <p:nvPr/>
        </p:nvSpPr>
        <p:spPr>
          <a:xfrm>
            <a:off x="1330832" y="6351777"/>
            <a:ext cx="6643916" cy="553998"/>
          </a:xfrm>
          <a:prstGeom prst="rect">
            <a:avLst/>
          </a:prstGeom>
          <a:noFill/>
        </p:spPr>
        <p:txBody>
          <a:bodyPr wrap="none" rtlCol="0">
            <a:spAutoFit/>
          </a:bodyPr>
          <a:lstStyle/>
          <a:p>
            <a:r>
              <a:rPr lang="en-US" sz="1200" dirty="0">
                <a:hlinkClick r:id="rId2"/>
              </a:rPr>
              <a:t>http://www.tampabay.com/news/politics/national/politifacts-2016-lie-of-the-year-fake-news/2306159</a:t>
            </a:r>
            <a:r>
              <a:rPr lang="en-US" sz="1200" dirty="0"/>
              <a:t> </a:t>
            </a:r>
          </a:p>
          <a:p>
            <a:r>
              <a:rPr lang="en-US" dirty="0"/>
              <a:t> </a:t>
            </a:r>
          </a:p>
        </p:txBody>
      </p:sp>
      <p:sp>
        <p:nvSpPr>
          <p:cNvPr id="6" name="Title 5"/>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3162ED17-0236-CE4C-BD76-D9FA72EDF354}"/>
              </a:ext>
            </a:extLst>
          </p:cNvPr>
          <p:cNvPicPr>
            <a:picLocks noChangeAspect="1"/>
          </p:cNvPicPr>
          <p:nvPr/>
        </p:nvPicPr>
        <p:blipFill rotWithShape="1">
          <a:blip r:embed="rId4"/>
          <a:srcRect l="7609" t="14792" r="11002" b="17240"/>
          <a:stretch/>
        </p:blipFill>
        <p:spPr>
          <a:xfrm>
            <a:off x="0" y="350774"/>
            <a:ext cx="9144000" cy="5727083"/>
          </a:xfrm>
          <a:prstGeom prst="rect">
            <a:avLst/>
          </a:prstGeom>
        </p:spPr>
      </p:pic>
    </p:spTree>
    <p:extLst>
      <p:ext uri="{BB962C8B-B14F-4D97-AF65-F5344CB8AC3E}">
        <p14:creationId xmlns:p14="http://schemas.microsoft.com/office/powerpoint/2010/main" val="3702095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7646" y="3795058"/>
            <a:ext cx="3331883" cy="646331"/>
          </a:xfrm>
          <a:prstGeom prst="rect">
            <a:avLst/>
          </a:prstGeom>
          <a:noFill/>
        </p:spPr>
        <p:txBody>
          <a:bodyPr wrap="square" rtlCol="0">
            <a:spAutoFit/>
          </a:bodyPr>
          <a:lstStyle/>
          <a:p>
            <a:r>
              <a:rPr lang="en-US" dirty="0" smtClean="0">
                <a:hlinkClick r:id="rId2"/>
              </a:rPr>
              <a:t>http://www.propagandacritic.com/</a:t>
            </a:r>
            <a:endParaRPr lang="en-US" dirty="0"/>
          </a:p>
        </p:txBody>
      </p:sp>
      <p:pic>
        <p:nvPicPr>
          <p:cNvPr id="10" name="Picture 9"/>
          <p:cNvPicPr>
            <a:picLocks noChangeAspect="1"/>
          </p:cNvPicPr>
          <p:nvPr/>
        </p:nvPicPr>
        <p:blipFill>
          <a:blip r:embed="rId3"/>
          <a:stretch>
            <a:fillRect/>
          </a:stretch>
        </p:blipFill>
        <p:spPr>
          <a:xfrm>
            <a:off x="5677646" y="1367651"/>
            <a:ext cx="2872520" cy="2180504"/>
          </a:xfrm>
          <a:prstGeom prst="rect">
            <a:avLst/>
          </a:prstGeom>
        </p:spPr>
      </p:pic>
      <p:pic>
        <p:nvPicPr>
          <p:cNvPr id="11" name="Picture 10"/>
          <p:cNvPicPr>
            <a:picLocks noChangeAspect="1"/>
          </p:cNvPicPr>
          <p:nvPr/>
        </p:nvPicPr>
        <p:blipFill>
          <a:blip r:embed="rId4"/>
          <a:stretch>
            <a:fillRect/>
          </a:stretch>
        </p:blipFill>
        <p:spPr>
          <a:xfrm>
            <a:off x="313018" y="0"/>
            <a:ext cx="4898571" cy="6858000"/>
          </a:xfrm>
          <a:prstGeom prst="rect">
            <a:avLst/>
          </a:prstGeom>
        </p:spPr>
      </p:pic>
    </p:spTree>
    <p:extLst>
      <p:ext uri="{BB962C8B-B14F-4D97-AF65-F5344CB8AC3E}">
        <p14:creationId xmlns:p14="http://schemas.microsoft.com/office/powerpoint/2010/main" val="13460036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 + </a:t>
            </a:r>
            <a:r>
              <a:rPr lang="en-US" dirty="0" err="1" smtClean="0"/>
              <a:t>Deepfakes</a:t>
            </a:r>
            <a:r>
              <a:rPr lang="en-US" dirty="0" smtClean="0"/>
              <a:t> = ?</a:t>
            </a:r>
            <a:endParaRPr lang="en-US" dirty="0"/>
          </a:p>
        </p:txBody>
      </p:sp>
      <p:pic>
        <p:nvPicPr>
          <p:cNvPr id="4" name="Content Placeholder 3"/>
          <p:cNvPicPr>
            <a:picLocks noGrp="1" noChangeAspect="1"/>
          </p:cNvPicPr>
          <p:nvPr>
            <p:ph idx="1"/>
          </p:nvPr>
        </p:nvPicPr>
        <p:blipFill>
          <a:blip r:embed="rId2"/>
          <a:srcRect t="2203" b="2203"/>
          <a:stretch>
            <a:fillRect/>
          </a:stretch>
        </p:blipFill>
        <p:spPr/>
      </p:pic>
    </p:spTree>
    <p:extLst>
      <p:ext uri="{BB962C8B-B14F-4D97-AF65-F5344CB8AC3E}">
        <p14:creationId xmlns:p14="http://schemas.microsoft.com/office/powerpoint/2010/main" val="3959265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545" y="273050"/>
            <a:ext cx="3008313" cy="1162050"/>
          </a:xfrm>
        </p:spPr>
        <p:txBody>
          <a:bodyPr/>
          <a:lstStyle/>
          <a:p>
            <a:r>
              <a:rPr lang="en-US" sz="3600" dirty="0" smtClean="0"/>
              <a:t>Problem </a:t>
            </a:r>
            <a:r>
              <a:rPr lang="en-US" sz="3600" dirty="0" smtClean="0">
                <a:sym typeface="Wingdings"/>
              </a:rPr>
              <a:t></a:t>
            </a:r>
            <a:endParaRPr lang="en-US" sz="3600" dirty="0"/>
          </a:p>
        </p:txBody>
      </p:sp>
      <p:sp>
        <p:nvSpPr>
          <p:cNvPr id="10" name="Text Placeholder 9"/>
          <p:cNvSpPr>
            <a:spLocks noGrp="1"/>
          </p:cNvSpPr>
          <p:nvPr>
            <p:ph type="body" sz="half" idx="2"/>
          </p:nvPr>
        </p:nvSpPr>
        <p:spPr>
          <a:xfrm>
            <a:off x="99546" y="1435100"/>
            <a:ext cx="2813984" cy="4691063"/>
          </a:xfrm>
        </p:spPr>
        <p:txBody>
          <a:bodyPr/>
          <a:lstStyle/>
          <a:p>
            <a:endParaRPr lang="en-US" dirty="0"/>
          </a:p>
        </p:txBody>
      </p:sp>
      <p:sp>
        <p:nvSpPr>
          <p:cNvPr id="4" name="TextBox 3"/>
          <p:cNvSpPr txBox="1"/>
          <p:nvPr/>
        </p:nvSpPr>
        <p:spPr>
          <a:xfrm>
            <a:off x="5647765" y="657412"/>
            <a:ext cx="825867" cy="369332"/>
          </a:xfrm>
          <a:prstGeom prst="rect">
            <a:avLst/>
          </a:prstGeom>
          <a:noFill/>
        </p:spPr>
        <p:txBody>
          <a:bodyPr wrap="none" rtlCol="0">
            <a:spAutoFit/>
          </a:bodyPr>
          <a:lstStyle/>
          <a:p>
            <a:r>
              <a:rPr lang="en-US" dirty="0"/>
              <a:t>Read T</a:t>
            </a:r>
          </a:p>
        </p:txBody>
      </p:sp>
      <p:pic>
        <p:nvPicPr>
          <p:cNvPr id="5" name="Picture 4">
            <a:hlinkClick r:id="rId2"/>
          </p:cNvPr>
          <p:cNvPicPr>
            <a:picLocks noChangeAspect="1"/>
          </p:cNvPicPr>
          <p:nvPr/>
        </p:nvPicPr>
        <p:blipFill>
          <a:blip r:embed="rId3"/>
          <a:stretch>
            <a:fillRect/>
          </a:stretch>
        </p:blipFill>
        <p:spPr>
          <a:xfrm>
            <a:off x="2832157" y="467285"/>
            <a:ext cx="6311843" cy="6002244"/>
          </a:xfrm>
          <a:prstGeom prst="rect">
            <a:avLst/>
          </a:prstGeom>
        </p:spPr>
      </p:pic>
      <p:pic>
        <p:nvPicPr>
          <p:cNvPr id="11" name="Picture 10" descr="images-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311" y="6279725"/>
            <a:ext cx="2461185" cy="469253"/>
          </a:xfrm>
          <a:prstGeom prst="rect">
            <a:avLst/>
          </a:prstGeom>
        </p:spPr>
      </p:pic>
    </p:spTree>
    <p:extLst>
      <p:ext uri="{BB962C8B-B14F-4D97-AF65-F5344CB8AC3E}">
        <p14:creationId xmlns:p14="http://schemas.microsoft.com/office/powerpoint/2010/main" val="367913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962254-B2EB-2441-AF77-EB0645B17C0B}"/>
              </a:ext>
            </a:extLst>
          </p:cNvPr>
          <p:cNvSpPr>
            <a:spLocks noGrp="1"/>
          </p:cNvSpPr>
          <p:nvPr>
            <p:ph idx="1"/>
          </p:nvPr>
        </p:nvSpPr>
        <p:spPr>
          <a:xfrm>
            <a:off x="391459" y="3496236"/>
            <a:ext cx="8229600" cy="2934854"/>
          </a:xfrm>
        </p:spPr>
        <p:txBody>
          <a:bodyPr/>
          <a:lstStyle/>
          <a:p>
            <a:pPr marL="0" indent="0" algn="ctr">
              <a:buNone/>
            </a:pPr>
            <a:r>
              <a:rPr lang="en-US" dirty="0" smtClean="0"/>
              <a:t>Fact Checking and Lateral Literacy</a:t>
            </a:r>
          </a:p>
          <a:p>
            <a:r>
              <a:rPr lang="en-US" sz="2400" dirty="0" smtClean="0"/>
              <a:t>Use </a:t>
            </a:r>
            <a:r>
              <a:rPr lang="en-US" sz="2400" dirty="0"/>
              <a:t>on-the-record interviews </a:t>
            </a:r>
          </a:p>
          <a:p>
            <a:r>
              <a:rPr lang="en-US" sz="2400" dirty="0" smtClean="0"/>
              <a:t>Publish </a:t>
            </a:r>
            <a:r>
              <a:rPr lang="en-US" sz="2400" dirty="0"/>
              <a:t>a list of sources with every fact-check. </a:t>
            </a:r>
          </a:p>
          <a:p>
            <a:r>
              <a:rPr lang="en-US" sz="2400" dirty="0" smtClean="0"/>
              <a:t>Attempt </a:t>
            </a:r>
            <a:r>
              <a:rPr lang="en-US" sz="2400" dirty="0"/>
              <a:t>to contact the person, website or organization </a:t>
            </a:r>
          </a:p>
          <a:p>
            <a:r>
              <a:rPr lang="en-US" sz="2400" dirty="0" smtClean="0"/>
              <a:t>Emphasize </a:t>
            </a:r>
            <a:r>
              <a:rPr lang="en-US" sz="2400" dirty="0"/>
              <a:t>primary sources and original documentation.</a:t>
            </a:r>
          </a:p>
          <a:p>
            <a:endParaRPr lang="en-US" dirty="0"/>
          </a:p>
        </p:txBody>
      </p:sp>
      <p:sp>
        <p:nvSpPr>
          <p:cNvPr id="4" name="TextBox 3">
            <a:extLst>
              <a:ext uri="{FF2B5EF4-FFF2-40B4-BE49-F238E27FC236}">
                <a16:creationId xmlns:a16="http://schemas.microsoft.com/office/drawing/2014/main" xmlns="" id="{55489488-4E2B-2E45-812E-D9D722027ECB}"/>
              </a:ext>
            </a:extLst>
          </p:cNvPr>
          <p:cNvSpPr txBox="1"/>
          <p:nvPr/>
        </p:nvSpPr>
        <p:spPr>
          <a:xfrm>
            <a:off x="762000" y="6431089"/>
            <a:ext cx="7399141" cy="276999"/>
          </a:xfrm>
          <a:prstGeom prst="rect">
            <a:avLst/>
          </a:prstGeom>
          <a:noFill/>
        </p:spPr>
        <p:txBody>
          <a:bodyPr wrap="none" rtlCol="0">
            <a:spAutoFit/>
          </a:bodyPr>
          <a:lstStyle/>
          <a:p>
            <a:r>
              <a:rPr lang="en-US" sz="1200" dirty="0">
                <a:hlinkClick r:id="rId2"/>
              </a:rPr>
              <a:t>https://www.politifact.com/truth-o-meter/article/2018/feb/12/principles-truth-o-meter-politifacts-methodology-i/</a:t>
            </a:r>
            <a:r>
              <a:rPr lang="en-US" sz="1200" dirty="0"/>
              <a:t> </a:t>
            </a:r>
          </a:p>
        </p:txBody>
      </p:sp>
      <p:pic>
        <p:nvPicPr>
          <p:cNvPr id="5" name="Picture 4">
            <a:extLst>
              <a:ext uri="{FF2B5EF4-FFF2-40B4-BE49-F238E27FC236}">
                <a16:creationId xmlns:a16="http://schemas.microsoft.com/office/drawing/2014/main" xmlns="" id="{D9008E11-4D03-0747-A2BE-3BD02B5C01C8}"/>
              </a:ext>
            </a:extLst>
          </p:cNvPr>
          <p:cNvPicPr>
            <a:picLocks noChangeAspect="1"/>
          </p:cNvPicPr>
          <p:nvPr/>
        </p:nvPicPr>
        <p:blipFill rotWithShape="1">
          <a:blip r:embed="rId3"/>
          <a:srcRect b="27405"/>
          <a:stretch/>
        </p:blipFill>
        <p:spPr>
          <a:xfrm>
            <a:off x="762000" y="158750"/>
            <a:ext cx="7620000" cy="2904191"/>
          </a:xfrm>
          <a:prstGeom prst="rect">
            <a:avLst/>
          </a:prstGeom>
        </p:spPr>
      </p:pic>
    </p:spTree>
    <p:extLst>
      <p:ext uri="{BB962C8B-B14F-4D97-AF65-F5344CB8AC3E}">
        <p14:creationId xmlns:p14="http://schemas.microsoft.com/office/powerpoint/2010/main" val="348966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amazonaws.com/libapps/accounts/608/images/how-to-spot-fake-new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7576"/>
            <a:ext cx="4724400" cy="6299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h6.googleusercontent.com/X9zMBaNf8vnF1aJkiXA54Tyqf_BFUyM600ZGibfuX7StWD0q0-J7JzDxoq4130i9YiW_WpBToff5zFTZ2AHynUq4Fpu19RSulysw7FJOmI9H5W98NA8Z0QfztnY-EApVT_zESOEQ-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05400" y="1447800"/>
            <a:ext cx="2971800" cy="481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24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0" y="4724400"/>
            <a:ext cx="8928100" cy="11430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95236" name="Rectangle 4"/>
          <p:cNvSpPr>
            <a:spLocks/>
          </p:cNvSpPr>
          <p:nvPr/>
        </p:nvSpPr>
        <p:spPr bwMode="auto">
          <a:xfrm>
            <a:off x="0" y="2971800"/>
            <a:ext cx="6184900" cy="12954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8" name="Rectangle 2"/>
          <p:cNvSpPr>
            <a:spLocks/>
          </p:cNvSpPr>
          <p:nvPr/>
        </p:nvSpPr>
        <p:spPr bwMode="auto">
          <a:xfrm>
            <a:off x="-12700" y="762000"/>
            <a:ext cx="9156700" cy="822449"/>
          </a:xfrm>
          <a:prstGeom prst="rect">
            <a:avLst/>
          </a:prstGeom>
          <a:noFill/>
          <a:ln w="12700" cap="rnd">
            <a:noFill/>
            <a:round/>
            <a:headEnd type="none" w="med" len="med"/>
            <a:tailEnd type="none" w="med" len="med"/>
          </a:ln>
        </p:spPr>
        <p:txBody>
          <a:bodyPr lIns="38100" tIns="38100" rIns="38100" bIns="38100"/>
          <a:lstStyle/>
          <a:p>
            <a:pPr algn="ctr" defTabSz="457200">
              <a:defRPr/>
            </a:pPr>
            <a:r>
              <a:rPr lang="en-US" sz="2800" b="1" dirty="0">
                <a:solidFill>
                  <a:srgbClr val="003366"/>
                </a:solidFill>
                <a:latin typeface="+mn-lt"/>
                <a:ea typeface="Franklin Gothic Medium" charset="0"/>
                <a:cs typeface="Franklin Gothic Medium" charset="0"/>
                <a:sym typeface="Franklin Gothic Medium" charset="0"/>
              </a:rPr>
              <a:t>Sites that get paid to do this leg work for you:</a:t>
            </a:r>
          </a:p>
          <a:p>
            <a:pPr algn="ctr" defTabSz="457200">
              <a:defRPr/>
            </a:pPr>
            <a:r>
              <a:rPr lang="en-US" sz="2800" b="1" dirty="0">
                <a:ln>
                  <a:solidFill>
                    <a:prstClr val="white"/>
                  </a:solidFill>
                </a:ln>
                <a:solidFill>
                  <a:srgbClr val="FF0000"/>
                </a:solidFill>
                <a:latin typeface="+mn-lt"/>
                <a:ea typeface="Franklin Gothic Medium Italic" charset="0"/>
                <a:cs typeface="Franklin Gothic Medium Italic" charset="0"/>
                <a:sym typeface="Franklin Gothic Medium Italic" charset="0"/>
              </a:rPr>
              <a:t>FACT CHECKING</a:t>
            </a:r>
          </a:p>
        </p:txBody>
      </p:sp>
      <p:sp>
        <p:nvSpPr>
          <p:cNvPr id="2" name="TextBox 1"/>
          <p:cNvSpPr txBox="1"/>
          <p:nvPr/>
        </p:nvSpPr>
        <p:spPr>
          <a:xfrm>
            <a:off x="762000" y="2057400"/>
            <a:ext cx="4267200" cy="3385542"/>
          </a:xfrm>
          <a:prstGeom prst="rect">
            <a:avLst/>
          </a:prstGeom>
          <a:noFill/>
        </p:spPr>
        <p:txBody>
          <a:bodyPr wrap="square" rtlCol="0">
            <a:spAutoFit/>
          </a:bodyPr>
          <a:lstStyle/>
          <a:p>
            <a:pPr marL="285750" indent="-285750">
              <a:buFont typeface="Wingdings" panose="05000000000000000000" pitchFamily="2" charset="2"/>
              <a:buChar char="ü"/>
            </a:pPr>
            <a:r>
              <a:rPr lang="en-US" sz="2800" u="sng" dirty="0">
                <a:hlinkClick r:id="rId3"/>
              </a:rPr>
              <a:t>FactCheck.org</a:t>
            </a:r>
            <a:endParaRPr lang="en-US" sz="2800" dirty="0"/>
          </a:p>
          <a:p>
            <a:pPr marL="285750" indent="-285750">
              <a:buFont typeface="Wingdings" panose="05000000000000000000" pitchFamily="2" charset="2"/>
              <a:buChar char="ü"/>
            </a:pPr>
            <a:r>
              <a:rPr lang="en-US" sz="2800" u="sng" dirty="0">
                <a:hlinkClick r:id="rId4"/>
              </a:rPr>
              <a:t>Politifacts.com</a:t>
            </a:r>
            <a:endParaRPr lang="en-US" sz="2800" dirty="0"/>
          </a:p>
          <a:p>
            <a:pPr marL="285750" indent="-285750">
              <a:buFont typeface="Wingdings" panose="05000000000000000000" pitchFamily="2" charset="2"/>
              <a:buChar char="ü"/>
            </a:pPr>
            <a:r>
              <a:rPr lang="en-US" sz="2800" u="sng" dirty="0">
                <a:hlinkClick r:id="rId5"/>
              </a:rPr>
              <a:t>Washington Post Fact Checker</a:t>
            </a:r>
            <a:endParaRPr lang="en-US" sz="2800" dirty="0"/>
          </a:p>
          <a:p>
            <a:pPr marL="285750" indent="-285750">
              <a:buFont typeface="Wingdings" panose="05000000000000000000" pitchFamily="2" charset="2"/>
              <a:buChar char="ü"/>
            </a:pPr>
            <a:r>
              <a:rPr lang="en-US" sz="2800" u="sng" dirty="0">
                <a:hlinkClick r:id="rId6"/>
              </a:rPr>
              <a:t>Snopes.com</a:t>
            </a:r>
            <a:endParaRPr lang="en-US" sz="2800" dirty="0"/>
          </a:p>
          <a:p>
            <a:pPr marL="285750" indent="-285750">
              <a:buFont typeface="Wingdings" panose="05000000000000000000" pitchFamily="2" charset="2"/>
              <a:buChar char="ü"/>
            </a:pPr>
            <a:r>
              <a:rPr lang="en-US" sz="2800" u="sng" dirty="0">
                <a:hlinkClick r:id="rId7"/>
              </a:rPr>
              <a:t>USAFacts.org</a:t>
            </a:r>
            <a:r>
              <a:rPr lang="en-US" sz="2800" dirty="0"/>
              <a:t> (beta)</a:t>
            </a:r>
          </a:p>
          <a:p>
            <a:pPr marL="285750" indent="-285750">
              <a:buFont typeface="Wingdings" panose="05000000000000000000" pitchFamily="2" charset="2"/>
              <a:buChar char="ü"/>
            </a:pPr>
            <a:r>
              <a:rPr lang="en-US" sz="2800" u="sng" dirty="0" err="1">
                <a:hlinkClick r:id="rId8"/>
              </a:rPr>
              <a:t>Allsides</a:t>
            </a:r>
            <a:endParaRPr lang="en-US" sz="2800" dirty="0"/>
          </a:p>
          <a:p>
            <a:endParaRPr lang="en-US" dirty="0"/>
          </a:p>
        </p:txBody>
      </p:sp>
      <p:pic>
        <p:nvPicPr>
          <p:cNvPr id="15363" name="Picture 3" descr="https://lh5.googleusercontent.com/zo_-WzuYE0pS8v28ER6NkB-YiBVhlTWiuTN8xb-BiTyVjb8y_a_tl3dKldrOpm1RExWU2lxCKQJtJnSQQMaCWJwT1mqiXp1X0YI8_BWlWIt5M6k6xxo-NTpyJEnffTo3ko2Xxnc3E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9900" y="33147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lh3.googleusercontent.com/ErkrDr8v9VgE_6QpW0egW98z-2I8fdd1W5RhSqIN9vngg4T3PBqFbrRtkZvfHTqCHbd84XDgw1r5zVjhSP_aTykxq_aBNpc8luHCClWJtkEDBJqb1_L3eUrrB6ETSolwEwuDaKnaNF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752600"/>
            <a:ext cx="3429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https://lh5.googleusercontent.com/NZkhjxtoRJ5HRk2eC7cFBAyUOYw5C8EAIb8V1eoYoV0qZR0MUHq3K_4Rt8JKIDsiN73H6xorXSldevCrwICEbf8cxQJm-eFW_mvyb8_P8gPCis2GFIfC9W_0UybqxxD0O6c4nTQUso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566" y="5577960"/>
            <a:ext cx="4126484" cy="78770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lh6.googleusercontent.com/InKK0OFheOWvCSYOBMiJlrGnoLBh8qTIMjvPgY4CwMxmH_CDuuEg_TeNT9mE7GAGR44L5i4Wy-LnrHUJTOWkbZGpZym13CsVK8BsXsL5yaKUCPloUY5tM-XHdzA4rosErHQATYhKO7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5206638"/>
            <a:ext cx="3736975" cy="82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962272"/>
      </p:ext>
    </p:extLst>
  </p:cSld>
  <p:clrMapOvr>
    <a:masterClrMapping/>
  </p:clrMapOvr>
  <p:transition xmlns:p14="http://schemas.microsoft.com/office/powerpoint/2010/mai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0" y="4724400"/>
            <a:ext cx="8928100" cy="11430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95236" name="Rectangle 4"/>
          <p:cNvSpPr>
            <a:spLocks/>
          </p:cNvSpPr>
          <p:nvPr/>
        </p:nvSpPr>
        <p:spPr bwMode="auto">
          <a:xfrm>
            <a:off x="0" y="2971800"/>
            <a:ext cx="6184900" cy="12954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8" name="Rectangle 2"/>
          <p:cNvSpPr>
            <a:spLocks/>
          </p:cNvSpPr>
          <p:nvPr/>
        </p:nvSpPr>
        <p:spPr bwMode="auto">
          <a:xfrm>
            <a:off x="-12700" y="762000"/>
            <a:ext cx="9156700" cy="822449"/>
          </a:xfrm>
          <a:prstGeom prst="rect">
            <a:avLst/>
          </a:prstGeom>
          <a:noFill/>
          <a:ln w="12700" cap="rnd">
            <a:noFill/>
            <a:round/>
            <a:headEnd type="none" w="med" len="med"/>
            <a:tailEnd type="none" w="med" len="med"/>
          </a:ln>
        </p:spPr>
        <p:txBody>
          <a:bodyPr lIns="38100" tIns="38100" rIns="38100" bIns="38100"/>
          <a:lstStyle/>
          <a:p>
            <a:pPr algn="ctr" defTabSz="457200">
              <a:defRPr/>
            </a:pPr>
            <a:r>
              <a:rPr lang="en-US" sz="2800" b="1" dirty="0">
                <a:ln>
                  <a:solidFill>
                    <a:prstClr val="white"/>
                  </a:solidFill>
                </a:ln>
                <a:solidFill>
                  <a:srgbClr val="FF0000"/>
                </a:solidFill>
                <a:latin typeface="+mn-lt"/>
                <a:ea typeface="Franklin Gothic Medium Italic" charset="0"/>
                <a:cs typeface="Franklin Gothic Medium Italic" charset="0"/>
                <a:sym typeface="Franklin Gothic Medium Italic" charset="0"/>
              </a:rPr>
              <a:t>FACT CHECKING - Continued</a:t>
            </a:r>
          </a:p>
        </p:txBody>
      </p:sp>
      <p:sp>
        <p:nvSpPr>
          <p:cNvPr id="2" name="TextBox 1"/>
          <p:cNvSpPr txBox="1"/>
          <p:nvPr/>
        </p:nvSpPr>
        <p:spPr>
          <a:xfrm>
            <a:off x="838200" y="1676400"/>
            <a:ext cx="5638800" cy="3385542"/>
          </a:xfrm>
          <a:prstGeom prst="rect">
            <a:avLst/>
          </a:prstGeom>
          <a:noFill/>
        </p:spPr>
        <p:txBody>
          <a:bodyPr wrap="square" rtlCol="0">
            <a:spAutoFit/>
          </a:bodyPr>
          <a:lstStyle/>
          <a:p>
            <a:pPr marL="457200" indent="-457200">
              <a:buFont typeface="Wingdings" panose="05000000000000000000" pitchFamily="2" charset="2"/>
              <a:buChar char="ü"/>
            </a:pPr>
            <a:r>
              <a:rPr lang="en-US" sz="2800" u="sng" dirty="0">
                <a:hlinkClick r:id="rId3"/>
              </a:rPr>
              <a:t>OpenSecrets.org</a:t>
            </a:r>
            <a:r>
              <a:rPr lang="en-US" sz="2800" dirty="0"/>
              <a:t> </a:t>
            </a:r>
          </a:p>
          <a:p>
            <a:pPr marL="457200" indent="-457200">
              <a:buFont typeface="Wingdings" panose="05000000000000000000" pitchFamily="2" charset="2"/>
              <a:buChar char="ü"/>
            </a:pPr>
            <a:r>
              <a:rPr lang="en-US" sz="2800" u="sng" dirty="0">
                <a:hlinkClick r:id="rId4"/>
              </a:rPr>
              <a:t>Poynter.org</a:t>
            </a:r>
            <a:endParaRPr lang="en-US" sz="2800" dirty="0"/>
          </a:p>
          <a:p>
            <a:pPr marL="457200" indent="-457200">
              <a:buFont typeface="Wingdings" panose="05000000000000000000" pitchFamily="2" charset="2"/>
              <a:buChar char="ü"/>
            </a:pPr>
            <a:r>
              <a:rPr lang="en-US" sz="2800" u="sng" dirty="0">
                <a:hlinkClick r:id="rId5"/>
              </a:rPr>
              <a:t>Factitious</a:t>
            </a:r>
            <a:endParaRPr lang="en-US" sz="2800" dirty="0"/>
          </a:p>
          <a:p>
            <a:pPr marL="457200" indent="-457200">
              <a:buFont typeface="Wingdings" panose="05000000000000000000" pitchFamily="2" charset="2"/>
              <a:buChar char="ü"/>
            </a:pPr>
            <a:r>
              <a:rPr lang="en-US" sz="2800" u="sng" dirty="0">
                <a:hlinkClick r:id="rId6"/>
              </a:rPr>
              <a:t>OpenSources.co</a:t>
            </a:r>
            <a:endParaRPr lang="en-US" sz="2800" dirty="0"/>
          </a:p>
          <a:p>
            <a:pPr marL="457200" indent="-457200">
              <a:buFont typeface="Wingdings" panose="05000000000000000000" pitchFamily="2" charset="2"/>
              <a:buChar char="ü"/>
            </a:pPr>
            <a:r>
              <a:rPr lang="en-US" sz="2800" u="sng" dirty="0" err="1">
                <a:hlinkClick r:id="rId7"/>
              </a:rPr>
              <a:t>TinEye</a:t>
            </a:r>
            <a:endParaRPr lang="en-US" sz="2800" dirty="0"/>
          </a:p>
          <a:p>
            <a:pPr marL="457200" indent="-457200">
              <a:buFont typeface="Wingdings" panose="05000000000000000000" pitchFamily="2" charset="2"/>
              <a:buChar char="ü"/>
            </a:pPr>
            <a:r>
              <a:rPr lang="en-US" sz="2800" u="sng" dirty="0">
                <a:hlinkClick r:id="rId8"/>
              </a:rPr>
              <a:t>SBrowning.com - </a:t>
            </a:r>
            <a:r>
              <a:rPr lang="en-US" sz="2800" u="sng" dirty="0" err="1">
                <a:hlinkClick r:id="rId8"/>
              </a:rPr>
              <a:t>WhoWhatWhen</a:t>
            </a:r>
            <a:endParaRPr lang="en-US" sz="2800" dirty="0"/>
          </a:p>
          <a:p>
            <a:endParaRPr lang="en-US" dirty="0"/>
          </a:p>
        </p:txBody>
      </p:sp>
      <p:pic>
        <p:nvPicPr>
          <p:cNvPr id="14339" name="Picture 3" descr="https://lh4.googleusercontent.com/vUKF-rnBVEOhDguxi0dZDqAyPZLvBO80sjlLX-iDCVZQNqa0w-WZV5R4fR7IV1Y9I74UyX75eZADFInD-MVKsh7CFiIs4-e7fyPtzpjqesS8qV5YsGNu5bmwR0QNXbZPAS_0k-T6o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399" y="2735988"/>
            <a:ext cx="3886200" cy="12663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lh4.googleusercontent.com/hhqVaGtqlrzAwq0SQiysJc8WOmWsvZ0CWs7wMLjbDbPPrBVBpNDHrMhdH25Z8vLfrgz8u4PfGG8W0wdnhMgFOSl6A-FERhBI77ehv3-Mf6BPrdmOmDgPL4T-IYaBzQAliX1mNnhjuz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8749" y="4309490"/>
            <a:ext cx="285750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s://lh5.googleusercontent.com/nR6GNNIv-_mr-7kg1VIyBnQc2catsubx81j9RHk9e6Ltarbb6bNIwFSrA_hp-4qew84zS7o5P1SUw66yU0r6vqKDoarGMbJyOdhgKFRoGlF6rBC3LsNDqWoRIlwMQnqBs1yrix66H8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74" y="5006859"/>
            <a:ext cx="4264025" cy="7378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lh4.googleusercontent.com/ohSrsuHVzTjBW9ZVWfL7uFf0PUuUlepVqrpJ0MfTvNGybYQylPV5A0kBi6efLhgFbE_cFEE5sIPZVj0IZRw4ig2xoRUWS2LesYRasyn0ot4IRv1oP0zpWzIJQsa1ZKG3iWeO_b2XJw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5123061"/>
            <a:ext cx="3352800" cy="148867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lh6.googleusercontent.com/Ap6oem40yZB3bkx9Db0Mo3WMkh7DqQF3nc7qrRyh5JpNMWg8bFmxLYFewhFtv-EXcxifmQH7VNtarYIThIrN9UfE_q8Jq7dLdveF1Efd5QTV46XmirWtcffP05228fNb5k9kqgolPW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8260" y="1520267"/>
            <a:ext cx="28575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369859"/>
      </p:ext>
    </p:extLst>
  </p:cSld>
  <p:clrMapOvr>
    <a:masterClrMapping/>
  </p:clrMapOvr>
  <p:transition xmlns:p14="http://schemas.microsoft.com/office/powerpoint/2010/mai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0" y="1447800"/>
            <a:ext cx="9144000" cy="3943927"/>
          </a:xfrm>
          <a:prstGeom prst="rect">
            <a:avLst/>
          </a:prstGeom>
        </p:spPr>
      </p:pic>
    </p:spTree>
    <p:extLst>
      <p:ext uri="{BB962C8B-B14F-4D97-AF65-F5344CB8AC3E}">
        <p14:creationId xmlns:p14="http://schemas.microsoft.com/office/powerpoint/2010/main" val="7187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 xmlns:a16="http://schemas.microsoft.com/office/drawing/2014/main" id="{02DD2BC0-6F29-4B4F-8D61-2DCF6D2E8E73}"/>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7" name="Title 1"/>
          <p:cNvSpPr>
            <a:spLocks noGrp="1"/>
          </p:cNvSpPr>
          <p:nvPr>
            <p:ph type="title"/>
          </p:nvPr>
        </p:nvSpPr>
        <p:spPr>
          <a:xfrm>
            <a:off x="884419" y="826680"/>
            <a:ext cx="7375161" cy="1325563"/>
          </a:xfrm>
        </p:spPr>
        <p:txBody>
          <a:bodyPr>
            <a:normAutofit/>
          </a:bodyPr>
          <a:lstStyle/>
          <a:p>
            <a:pPr eaLnBrk="1" hangingPunct="1">
              <a:lnSpc>
                <a:spcPct val="90000"/>
              </a:lnSpc>
            </a:pPr>
            <a:r>
              <a:rPr lang="en-US" altLang="en-US" sz="2700" b="1" dirty="0">
                <a:solidFill>
                  <a:srgbClr val="FFFFFF"/>
                </a:solidFill>
                <a:latin typeface="Bookman Old Style" panose="02050604050505020204" pitchFamily="18" charset="0"/>
              </a:rPr>
              <a:t>American Press Institute:</a:t>
            </a:r>
            <a:br>
              <a:rPr lang="en-US" altLang="en-US" sz="2700" b="1" dirty="0">
                <a:solidFill>
                  <a:srgbClr val="FFFFFF"/>
                </a:solidFill>
                <a:latin typeface="Bookman Old Style" panose="02050604050505020204" pitchFamily="18" charset="0"/>
              </a:rPr>
            </a:br>
            <a:r>
              <a:rPr lang="en-US" altLang="en-US" sz="2700" b="1" dirty="0">
                <a:solidFill>
                  <a:srgbClr val="FFFFFF"/>
                </a:solidFill>
                <a:latin typeface="Bookman Old Style" panose="02050604050505020204" pitchFamily="18" charset="0"/>
              </a:rPr>
              <a:t>Critical questions for interpreting media  </a:t>
            </a:r>
          </a:p>
        </p:txBody>
      </p:sp>
      <p:graphicFrame>
        <p:nvGraphicFramePr>
          <p:cNvPr id="14340" name="Content Placeholder 1">
            <a:extLst>
              <a:ext uri="{FF2B5EF4-FFF2-40B4-BE49-F238E27FC236}">
                <a16:creationId xmlns="" xmlns:a16="http://schemas.microsoft.com/office/drawing/2014/main" id="{A13AD357-46B6-4641-B9B5-7A8CA43876B2}"/>
              </a:ext>
            </a:extLst>
          </p:cNvPr>
          <p:cNvGraphicFramePr>
            <a:graphicFrameLocks noGrp="1"/>
          </p:cNvGraphicFramePr>
          <p:nvPr>
            <p:ph idx="1"/>
            <p:extLst>
              <p:ext uri="{D42A27DB-BD31-4B8C-83A1-F6EECF244321}">
                <p14:modId xmlns:p14="http://schemas.microsoft.com/office/powerpoint/2010/main" val="3282189644"/>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1849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84867EAF-AE1D-4322-9DE8-383AE3F7BC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72" y="-4691"/>
            <a:ext cx="408519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 xmlns:a16="http://schemas.microsoft.com/office/drawing/2014/main" id="{40676238-7F95-4EEB-836A-7D23927873A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44542" y="1645921"/>
            <a:ext cx="2743540" cy="3262296"/>
          </a:xfrm>
        </p:spPr>
        <p:txBody>
          <a:bodyPr vert="horz" lIns="91440" tIns="45720" rIns="91440" bIns="45720" rtlCol="0" anchor="t">
            <a:normAutofit/>
          </a:bodyPr>
          <a:lstStyle/>
          <a:p>
            <a:pPr algn="l" defTabSz="914400">
              <a:lnSpc>
                <a:spcPct val="90000"/>
              </a:lnSpc>
            </a:pPr>
            <a:r>
              <a:rPr lang="en-US" sz="3600" b="1" kern="1200" dirty="0">
                <a:solidFill>
                  <a:srgbClr val="FFFFFF"/>
                </a:solidFill>
                <a:latin typeface="Bookman Old Style" panose="02050604050505020204" pitchFamily="18" charset="0"/>
              </a:rPr>
              <a:t>We all need to be news detectives…</a:t>
            </a:r>
          </a:p>
        </p:txBody>
      </p:sp>
      <p:pic>
        <p:nvPicPr>
          <p:cNvPr id="4098" name="Picture 2" descr="https://lh6.googleusercontent.com/X9zMBaNf8vnF1aJkiXA54Tyqf_BFUyM600ZGibfuX7StWD0q0-J7JzDxoq4130i9YiW_WpBToff5zFTZ2AHynUq4Fpu19RSulysw7FJOmI9H5W98NA8Z0QfztnY-EApVT_zESOEQ-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505" y="756331"/>
            <a:ext cx="3762989" cy="5337573"/>
          </a:xfrm>
          <a:prstGeom prst="rect">
            <a:avLst/>
          </a:prstGeom>
          <a:noFill/>
          <a:ln w="952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5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EA01B4F-E2BC-4D8A-BDB5-2E382E277189}"/>
              </a:ext>
            </a:extLst>
          </p:cNvPr>
          <p:cNvSpPr>
            <a:spLocks noGrp="1"/>
          </p:cNvSpPr>
          <p:nvPr>
            <p:ph idx="1"/>
          </p:nvPr>
        </p:nvSpPr>
        <p:spPr>
          <a:xfrm>
            <a:off x="457200" y="266007"/>
            <a:ext cx="8229600" cy="6591993"/>
          </a:xfrm>
        </p:spPr>
        <p:txBody>
          <a:bodyPr>
            <a:noAutofit/>
          </a:bodyPr>
          <a:lstStyle/>
          <a:p>
            <a:pPr marL="0" indent="0" algn="just">
              <a:buNone/>
            </a:pPr>
            <a:r>
              <a:rPr lang="en-US" sz="1500" dirty="0">
                <a:latin typeface="Book Antiqua" panose="02040602050305030304" pitchFamily="18" charset="0"/>
              </a:rPr>
              <a:t> “All our reporters have an editor who supervises them. The number of reporters an editor supervises varies but generally it’s between four and seven people. When a reporter writes a story, their editor reads it thoroughly, asks questions, edits for grammar, spelling, clarity and facts, often asking a reporter where they got a piece of information and questioning something if it seems not to make sense. They check names, dates or other facts as well. After the supervising editor finishes the story, it is sent to the copy desk, where at least one copy editor and sometimes two will also read the story, checking facts (such as names, places, math) and raising questions if something seems amiss or suspicious in a story. That’s the process that we go through for most routine stories.</a:t>
            </a:r>
          </a:p>
          <a:p>
            <a:pPr marL="0" indent="0" algn="just">
              <a:buNone/>
            </a:pPr>
            <a:r>
              <a:rPr lang="en-US" sz="1500" dirty="0">
                <a:latin typeface="Book Antiqua" panose="02040602050305030304" pitchFamily="18" charset="0"/>
              </a:rPr>
              <a:t> </a:t>
            </a:r>
          </a:p>
          <a:p>
            <a:pPr marL="0" indent="0" algn="just">
              <a:buNone/>
            </a:pPr>
            <a:r>
              <a:rPr lang="en-US" sz="1500" dirty="0">
                <a:latin typeface="Book Antiqua" panose="02040602050305030304" pitchFamily="18" charset="0"/>
              </a:rPr>
              <a:t>      “If the story is highly complex or significant, or we plan to run it on the front page, especially the Sunday front page, it will almost always go through additional layers of editing. The first editor’s supervisor might read it, and on many occasions. I will review the story or our executive editor will. Stories that are running on the Sunday front page (our most read addition) are always read by an assistant managing editor and either me or the executive editor. </a:t>
            </a:r>
          </a:p>
          <a:p>
            <a:pPr marL="0" indent="0" algn="just">
              <a:buNone/>
            </a:pPr>
            <a:r>
              <a:rPr lang="en-US" sz="1500" dirty="0">
                <a:latin typeface="Book Antiqua" panose="02040602050305030304" pitchFamily="18" charset="0"/>
              </a:rPr>
              <a:t> </a:t>
            </a:r>
          </a:p>
          <a:p>
            <a:pPr marL="0" indent="0" algn="just">
              <a:buNone/>
            </a:pPr>
            <a:r>
              <a:rPr lang="en-US" sz="1500" dirty="0">
                <a:latin typeface="Book Antiqua" panose="02040602050305030304" pitchFamily="18" charset="0"/>
              </a:rPr>
              <a:t>     “The process is somewhat compressed when breaking news is published online. If the story is one that is ongoing and developing -- someone has just been arrested on a murder charge – the reporter will write the article and we have an editor read it before publication. Sometimes that is not their supervising editor but another trusted editor who is free at the moment the story needs to be published. After the story goes online, it is updated throughout the day by the reporter, re-edited by their editor and then when the story is not going to be updated any more before print publication, it goes through the editing process above, where it gets a final read from the assigning editor and goes to be read by the copy desk.”</a:t>
            </a:r>
          </a:p>
          <a:p>
            <a:pPr marL="0" indent="0">
              <a:buNone/>
            </a:pPr>
            <a:endParaRPr lang="en-US" sz="1400" dirty="0">
              <a:latin typeface="Book Antiqua" panose="02040602050305030304" pitchFamily="18" charset="0"/>
            </a:endParaRPr>
          </a:p>
          <a:p>
            <a:pPr marL="0" indent="0" algn="r">
              <a:buNone/>
            </a:pPr>
            <a:r>
              <a:rPr lang="en-US" sz="1200" i="1" dirty="0">
                <a:latin typeface="Book Antiqua" panose="02040602050305030304" pitchFamily="18" charset="0"/>
              </a:rPr>
              <a:t>-- Jennifer </a:t>
            </a:r>
            <a:r>
              <a:rPr lang="en-US" sz="1200" i="1" dirty="0" err="1">
                <a:latin typeface="Book Antiqua" panose="02040602050305030304" pitchFamily="18" charset="0"/>
              </a:rPr>
              <a:t>Orsi</a:t>
            </a:r>
            <a:r>
              <a:rPr lang="en-US" sz="1200" i="1" dirty="0">
                <a:latin typeface="Book Antiqua" panose="02040602050305030304" pitchFamily="18" charset="0"/>
              </a:rPr>
              <a:t>, managing editor Tampa Bay Times</a:t>
            </a:r>
            <a:endParaRPr lang="en-US" sz="1200" dirty="0">
              <a:latin typeface="Book Antiqua" panose="02040602050305030304" pitchFamily="18" charset="0"/>
            </a:endParaRPr>
          </a:p>
        </p:txBody>
      </p:sp>
    </p:spTree>
    <p:extLst>
      <p:ext uri="{BB962C8B-B14F-4D97-AF65-F5344CB8AC3E}">
        <p14:creationId xmlns:p14="http://schemas.microsoft.com/office/powerpoint/2010/main" val="1219195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3914" y="2053641"/>
            <a:ext cx="2997925" cy="2760098"/>
          </a:xfrm>
        </p:spPr>
        <p:txBody>
          <a:bodyPr vert="horz" lIns="91440" tIns="45720" rIns="91440" bIns="45720" rtlCol="0" anchor="ctr">
            <a:normAutofit/>
          </a:bodyPr>
          <a:lstStyle/>
          <a:p>
            <a:pPr algn="l" defTabSz="914400">
              <a:lnSpc>
                <a:spcPct val="90000"/>
              </a:lnSpc>
            </a:pPr>
            <a:r>
              <a:rPr lang="en-US" sz="3600" b="1" kern="1200" dirty="0">
                <a:solidFill>
                  <a:srgbClr val="FFFFFF"/>
                </a:solidFill>
                <a:effectLst/>
                <a:latin typeface="Bookman Old Style" panose="02050604050505020204" pitchFamily="18" charset="0"/>
              </a:rPr>
              <a:t>Key Questions to Ask:</a:t>
            </a:r>
            <a:endParaRPr lang="en-US" sz="3600" b="1" kern="1200" dirty="0">
              <a:solidFill>
                <a:srgbClr val="FFFFFF"/>
              </a:solidFill>
              <a:latin typeface="Bookman Old Style" panose="02050604050505020204" pitchFamily="18" charset="0"/>
            </a:endParaRPr>
          </a:p>
        </p:txBody>
      </p:sp>
      <p:sp>
        <p:nvSpPr>
          <p:cNvPr id="3" name="TextBox 2"/>
          <p:cNvSpPr txBox="1"/>
          <p:nvPr/>
        </p:nvSpPr>
        <p:spPr>
          <a:xfrm>
            <a:off x="4567930" y="801866"/>
            <a:ext cx="3979563" cy="5230634"/>
          </a:xfrm>
          <a:prstGeom prst="rect">
            <a:avLst/>
          </a:prstGeom>
        </p:spPr>
        <p:txBody>
          <a:bodyPr vert="horz" lIns="91440" tIns="45720" rIns="91440" bIns="45720" rtlCol="0" anchor="ctr">
            <a:normAutofit/>
          </a:bodyPr>
          <a:lstStyle/>
          <a:p>
            <a:pPr marL="342900" indent="-228600" defTabSz="914400">
              <a:lnSpc>
                <a:spcPct val="90000"/>
              </a:lnSpc>
              <a:spcBef>
                <a:spcPts val="1800"/>
              </a:spcBef>
              <a:buFont typeface="Arial" panose="020B0604020202020204" pitchFamily="34" charset="0"/>
              <a:buChar char="•"/>
            </a:pPr>
            <a:r>
              <a:rPr lang="en-US" sz="1900">
                <a:solidFill>
                  <a:srgbClr val="000000"/>
                </a:solidFill>
              </a:rPr>
              <a:t>Who made the message? </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Who is the target audience (how do you know)?</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Who paid for this? Or who gets paid if you read or respond to this message?</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Who might benefit or be harmed by this?</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What important info is left out or missing?</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Is this credible (and what makes you think so)?</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Is the main point proven by verifiable evidence? </a:t>
            </a:r>
          </a:p>
        </p:txBody>
      </p:sp>
    </p:spTree>
    <p:extLst>
      <p:ext uri="{BB962C8B-B14F-4D97-AF65-F5344CB8AC3E}">
        <p14:creationId xmlns:p14="http://schemas.microsoft.com/office/powerpoint/2010/main" val="3081192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7">
            <a:extLst>
              <a:ext uri="{FF2B5EF4-FFF2-40B4-BE49-F238E27FC236}">
                <a16:creationId xmlns=""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9">
            <a:extLst>
              <a:ext uri="{FF2B5EF4-FFF2-40B4-BE49-F238E27FC236}">
                <a16:creationId xmlns=""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b="1" dirty="0">
                <a:solidFill>
                  <a:srgbClr val="FFFFFF"/>
                </a:solidFill>
                <a:latin typeface="Bookman Old Style" panose="02050604050505020204" pitchFamily="18" charset="0"/>
              </a:rPr>
              <a:t>Identify the source!</a:t>
            </a:r>
          </a:p>
        </p:txBody>
      </p:sp>
      <p:sp>
        <p:nvSpPr>
          <p:cNvPr id="3" name="Content Placeholder 2"/>
          <p:cNvSpPr>
            <a:spLocks noGrp="1"/>
          </p:cNvSpPr>
          <p:nvPr>
            <p:ph idx="1"/>
          </p:nvPr>
        </p:nvSpPr>
        <p:spPr>
          <a:xfrm>
            <a:off x="4567930" y="801866"/>
            <a:ext cx="3979563" cy="5230634"/>
          </a:xfrm>
        </p:spPr>
        <p:txBody>
          <a:bodyPr anchor="ctr">
            <a:normAutofit/>
          </a:bodyPr>
          <a:lstStyle/>
          <a:p>
            <a:r>
              <a:rPr lang="en-US" sz="2400" dirty="0">
                <a:solidFill>
                  <a:srgbClr val="000000"/>
                </a:solidFill>
                <a:latin typeface="Book Antiqua" panose="02040602050305030304" pitchFamily="18" charset="0"/>
              </a:rPr>
              <a:t>Look for a byline – who wrote it?</a:t>
            </a:r>
          </a:p>
          <a:p>
            <a:pPr lvl="1"/>
            <a:r>
              <a:rPr lang="en-US" sz="2400" dirty="0">
                <a:solidFill>
                  <a:srgbClr val="000000"/>
                </a:solidFill>
                <a:latin typeface="Book Antiqua" panose="02040602050305030304" pitchFamily="18" charset="0"/>
              </a:rPr>
              <a:t>Is this a real person? More importantly, are they credible?</a:t>
            </a:r>
          </a:p>
        </p:txBody>
      </p:sp>
    </p:spTree>
    <p:extLst>
      <p:ext uri="{BB962C8B-B14F-4D97-AF65-F5344CB8AC3E}">
        <p14:creationId xmlns:p14="http://schemas.microsoft.com/office/powerpoint/2010/main" val="177192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generated with high confidence">
            <a:extLst>
              <a:ext uri="{FF2B5EF4-FFF2-40B4-BE49-F238E27FC236}">
                <a16:creationId xmlns="" xmlns:a16="http://schemas.microsoft.com/office/drawing/2014/main" id="{02DD2BC0-6F29-4B4F-8D61-2DCF6D2E8E73}"/>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b="1" dirty="0">
                <a:solidFill>
                  <a:srgbClr val="FFFFFF"/>
                </a:solidFill>
                <a:latin typeface="Bookman Old Style" panose="02050604050505020204" pitchFamily="18" charset="0"/>
              </a:rPr>
              <a:t>Identify the source!</a:t>
            </a:r>
          </a:p>
        </p:txBody>
      </p:sp>
      <p:graphicFrame>
        <p:nvGraphicFramePr>
          <p:cNvPr id="5" name="Content Placeholder 2">
            <a:extLst>
              <a:ext uri="{FF2B5EF4-FFF2-40B4-BE49-F238E27FC236}">
                <a16:creationId xmlns="" xmlns:a16="http://schemas.microsoft.com/office/drawing/2014/main" id="{687F7134-5BE4-4DE4-BB9B-1B387DC7DC37}"/>
              </a:ext>
            </a:extLst>
          </p:cNvPr>
          <p:cNvGraphicFramePr>
            <a:graphicFrameLocks noGrp="1"/>
          </p:cNvGraphicFramePr>
          <p:nvPr>
            <p:ph idx="1"/>
            <p:extLst>
              <p:ext uri="{D42A27DB-BD31-4B8C-83A1-F6EECF244321}">
                <p14:modId xmlns:p14="http://schemas.microsoft.com/office/powerpoint/2010/main" val="564149503"/>
              </p:ext>
            </p:extLst>
          </p:nvPr>
        </p:nvGraphicFramePr>
        <p:xfrm>
          <a:off x="0" y="2328497"/>
          <a:ext cx="9144000" cy="4156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4630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a:hlinkClick r:id="rId3"/>
          </p:cNvPr>
          <p:cNvPicPr>
            <a:picLocks noChangeAspect="1"/>
          </p:cNvPicPr>
          <p:nvPr/>
        </p:nvPicPr>
        <p:blipFill rotWithShape="1">
          <a:blip r:embed="rId4"/>
          <a:srcRect t="11781" b="11599"/>
          <a:stretch/>
        </p:blipFill>
        <p:spPr bwMode="auto">
          <a:xfrm>
            <a:off x="467654" y="0"/>
            <a:ext cx="7974111" cy="597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3" name="TextBox 2"/>
          <p:cNvSpPr txBox="1"/>
          <p:nvPr/>
        </p:nvSpPr>
        <p:spPr>
          <a:xfrm>
            <a:off x="715962" y="5981551"/>
            <a:ext cx="7415086" cy="707886"/>
          </a:xfrm>
          <a:prstGeom prst="rect">
            <a:avLst/>
          </a:prstGeom>
          <a:noFill/>
        </p:spPr>
        <p:txBody>
          <a:bodyPr wrap="none" rtlCol="0">
            <a:spAutoFit/>
          </a:bodyPr>
          <a:lstStyle/>
          <a:p>
            <a:r>
              <a:rPr lang="en-US" sz="2000" dirty="0" smtClean="0"/>
              <a:t>Does this image present strong evidence for toxic conditions near the </a:t>
            </a:r>
          </a:p>
          <a:p>
            <a:r>
              <a:rPr lang="en-US" sz="2000" dirty="0" smtClean="0"/>
              <a:t>Fukushima nuclear plant in Japan?</a:t>
            </a:r>
            <a:endParaRPr lang="en-US" sz="2000" dirty="0"/>
          </a:p>
        </p:txBody>
      </p:sp>
    </p:spTree>
    <p:extLst>
      <p:ext uri="{BB962C8B-B14F-4D97-AF65-F5344CB8AC3E}">
        <p14:creationId xmlns:p14="http://schemas.microsoft.com/office/powerpoint/2010/main" val="16444553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Image Search</a:t>
            </a:r>
            <a:endParaRPr lang="en-US" dirty="0"/>
          </a:p>
        </p:txBody>
      </p:sp>
      <p:pic>
        <p:nvPicPr>
          <p:cNvPr id="7" name="Content Placeholder 6"/>
          <p:cNvPicPr>
            <a:picLocks noGrp="1" noChangeAspect="1"/>
          </p:cNvPicPr>
          <p:nvPr>
            <p:ph idx="1"/>
          </p:nvPr>
        </p:nvPicPr>
        <p:blipFill>
          <a:blip r:embed="rId2"/>
          <a:srcRect t="-57781" b="-57781"/>
          <a:stretch>
            <a:fillRect/>
          </a:stretch>
        </p:blipFill>
        <p:spPr>
          <a:xfrm>
            <a:off x="457200" y="389964"/>
            <a:ext cx="8229600" cy="4525963"/>
          </a:xfrm>
        </p:spPr>
      </p:pic>
    </p:spTree>
    <p:extLst>
      <p:ext uri="{BB962C8B-B14F-4D97-AF65-F5344CB8AC3E}">
        <p14:creationId xmlns:p14="http://schemas.microsoft.com/office/powerpoint/2010/main" val="305086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20969" y="1"/>
            <a:ext cx="6310561" cy="6858000"/>
          </a:xfrm>
          <a:prstGeom prst="rect">
            <a:avLst/>
          </a:prstGeom>
        </p:spPr>
      </p:pic>
    </p:spTree>
    <p:extLst>
      <p:ext uri="{BB962C8B-B14F-4D97-AF65-F5344CB8AC3E}">
        <p14:creationId xmlns:p14="http://schemas.microsoft.com/office/powerpoint/2010/main" val="36535442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Sense Media Video</a:t>
            </a:r>
            <a:endParaRPr lang="en-US" dirty="0"/>
          </a:p>
        </p:txBody>
      </p:sp>
      <p:pic>
        <p:nvPicPr>
          <p:cNvPr id="4" name="Content Placeholder 3"/>
          <p:cNvPicPr>
            <a:picLocks noGrp="1" noChangeAspect="1"/>
          </p:cNvPicPr>
          <p:nvPr>
            <p:ph idx="1"/>
          </p:nvPr>
        </p:nvPicPr>
        <p:blipFill>
          <a:blip r:embed="rId2"/>
          <a:srcRect t="6375" b="6375"/>
          <a:stretch>
            <a:fillRect/>
          </a:stretch>
        </p:blipFill>
        <p:spPr/>
      </p:pic>
    </p:spTree>
    <p:extLst>
      <p:ext uri="{BB962C8B-B14F-4D97-AF65-F5344CB8AC3E}">
        <p14:creationId xmlns:p14="http://schemas.microsoft.com/office/powerpoint/2010/main" val="2730239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27700" y="1320800"/>
            <a:ext cx="3263900" cy="1219200"/>
          </a:xfrm>
          <a:prstGeom prst="rect">
            <a:avLst/>
          </a:prstGeom>
          <a:effectLst>
            <a:glow rad="139700">
              <a:schemeClr val="accent1">
                <a:satMod val="175000"/>
                <a:alpha val="40000"/>
              </a:schemeClr>
            </a:glow>
          </a:effectLst>
        </p:spPr>
        <p:txBody>
          <a:bodyPr>
            <a:normAutofit fontScale="92500" lnSpcReduction="10000"/>
          </a:bodyPr>
          <a:lstStyle/>
          <a:p>
            <a:pPr lvl="0" algn="ctr">
              <a:spcBef>
                <a:spcPct val="0"/>
              </a:spcBef>
            </a:pPr>
            <a:r>
              <a:rPr lang="en-US" sz="4000" b="1" spc="-150" dirty="0">
                <a:solidFill>
                  <a:srgbClr val="003366"/>
                </a:solidFill>
                <a:latin typeface="Franklin Gothic No.2" pitchFamily="34" charset="0"/>
                <a:ea typeface="+mj-ea"/>
                <a:cs typeface="+mj-cs"/>
              </a:rPr>
              <a:t>Double check </a:t>
            </a:r>
          </a:p>
          <a:p>
            <a:pPr lvl="0" algn="ctr">
              <a:spcBef>
                <a:spcPct val="0"/>
              </a:spcBef>
            </a:pPr>
            <a:r>
              <a:rPr lang="en-US" sz="4000" b="1" spc="-150" dirty="0">
                <a:solidFill>
                  <a:srgbClr val="003366"/>
                </a:solidFill>
                <a:latin typeface="Franklin Gothic No.2" pitchFamily="34" charset="0"/>
                <a:ea typeface="+mj-ea"/>
                <a:cs typeface="+mj-cs"/>
              </a:rPr>
              <a:t>the URL</a:t>
            </a:r>
          </a:p>
        </p:txBody>
      </p:sp>
      <p:pic>
        <p:nvPicPr>
          <p:cNvPr id="5" name="Picture 4"/>
          <p:cNvPicPr>
            <a:picLocks noChangeAspect="1"/>
          </p:cNvPicPr>
          <p:nvPr/>
        </p:nvPicPr>
        <p:blipFill>
          <a:blip r:embed="rId3"/>
          <a:stretch>
            <a:fillRect/>
          </a:stretch>
        </p:blipFill>
        <p:spPr>
          <a:xfrm>
            <a:off x="304800" y="839288"/>
            <a:ext cx="5257800" cy="5713912"/>
          </a:xfrm>
          <a:prstGeom prst="rect">
            <a:avLst/>
          </a:prstGeom>
        </p:spPr>
      </p:pic>
      <p:sp>
        <p:nvSpPr>
          <p:cNvPr id="6" name="Left Arrow 5"/>
          <p:cNvSpPr/>
          <p:nvPr/>
        </p:nvSpPr>
        <p:spPr>
          <a:xfrm rot="1440000">
            <a:off x="3079079" y="825085"/>
            <a:ext cx="1625072" cy="1128405"/>
          </a:xfrm>
          <a:prstGeom prst="leftArrow">
            <a:avLst>
              <a:gd name="adj1" fmla="val 50000"/>
              <a:gd name="adj2" fmla="val 50000"/>
            </a:avLst>
          </a:prstGeom>
          <a:solidFill>
            <a:srgbClr val="FF0000"/>
          </a:solidFill>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660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832" y="2254102"/>
            <a:ext cx="5390707" cy="1552354"/>
          </a:xfrm>
          <a:prstGeom prst="rect">
            <a:avLst/>
          </a:prstGeom>
        </p:spPr>
        <p:txBody>
          <a:bodyPr vert="horz" lIns="91440" tIns="45720" rIns="91440" bIns="45720" rtlCol="0" anchor="b">
            <a:normAutofit fontScale="55000" lnSpcReduction="20000"/>
          </a:bodyPr>
          <a:lstStyle/>
          <a:p>
            <a:pPr defTabSz="914400">
              <a:lnSpc>
                <a:spcPct val="90000"/>
              </a:lnSpc>
              <a:spcBef>
                <a:spcPct val="0"/>
              </a:spcBef>
              <a:spcAft>
                <a:spcPts val="600"/>
              </a:spcAft>
            </a:pPr>
            <a:endParaRPr lang="en-US" sz="4300" b="1" dirty="0">
              <a:latin typeface="+mj-lt"/>
              <a:ea typeface="+mj-ea"/>
              <a:cs typeface="+mj-cs"/>
              <a:hlinkClick r:id="rId2"/>
            </a:endParaRPr>
          </a:p>
          <a:p>
            <a:pPr defTabSz="914400">
              <a:lnSpc>
                <a:spcPct val="90000"/>
              </a:lnSpc>
              <a:spcBef>
                <a:spcPct val="0"/>
              </a:spcBef>
              <a:spcAft>
                <a:spcPts val="600"/>
              </a:spcAft>
            </a:pPr>
            <a:endParaRPr lang="en-US" sz="4300" b="1" dirty="0">
              <a:latin typeface="+mj-lt"/>
              <a:ea typeface="+mj-ea"/>
              <a:cs typeface="+mj-cs"/>
              <a:hlinkClick r:id="rId2"/>
            </a:endParaRPr>
          </a:p>
          <a:p>
            <a:pPr defTabSz="914400">
              <a:lnSpc>
                <a:spcPct val="90000"/>
              </a:lnSpc>
              <a:spcBef>
                <a:spcPct val="0"/>
              </a:spcBef>
              <a:spcAft>
                <a:spcPts val="600"/>
              </a:spcAft>
            </a:pPr>
            <a:r>
              <a:rPr lang="en-US" sz="8400" b="1" dirty="0">
                <a:latin typeface="Book Antiqua" panose="02040602050305030304" pitchFamily="18" charset="0"/>
                <a:ea typeface="+mj-ea"/>
                <a:cs typeface="Times New Roman" panose="02020603050405020304" pitchFamily="18" charset="0"/>
                <a:hlinkClick r:id="rId2"/>
              </a:rPr>
              <a:t>Tampabay.com/</a:t>
            </a:r>
            <a:r>
              <a:rPr lang="en-US" sz="8400" b="1" dirty="0" err="1">
                <a:latin typeface="Book Antiqua" panose="02040602050305030304" pitchFamily="18" charset="0"/>
                <a:ea typeface="+mj-ea"/>
                <a:cs typeface="Times New Roman" panose="02020603050405020304" pitchFamily="18" charset="0"/>
                <a:hlinkClick r:id="rId2"/>
              </a:rPr>
              <a:t>nie</a:t>
            </a:r>
            <a:endParaRPr lang="en-US" sz="8400" b="1" dirty="0">
              <a:latin typeface="Book Antiqua" panose="02040602050305030304" pitchFamily="18" charset="0"/>
              <a:ea typeface="+mj-ea"/>
              <a:cs typeface="Times New Roman" panose="02020603050405020304" pitchFamily="18" charset="0"/>
            </a:endParaRPr>
          </a:p>
          <a:p>
            <a:pPr defTabSz="914400">
              <a:lnSpc>
                <a:spcPct val="90000"/>
              </a:lnSpc>
              <a:spcBef>
                <a:spcPct val="0"/>
              </a:spcBef>
              <a:spcAft>
                <a:spcPts val="600"/>
              </a:spcAft>
            </a:pPr>
            <a:endParaRPr lang="en-US" sz="4300" dirty="0">
              <a:latin typeface="+mj-lt"/>
              <a:ea typeface="+mj-ea"/>
              <a:cs typeface="+mj-cs"/>
            </a:endParaRPr>
          </a:p>
        </p:txBody>
      </p:sp>
      <p:sp>
        <p:nvSpPr>
          <p:cNvPr id="135" name="Freeform 17">
            <a:extLst>
              <a:ext uri="{FF2B5EF4-FFF2-40B4-BE49-F238E27FC236}">
                <a16:creationId xmlns="" xmlns:a16="http://schemas.microsoft.com/office/drawing/2014/main" id="{41F18803-BE79-4916-AE6B-5DE238B367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497332"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224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tampabay.com/logos/images/images02/tbtimes_nie_logo_cmyk.jpg">
            <a:extLst>
              <a:ext uri="{FF2B5EF4-FFF2-40B4-BE49-F238E27FC236}">
                <a16:creationId xmlns="" xmlns:a16="http://schemas.microsoft.com/office/drawing/2014/main" id="{AF30A5F1-EDEC-467D-A4B3-299F418F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552" y="643467"/>
            <a:ext cx="2472160" cy="2785533"/>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18">
            <a:extLst>
              <a:ext uri="{FF2B5EF4-FFF2-40B4-BE49-F238E27FC236}">
                <a16:creationId xmlns="" xmlns:a16="http://schemas.microsoft.com/office/drawing/2014/main" id="{C15229F3-7A2E-4558-98FE-7A5F69409D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683319"/>
            <a:ext cx="488765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078" y="4478246"/>
            <a:ext cx="3766621" cy="1057140"/>
          </a:xfrm>
          <a:prstGeom prst="rect">
            <a:avLst/>
          </a:prstGeom>
        </p:spPr>
      </p:pic>
    </p:spTree>
    <p:extLst>
      <p:ext uri="{BB962C8B-B14F-4D97-AF65-F5344CB8AC3E}">
        <p14:creationId xmlns:p14="http://schemas.microsoft.com/office/powerpoint/2010/main" val="2222761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96900"/>
            <a:ext cx="9144000" cy="5653924"/>
          </a:xfrm>
          <a:prstGeom prst="rect">
            <a:avLst/>
          </a:prstGeom>
        </p:spPr>
      </p:pic>
    </p:spTree>
    <p:extLst>
      <p:ext uri="{BB962C8B-B14F-4D97-AF65-F5344CB8AC3E}">
        <p14:creationId xmlns:p14="http://schemas.microsoft.com/office/powerpoint/2010/main" val="296818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39A01C-F9EB-3E43-AD8F-C90326B2185B}"/>
              </a:ext>
            </a:extLst>
          </p:cNvPr>
          <p:cNvSpPr>
            <a:spLocks noGrp="1"/>
          </p:cNvSpPr>
          <p:nvPr>
            <p:ph type="title"/>
          </p:nvPr>
        </p:nvSpPr>
        <p:spPr/>
        <p:txBody>
          <a:bodyPr/>
          <a:lstStyle/>
          <a:p>
            <a:r>
              <a:rPr lang="en-US" dirty="0" smtClean="0"/>
              <a:t>Why do we get hooked into spreading dubious claims?</a:t>
            </a:r>
            <a:endParaRPr lang="en-US" dirty="0"/>
          </a:p>
        </p:txBody>
      </p:sp>
      <p:sp>
        <p:nvSpPr>
          <p:cNvPr id="3" name="Content Placeholder 2">
            <a:extLst>
              <a:ext uri="{FF2B5EF4-FFF2-40B4-BE49-F238E27FC236}">
                <a16:creationId xmlns:a16="http://schemas.microsoft.com/office/drawing/2014/main" xmlns="" id="{B57CC8EE-9138-594C-8CA4-F45E44BE1CB7}"/>
              </a:ext>
            </a:extLst>
          </p:cNvPr>
          <p:cNvSpPr>
            <a:spLocks noGrp="1"/>
          </p:cNvSpPr>
          <p:nvPr>
            <p:ph sz="half" idx="1"/>
          </p:nvPr>
        </p:nvSpPr>
        <p:spPr>
          <a:xfrm>
            <a:off x="457199" y="1600200"/>
            <a:ext cx="7998431" cy="4525963"/>
          </a:xfrm>
        </p:spPr>
        <p:txBody>
          <a:bodyPr/>
          <a:lstStyle/>
          <a:p>
            <a:r>
              <a:rPr lang="en-US" dirty="0"/>
              <a:t>What happens when we are surfing the net?</a:t>
            </a:r>
          </a:p>
          <a:p>
            <a:r>
              <a:rPr lang="en-US" dirty="0"/>
              <a:t>What happens when we surf our news feeds?</a:t>
            </a:r>
          </a:p>
          <a:p>
            <a:r>
              <a:rPr lang="en-US" dirty="0"/>
              <a:t>What happens when we surf Facebook?</a:t>
            </a:r>
          </a:p>
        </p:txBody>
      </p:sp>
      <p:pic>
        <p:nvPicPr>
          <p:cNvPr id="5" name="Picture 4">
            <a:extLst>
              <a:ext uri="{FF2B5EF4-FFF2-40B4-BE49-F238E27FC236}">
                <a16:creationId xmlns:a16="http://schemas.microsoft.com/office/drawing/2014/main" xmlns="" id="{3B145362-2683-B743-9A45-47F243EB8CAE}"/>
              </a:ext>
            </a:extLst>
          </p:cNvPr>
          <p:cNvPicPr>
            <a:picLocks noChangeAspect="1"/>
          </p:cNvPicPr>
          <p:nvPr/>
        </p:nvPicPr>
        <p:blipFill>
          <a:blip r:embed="rId2"/>
          <a:stretch>
            <a:fillRect/>
          </a:stretch>
        </p:blipFill>
        <p:spPr>
          <a:xfrm>
            <a:off x="457199" y="3326562"/>
            <a:ext cx="7886200" cy="2799601"/>
          </a:xfrm>
          <a:prstGeom prst="rect">
            <a:avLst/>
          </a:prstGeom>
        </p:spPr>
      </p:pic>
    </p:spTree>
    <p:extLst>
      <p:ext uri="{BB962C8B-B14F-4D97-AF65-F5344CB8AC3E}">
        <p14:creationId xmlns:p14="http://schemas.microsoft.com/office/powerpoint/2010/main" val="3857280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 y="622300"/>
            <a:ext cx="8851900" cy="5600700"/>
          </a:xfrm>
          <a:prstGeom prst="rect">
            <a:avLst/>
          </a:prstGeom>
        </p:spPr>
      </p:pic>
    </p:spTree>
    <p:extLst>
      <p:ext uri="{BB962C8B-B14F-4D97-AF65-F5344CB8AC3E}">
        <p14:creationId xmlns:p14="http://schemas.microsoft.com/office/powerpoint/2010/main" val="3653544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 name="Rectangle 75">
            <a:extLst>
              <a:ext uri="{FF2B5EF4-FFF2-40B4-BE49-F238E27FC236}">
                <a16:creationId xmlns=""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 xmlns:a16="http://schemas.microsoft.com/office/drawing/2014/main" id="{3AA16612-ACD2-4A16-8F2B-4514FD6BF28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7" name="Rectangle 7"/>
          <p:cNvSpPr>
            <a:spLocks noGrp="1" noChangeArrowheads="1"/>
          </p:cNvSpPr>
          <p:nvPr>
            <p:ph type="title"/>
          </p:nvPr>
        </p:nvSpPr>
        <p:spPr>
          <a:xfrm>
            <a:off x="884419" y="826680"/>
            <a:ext cx="7375161" cy="1325563"/>
          </a:xfrm>
        </p:spPr>
        <p:txBody>
          <a:bodyPr>
            <a:normAutofit/>
          </a:bodyPr>
          <a:lstStyle/>
          <a:p>
            <a:r>
              <a:rPr lang="en-US" sz="3600" b="1" dirty="0">
                <a:solidFill>
                  <a:srgbClr val="FFFFFF"/>
                </a:solidFill>
                <a:latin typeface="Bookman Old Style" panose="02050604050505020204" pitchFamily="18" charset="0"/>
              </a:rPr>
              <a:t>Times NIE services</a:t>
            </a:r>
          </a:p>
        </p:txBody>
      </p:sp>
      <p:sp>
        <p:nvSpPr>
          <p:cNvPr id="5122" name="Rectangle 2"/>
          <p:cNvSpPr>
            <a:spLocks noGrp="1" noChangeArrowheads="1"/>
          </p:cNvSpPr>
          <p:nvPr>
            <p:ph type="body" idx="1"/>
          </p:nvPr>
        </p:nvSpPr>
        <p:spPr>
          <a:xfrm>
            <a:off x="884419" y="2753936"/>
            <a:ext cx="7375161" cy="3596988"/>
          </a:xfrm>
        </p:spPr>
        <p:txBody>
          <a:bodyPr rIns="132080">
            <a:normAutofit/>
          </a:bodyPr>
          <a:lstStyle/>
          <a:p>
            <a:pPr>
              <a:lnSpc>
                <a:spcPct val="90000"/>
              </a:lnSpc>
              <a:spcAft>
                <a:spcPts val="1200"/>
              </a:spcAft>
            </a:pPr>
            <a:r>
              <a:rPr lang="en-US" sz="1800" b="1" dirty="0">
                <a:solidFill>
                  <a:srgbClr val="000000"/>
                </a:solidFill>
                <a:latin typeface="Book Antiqua" panose="02040602050305030304" pitchFamily="18" charset="0"/>
              </a:rPr>
              <a:t>The Tampa Bay Times Newspaper in Education program provides free resources to Citrus, Hernando, Hillsborough, Manatee, Pasco and Pinellas counties.</a:t>
            </a:r>
          </a:p>
          <a:p>
            <a:pPr lvl="1">
              <a:lnSpc>
                <a:spcPct val="90000"/>
              </a:lnSpc>
              <a:spcAft>
                <a:spcPts val="1200"/>
              </a:spcAft>
              <a:buFont typeface="Wingdings" pitchFamily="1" charset="2"/>
              <a:buChar char="Ø"/>
            </a:pPr>
            <a:r>
              <a:rPr lang="en-US" sz="1800" b="1" dirty="0">
                <a:solidFill>
                  <a:srgbClr val="000000"/>
                </a:solidFill>
                <a:latin typeface="Book Antiqua" panose="02040602050305030304" pitchFamily="18" charset="0"/>
              </a:rPr>
              <a:t>The TBT NIE provides newspapers, electronic licenses and curriculum guides to classrooms around Tampa Bay each year</a:t>
            </a:r>
          </a:p>
          <a:p>
            <a:pPr lvl="1">
              <a:lnSpc>
                <a:spcPct val="90000"/>
              </a:lnSpc>
              <a:spcAft>
                <a:spcPts val="1200"/>
              </a:spcAft>
              <a:buFont typeface="Wingdings" pitchFamily="1" charset="2"/>
              <a:buChar char="Ø"/>
            </a:pPr>
            <a:r>
              <a:rPr lang="en-US" sz="1800" b="1" dirty="0">
                <a:solidFill>
                  <a:srgbClr val="000000"/>
                </a:solidFill>
                <a:latin typeface="Book Antiqua" panose="02040602050305030304" pitchFamily="18" charset="0"/>
              </a:rPr>
              <a:t>TBT NIE hosts teacher workshops</a:t>
            </a:r>
          </a:p>
          <a:p>
            <a:pPr lvl="1">
              <a:lnSpc>
                <a:spcPct val="90000"/>
              </a:lnSpc>
              <a:spcAft>
                <a:spcPts val="1200"/>
              </a:spcAft>
              <a:buFont typeface="Wingdings" pitchFamily="1" charset="2"/>
              <a:buChar char="Ø"/>
            </a:pPr>
            <a:r>
              <a:rPr lang="en-US" sz="1800" b="1" dirty="0">
                <a:solidFill>
                  <a:srgbClr val="000000"/>
                </a:solidFill>
                <a:latin typeface="Book Antiqua" panose="02040602050305030304" pitchFamily="18" charset="0"/>
              </a:rPr>
              <a:t>TBT NIE provides teachers with free lesson plans in print and online – www.tampabay.com/nie.</a:t>
            </a:r>
          </a:p>
        </p:txBody>
      </p:sp>
    </p:spTree>
    <p:extLst>
      <p:ext uri="{BB962C8B-B14F-4D97-AF65-F5344CB8AC3E}">
        <p14:creationId xmlns:p14="http://schemas.microsoft.com/office/powerpoint/2010/main" val="1934392235"/>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pPr>
              <a:lnSpc>
                <a:spcPct val="90000"/>
              </a:lnSpc>
            </a:pPr>
            <a:r>
              <a:rPr lang="en-US" sz="3300" b="1">
                <a:latin typeface="Bookman Old Style" panose="02050604050505020204" pitchFamily="18" charset="0"/>
              </a:rPr>
              <a:t>Using the Digital Edition</a:t>
            </a:r>
          </a:p>
        </p:txBody>
      </p:sp>
      <p:sp>
        <p:nvSpPr>
          <p:cNvPr id="3" name="Content Placeholder 2"/>
          <p:cNvSpPr>
            <a:spLocks noGrp="1"/>
          </p:cNvSpPr>
          <p:nvPr>
            <p:ph idx="1"/>
          </p:nvPr>
        </p:nvSpPr>
        <p:spPr>
          <a:xfrm>
            <a:off x="852321" y="2227943"/>
            <a:ext cx="5033221" cy="3788227"/>
          </a:xfrm>
        </p:spPr>
        <p:txBody>
          <a:bodyPr anchor="ctr">
            <a:normAutofit/>
          </a:bodyPr>
          <a:lstStyle/>
          <a:p>
            <a:pPr marL="0" indent="0">
              <a:buNone/>
            </a:pPr>
            <a:r>
              <a:rPr lang="en-US" sz="2100">
                <a:latin typeface="Book Antiqua" panose="02040602050305030304" pitchFamily="18" charset="0"/>
              </a:rPr>
              <a:t>You and your students can read the </a:t>
            </a:r>
            <a:r>
              <a:rPr lang="en-US" sz="2100" i="1">
                <a:latin typeface="Book Antiqua" panose="02040602050305030304" pitchFamily="18" charset="0"/>
              </a:rPr>
              <a:t>Tampa Bay Times</a:t>
            </a:r>
            <a:r>
              <a:rPr lang="en-US" sz="2100">
                <a:latin typeface="Book Antiqua" panose="02040602050305030304" pitchFamily="18" charset="0"/>
              </a:rPr>
              <a:t>, just as it appears in the printed edition, from the convenience of your computer, phone, tablet or electronic reading device.</a:t>
            </a:r>
          </a:p>
          <a:p>
            <a:pPr lvl="1">
              <a:buFont typeface="Wingdings" panose="05000000000000000000" pitchFamily="2" charset="2"/>
              <a:buChar char="v"/>
            </a:pPr>
            <a:r>
              <a:rPr lang="en-US" sz="2100">
                <a:latin typeface="Book Antiqua" panose="02040602050305030304" pitchFamily="18" charset="0"/>
              </a:rPr>
              <a:t> Classwork</a:t>
            </a:r>
          </a:p>
          <a:p>
            <a:pPr lvl="1">
              <a:buFont typeface="Wingdings" panose="05000000000000000000" pitchFamily="2" charset="2"/>
              <a:buChar char="v"/>
            </a:pPr>
            <a:r>
              <a:rPr lang="en-US" sz="2100">
                <a:latin typeface="Book Antiqua" panose="02040602050305030304" pitchFamily="18" charset="0"/>
              </a:rPr>
              <a:t> Homework</a:t>
            </a:r>
          </a:p>
          <a:p>
            <a:pPr lvl="1">
              <a:buFont typeface="Wingdings" panose="05000000000000000000" pitchFamily="2" charset="2"/>
              <a:buChar char="v"/>
            </a:pPr>
            <a:r>
              <a:rPr lang="en-US" sz="2100">
                <a:latin typeface="Book Antiqua" panose="02040602050305030304" pitchFamily="18" charset="0"/>
              </a:rPr>
              <a:t> Research</a:t>
            </a:r>
          </a:p>
          <a:p>
            <a:pPr lvl="1">
              <a:buFont typeface="Wingdings" panose="05000000000000000000" pitchFamily="2" charset="2"/>
              <a:buChar char="v"/>
            </a:pPr>
            <a:r>
              <a:rPr lang="en-US" sz="2100">
                <a:latin typeface="Book Antiqua" panose="02040602050305030304" pitchFamily="18" charset="0"/>
              </a:rPr>
              <a:t> Writing models</a:t>
            </a:r>
          </a:p>
          <a:p>
            <a:pPr lvl="1">
              <a:buFont typeface="Wingdings" panose="05000000000000000000" pitchFamily="2" charset="2"/>
              <a:buChar char="v"/>
            </a:pPr>
            <a:r>
              <a:rPr lang="en-US" sz="2100">
                <a:latin typeface="Book Antiqua" panose="02040602050305030304" pitchFamily="18" charset="0"/>
              </a:rPr>
              <a:t> Grammar and math exercises</a:t>
            </a:r>
          </a:p>
        </p:txBody>
      </p:sp>
      <p:sp>
        <p:nvSpPr>
          <p:cNvPr id="17" name="Rectangle 16">
            <a:extLst>
              <a:ext uri="{FF2B5EF4-FFF2-40B4-BE49-F238E27FC236}">
                <a16:creationId xmlns=""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raphic 13" descr="Smart Phone">
            <a:extLst>
              <a:ext uri="{FF2B5EF4-FFF2-40B4-BE49-F238E27FC236}">
                <a16:creationId xmlns="" xmlns:a16="http://schemas.microsoft.com/office/drawing/2014/main" id="{69131882-D48E-416A-BE28-D287F5F31E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636952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3AA16612-ACD2-4A16-8F2B-4514FD6BF28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b="1">
                <a:solidFill>
                  <a:srgbClr val="FFFFFF"/>
                </a:solidFill>
                <a:latin typeface="Bookman Old Style" panose="02050604050505020204" pitchFamily="18" charset="0"/>
              </a:rPr>
              <a:t>Accessing the Digital Edition</a:t>
            </a:r>
          </a:p>
        </p:txBody>
      </p:sp>
      <p:sp>
        <p:nvSpPr>
          <p:cNvPr id="3" name="Content Placeholder 2"/>
          <p:cNvSpPr>
            <a:spLocks noGrp="1"/>
          </p:cNvSpPr>
          <p:nvPr>
            <p:ph idx="1"/>
          </p:nvPr>
        </p:nvSpPr>
        <p:spPr>
          <a:xfrm>
            <a:off x="884419" y="2593571"/>
            <a:ext cx="7375161" cy="3732801"/>
          </a:xfrm>
        </p:spPr>
        <p:txBody>
          <a:bodyPr>
            <a:normAutofit/>
          </a:bodyPr>
          <a:lstStyle/>
          <a:p>
            <a:pPr marL="457200" lvl="1" indent="0">
              <a:lnSpc>
                <a:spcPct val="90000"/>
              </a:lnSpc>
              <a:buNone/>
            </a:pPr>
            <a:endParaRPr lang="en-US" sz="2000" dirty="0">
              <a:solidFill>
                <a:srgbClr val="000000"/>
              </a:solidFill>
              <a:latin typeface="Book Antiqua" panose="02040602050305030304" pitchFamily="18" charset="0"/>
            </a:endParaRPr>
          </a:p>
          <a:p>
            <a:pPr marL="457200" lvl="1" indent="0">
              <a:lnSpc>
                <a:spcPct val="90000"/>
              </a:lnSpc>
              <a:buNone/>
            </a:pPr>
            <a:r>
              <a:rPr lang="en-US" sz="2000" b="1" dirty="0">
                <a:solidFill>
                  <a:srgbClr val="000000"/>
                </a:solidFill>
                <a:latin typeface="Book Antiqua" panose="02040602050305030304" pitchFamily="18" charset="0"/>
              </a:rPr>
              <a:t>Teachers, students, and parents should use the same user name and password:</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Go to tampbay.com/</a:t>
            </a:r>
            <a:r>
              <a:rPr lang="en-US" sz="2000" dirty="0" err="1">
                <a:solidFill>
                  <a:srgbClr val="000000"/>
                </a:solidFill>
                <a:latin typeface="Book Antiqua" panose="02040602050305030304" pitchFamily="18" charset="0"/>
              </a:rPr>
              <a:t>nie</a:t>
            </a:r>
            <a:endParaRPr lang="en-US" sz="2000" dirty="0">
              <a:solidFill>
                <a:srgbClr val="000000"/>
              </a:solidFill>
              <a:latin typeface="Book Antiqua" panose="02040602050305030304" pitchFamily="18" charset="0"/>
            </a:endParaRP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Click log in here</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Enter user name</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Enter password</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Select preferred edition</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Click remember me box</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Click Log in</a:t>
            </a:r>
          </a:p>
          <a:p>
            <a:pPr marL="0" indent="0">
              <a:lnSpc>
                <a:spcPct val="90000"/>
              </a:lnSpc>
              <a:buNone/>
            </a:pPr>
            <a:endParaRPr lang="en-US" sz="1600" b="1"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305509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624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B393B291-F0FE-4480-B60F-B40DA6697B20}"/>
              </a:ext>
            </a:extLst>
          </p:cNvPr>
          <p:cNvPicPr>
            <a:picLocks noChangeAspect="1"/>
          </p:cNvPicPr>
          <p:nvPr/>
        </p:nvPicPr>
        <p:blipFill rotWithShape="1">
          <a:blip r:embed="rId2"/>
          <a:srcRect r="31734"/>
          <a:stretch/>
        </p:blipFill>
        <p:spPr>
          <a:xfrm>
            <a:off x="482600" y="643467"/>
            <a:ext cx="8178799" cy="5571066"/>
          </a:xfrm>
          <a:prstGeom prst="rect">
            <a:avLst/>
          </a:prstGeom>
        </p:spPr>
      </p:pic>
    </p:spTree>
    <p:extLst>
      <p:ext uri="{BB962C8B-B14F-4D97-AF65-F5344CB8AC3E}">
        <p14:creationId xmlns:p14="http://schemas.microsoft.com/office/powerpoint/2010/main" val="2878012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design an exhibit?</a:t>
            </a:r>
            <a:endParaRPr lang="en-US" dirty="0"/>
          </a:p>
        </p:txBody>
      </p:sp>
      <p:pic>
        <p:nvPicPr>
          <p:cNvPr id="4" name="Content Placeholder 3"/>
          <p:cNvPicPr>
            <a:picLocks noGrp="1" noChangeAspect="1"/>
          </p:cNvPicPr>
          <p:nvPr>
            <p:ph idx="1"/>
          </p:nvPr>
        </p:nvPicPr>
        <p:blipFill>
          <a:blip r:embed="rId2"/>
          <a:srcRect t="-39317" b="-39317"/>
          <a:stretch>
            <a:fillRect/>
          </a:stretch>
        </p:blipFill>
        <p:spPr>
          <a:xfrm>
            <a:off x="125245" y="1417638"/>
            <a:ext cx="8887055" cy="4887538"/>
          </a:xfrm>
        </p:spPr>
      </p:pic>
    </p:spTree>
    <p:extLst>
      <p:ext uri="{BB962C8B-B14F-4D97-AF65-F5344CB8AC3E}">
        <p14:creationId xmlns:p14="http://schemas.microsoft.com/office/powerpoint/2010/main" val="351373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64353" y="270436"/>
            <a:ext cx="4211917" cy="6438152"/>
          </a:xfrm>
        </p:spPr>
        <p:txBody>
          <a:bodyPr>
            <a:normAutofit/>
          </a:bodyPr>
          <a:lstStyle/>
          <a:p>
            <a:pPr>
              <a:buNone/>
            </a:pPr>
            <a:r>
              <a:rPr lang="en-US" sz="2400" b="1" u="sng" dirty="0" smtClean="0">
                <a:latin typeface="Bookman Old Style" panose="02050604050505020204" pitchFamily="18" charset="0"/>
              </a:rPr>
              <a:t>Deborah </a:t>
            </a:r>
            <a:r>
              <a:rPr lang="en-US" sz="2400" b="1" u="sng" dirty="0" err="1" smtClean="0">
                <a:latin typeface="Bookman Old Style" panose="02050604050505020204" pitchFamily="18" charset="0"/>
              </a:rPr>
              <a:t>Kozdras</a:t>
            </a:r>
            <a:endParaRPr lang="en-US" sz="2400" b="1" u="sng" dirty="0">
              <a:latin typeface="Bookman Old Style" panose="02050604050505020204" pitchFamily="18" charset="0"/>
            </a:endParaRPr>
          </a:p>
          <a:p>
            <a:pPr>
              <a:buNone/>
            </a:pPr>
            <a:r>
              <a:rPr lang="en-US" sz="2400" dirty="0" smtClean="0">
                <a:latin typeface="Bookman Old Style" panose="02050604050505020204" pitchFamily="18" charset="0"/>
                <a:hlinkClick r:id="rId2"/>
              </a:rPr>
              <a:t>dkozdras@usf.edu</a:t>
            </a:r>
            <a:r>
              <a:rPr lang="en-US" sz="2400" dirty="0" smtClean="0">
                <a:latin typeface="Bookman Old Style" panose="02050604050505020204" pitchFamily="18" charset="0"/>
              </a:rPr>
              <a:t> </a:t>
            </a:r>
          </a:p>
          <a:p>
            <a:pPr>
              <a:buNone/>
            </a:pPr>
            <a:r>
              <a:rPr lang="en-US" sz="2400" dirty="0" smtClean="0">
                <a:latin typeface="Bookman Old Style" panose="02050604050505020204" pitchFamily="18" charset="0"/>
              </a:rPr>
              <a:t>Office: 813-974-2175</a:t>
            </a:r>
          </a:p>
          <a:p>
            <a:pPr>
              <a:buNone/>
            </a:pPr>
            <a:endParaRPr lang="en-US" sz="2400" b="1" dirty="0">
              <a:latin typeface="Bookman Old Style" panose="02050604050505020204" pitchFamily="18" charset="0"/>
            </a:endParaRPr>
          </a:p>
          <a:p>
            <a:pPr>
              <a:buNone/>
            </a:pPr>
            <a:r>
              <a:rPr lang="en-US" sz="2400" b="1" dirty="0" smtClean="0">
                <a:latin typeface="Bookman Old Style" panose="02050604050505020204" pitchFamily="18" charset="0"/>
              </a:rPr>
              <a:t>Website USF Stavros: </a:t>
            </a:r>
            <a:r>
              <a:rPr lang="en-US" sz="2400" dirty="0">
                <a:hlinkClick r:id="rId3"/>
              </a:rPr>
              <a:t>https://www.usf.edu/education/stavros-center</a:t>
            </a:r>
            <a:r>
              <a:rPr lang="en-US" sz="2400" dirty="0" smtClean="0">
                <a:hlinkClick r:id="rId3"/>
              </a:rPr>
              <a:t>/</a:t>
            </a:r>
            <a:endParaRPr lang="en-US" sz="2400" dirty="0" smtClean="0"/>
          </a:p>
          <a:p>
            <a:pPr lvl="1"/>
            <a:r>
              <a:rPr lang="en-US" dirty="0" smtClean="0"/>
              <a:t>Click on resources</a:t>
            </a:r>
          </a:p>
          <a:p>
            <a:pPr lvl="1"/>
            <a:r>
              <a:rPr lang="en-US" dirty="0" smtClean="0"/>
              <a:t>Click on USF Stavros Resources</a:t>
            </a:r>
            <a:endParaRPr lang="en-US" sz="2400" b="1" dirty="0" smtClean="0">
              <a:latin typeface="Bookman Old Style" panose="02050604050505020204" pitchFamily="18" charset="0"/>
            </a:endParaRPr>
          </a:p>
          <a:p>
            <a:pPr marL="57150" indent="0">
              <a:buNone/>
            </a:pPr>
            <a:r>
              <a:rPr lang="en-US" sz="2400" b="1" dirty="0" smtClean="0">
                <a:latin typeface="Bookman Old Style" panose="02050604050505020204" pitchFamily="18" charset="0"/>
              </a:rPr>
              <a:t>Social </a:t>
            </a:r>
            <a:r>
              <a:rPr lang="en-US" sz="2400" b="1" dirty="0">
                <a:latin typeface="Bookman Old Style" panose="02050604050505020204" pitchFamily="18" charset="0"/>
              </a:rPr>
              <a:t>Media:</a:t>
            </a:r>
          </a:p>
          <a:p>
            <a:pPr marL="57150" indent="0">
              <a:buNone/>
            </a:pPr>
            <a:r>
              <a:rPr lang="en-US" sz="2400" b="1" dirty="0" smtClean="0">
                <a:latin typeface="Bookman Old Style" panose="02050604050505020204" pitchFamily="18" charset="0"/>
              </a:rPr>
              <a:t>@</a:t>
            </a:r>
            <a:r>
              <a:rPr lang="en-US" sz="2400" b="1" dirty="0" err="1">
                <a:latin typeface="Bookman Old Style" panose="02050604050505020204" pitchFamily="18" charset="0"/>
              </a:rPr>
              <a:t>usfstavros</a:t>
            </a:r>
            <a:r>
              <a:rPr lang="en-US" sz="2400" b="1" dirty="0">
                <a:latin typeface="Bookman Old Style" panose="02050604050505020204" pitchFamily="18" charset="0"/>
              </a:rPr>
              <a:t> </a:t>
            </a:r>
            <a:r>
              <a:rPr lang="en-US" sz="2400" dirty="0">
                <a:latin typeface="Bookman Old Style" panose="02050604050505020204" pitchFamily="18" charset="0"/>
              </a:rPr>
              <a:t>(Twitter, Facebook, </a:t>
            </a:r>
            <a:r>
              <a:rPr lang="en-US" sz="2400" dirty="0" err="1">
                <a:latin typeface="Bookman Old Style" panose="02050604050505020204" pitchFamily="18" charset="0"/>
              </a:rPr>
              <a:t>Instagram</a:t>
            </a:r>
            <a:r>
              <a:rPr lang="en-US" sz="2400" dirty="0">
                <a:latin typeface="Bookman Old Style" panose="02050604050505020204" pitchFamily="18" charset="0"/>
              </a:rPr>
              <a:t>)</a:t>
            </a:r>
          </a:p>
          <a:p>
            <a:pPr marL="57150" indent="0">
              <a:buNone/>
            </a:pPr>
            <a:endParaRPr lang="en-US" dirty="0"/>
          </a:p>
          <a:p>
            <a:pPr>
              <a:buNone/>
            </a:pPr>
            <a:endParaRPr lang="en-US" sz="2400" b="1" dirty="0" smtClean="0">
              <a:latin typeface="Bookman Old Style" panose="02050604050505020204" pitchFamily="18" charset="0"/>
            </a:endParaRPr>
          </a:p>
          <a:p>
            <a:pPr>
              <a:buNone/>
            </a:pPr>
            <a:endParaRPr lang="en-US" sz="2000" b="1" dirty="0">
              <a:latin typeface="Book Antiqua" panose="02040602050305030304" pitchFamily="18" charset="0"/>
            </a:endParaRPr>
          </a:p>
        </p:txBody>
      </p:sp>
      <p:sp>
        <p:nvSpPr>
          <p:cNvPr id="3" name="Content Placeholder 2"/>
          <p:cNvSpPr>
            <a:spLocks noGrp="1"/>
          </p:cNvSpPr>
          <p:nvPr>
            <p:ph sz="half" idx="2"/>
          </p:nvPr>
        </p:nvSpPr>
        <p:spPr>
          <a:xfrm>
            <a:off x="4495799" y="270436"/>
            <a:ext cx="4199965" cy="5168152"/>
          </a:xfrm>
        </p:spPr>
        <p:txBody>
          <a:bodyPr/>
          <a:lstStyle/>
          <a:p>
            <a:pPr>
              <a:buNone/>
            </a:pPr>
            <a:r>
              <a:rPr lang="en-US" sz="2400" b="1" u="sng" dirty="0">
                <a:latin typeface="Bookman Old Style" panose="02050604050505020204" pitchFamily="18" charset="0"/>
              </a:rPr>
              <a:t>Jodi Pushkin, manager</a:t>
            </a:r>
          </a:p>
          <a:p>
            <a:pPr>
              <a:buNone/>
            </a:pPr>
            <a:r>
              <a:rPr lang="en-US" sz="2400" dirty="0">
                <a:latin typeface="Bookman Old Style" panose="02050604050505020204" pitchFamily="18" charset="0"/>
                <a:hlinkClick r:id="rId4"/>
              </a:rPr>
              <a:t>jpushkin@tampabay.com</a:t>
            </a:r>
            <a:endParaRPr lang="en-US" sz="2400" dirty="0">
              <a:latin typeface="Bookman Old Style" panose="02050604050505020204" pitchFamily="18" charset="0"/>
            </a:endParaRPr>
          </a:p>
          <a:p>
            <a:pPr>
              <a:buNone/>
            </a:pPr>
            <a:r>
              <a:rPr lang="en-US" sz="2400" dirty="0">
                <a:latin typeface="Bookman Old Style" panose="02050604050505020204" pitchFamily="18" charset="0"/>
              </a:rPr>
              <a:t>Office: 727-893-8961</a:t>
            </a:r>
          </a:p>
          <a:p>
            <a:pPr>
              <a:buNone/>
            </a:pPr>
            <a:endParaRPr lang="en-US" sz="2400" dirty="0">
              <a:latin typeface="Bookman Old Style" panose="02050604050505020204" pitchFamily="18" charset="0"/>
            </a:endParaRPr>
          </a:p>
          <a:p>
            <a:pPr>
              <a:buNone/>
            </a:pPr>
            <a:r>
              <a:rPr lang="en-US" sz="2400" b="1" dirty="0">
                <a:latin typeface="Bookman Old Style" panose="02050604050505020204" pitchFamily="18" charset="0"/>
              </a:rPr>
              <a:t>Website for NIE: </a:t>
            </a:r>
            <a:r>
              <a:rPr lang="en-US" sz="2400" dirty="0" err="1">
                <a:latin typeface="Bookman Old Style" panose="02050604050505020204" pitchFamily="18" charset="0"/>
              </a:rPr>
              <a:t>tampabay.com</a:t>
            </a:r>
            <a:r>
              <a:rPr lang="en-US" sz="2400" dirty="0">
                <a:latin typeface="Bookman Old Style" panose="02050604050505020204" pitchFamily="18" charset="0"/>
              </a:rPr>
              <a:t>/</a:t>
            </a:r>
            <a:r>
              <a:rPr lang="en-US" sz="2400" dirty="0" err="1" smtClean="0">
                <a:latin typeface="Bookman Old Style" panose="02050604050505020204" pitchFamily="18" charset="0"/>
              </a:rPr>
              <a:t>nie</a:t>
            </a:r>
            <a:endParaRPr lang="en-US" sz="2400" dirty="0" smtClean="0">
              <a:latin typeface="Bookman Old Style" panose="02050604050505020204" pitchFamily="18" charset="0"/>
            </a:endParaRPr>
          </a:p>
          <a:p>
            <a:pPr>
              <a:buNone/>
            </a:pPr>
            <a:endParaRPr lang="en-US" sz="2400" b="1" dirty="0">
              <a:latin typeface="Bookman Old Style" panose="02050604050505020204" pitchFamily="18" charset="0"/>
            </a:endParaRPr>
          </a:p>
          <a:p>
            <a:pPr>
              <a:buNone/>
            </a:pPr>
            <a:r>
              <a:rPr lang="en-US" sz="2400" b="1" dirty="0" smtClean="0">
                <a:latin typeface="Bookman Old Style" panose="02050604050505020204" pitchFamily="18" charset="0"/>
              </a:rPr>
              <a:t>Social Media:</a:t>
            </a:r>
            <a:endParaRPr lang="en-US" sz="2400" b="1" dirty="0">
              <a:latin typeface="Bookman Old Style" panose="02050604050505020204" pitchFamily="18" charset="0"/>
            </a:endParaRPr>
          </a:p>
          <a:p>
            <a:pPr>
              <a:buNone/>
            </a:pPr>
            <a:r>
              <a:rPr lang="en-US" sz="2400" dirty="0" err="1" smtClean="0">
                <a:latin typeface="Bookman Old Style" panose="02050604050505020204" pitchFamily="18" charset="0"/>
              </a:rPr>
              <a:t>Twitter.com</a:t>
            </a:r>
            <a:r>
              <a:rPr lang="en-US" sz="2400" dirty="0">
                <a:latin typeface="Bookman Old Style" panose="02050604050505020204" pitchFamily="18" charset="0"/>
              </a:rPr>
              <a:t>/</a:t>
            </a:r>
            <a:r>
              <a:rPr lang="en-US" sz="2400" dirty="0" err="1">
                <a:latin typeface="Bookman Old Style" panose="02050604050505020204" pitchFamily="18" charset="0"/>
              </a:rPr>
              <a:t>TBTimesNIE</a:t>
            </a:r>
            <a:endParaRPr lang="en-US" sz="2400" dirty="0">
              <a:latin typeface="Bookman Old Style" panose="02050604050505020204" pitchFamily="18" charset="0"/>
            </a:endParaRPr>
          </a:p>
          <a:p>
            <a:pPr>
              <a:buNone/>
            </a:pPr>
            <a:r>
              <a:rPr lang="en-US" sz="2400" dirty="0" err="1">
                <a:latin typeface="Bookman Old Style" panose="02050604050505020204" pitchFamily="18" charset="0"/>
              </a:rPr>
              <a:t>Facebook.com</a:t>
            </a:r>
            <a:r>
              <a:rPr lang="en-US" sz="2400" dirty="0">
                <a:latin typeface="Bookman Old Style" panose="02050604050505020204" pitchFamily="18" charset="0"/>
              </a:rPr>
              <a:t>/TBTNIE</a:t>
            </a:r>
          </a:p>
          <a:p>
            <a:pPr marL="0" indent="0">
              <a:buNone/>
            </a:pPr>
            <a:endParaRPr lang="en-US" sz="2400" dirty="0"/>
          </a:p>
        </p:txBody>
      </p:sp>
    </p:spTree>
    <p:extLst>
      <p:ext uri="{BB962C8B-B14F-4D97-AF65-F5344CB8AC3E}">
        <p14:creationId xmlns:p14="http://schemas.microsoft.com/office/powerpoint/2010/main" val="58565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2404" y="274638"/>
            <a:ext cx="8951596" cy="1143000"/>
          </a:xfrm>
        </p:spPr>
        <p:txBody>
          <a:bodyPr/>
          <a:lstStyle/>
          <a:p>
            <a:r>
              <a:rPr lang="en-US" sz="3600" dirty="0" smtClean="0"/>
              <a:t>Thinking Fast and Slow by Daniel </a:t>
            </a:r>
            <a:r>
              <a:rPr lang="en-US" sz="3600" dirty="0" err="1" smtClean="0"/>
              <a:t>Kahneman</a:t>
            </a:r>
            <a:endParaRPr lang="en-US" sz="3600" dirty="0"/>
          </a:p>
        </p:txBody>
      </p:sp>
      <p:pic>
        <p:nvPicPr>
          <p:cNvPr id="7" name="Picture 6"/>
          <p:cNvPicPr>
            <a:picLocks noChangeAspect="1"/>
          </p:cNvPicPr>
          <p:nvPr/>
        </p:nvPicPr>
        <p:blipFill>
          <a:blip r:embed="rId2"/>
          <a:stretch>
            <a:fillRect/>
          </a:stretch>
        </p:blipFill>
        <p:spPr>
          <a:xfrm>
            <a:off x="723900" y="2533777"/>
            <a:ext cx="7696200" cy="3530600"/>
          </a:xfrm>
          <a:prstGeom prst="rect">
            <a:avLst/>
          </a:prstGeom>
        </p:spPr>
      </p:pic>
      <p:sp>
        <p:nvSpPr>
          <p:cNvPr id="11" name="Cloud Callout 10"/>
          <p:cNvSpPr/>
          <p:nvPr/>
        </p:nvSpPr>
        <p:spPr>
          <a:xfrm>
            <a:off x="723900" y="1270089"/>
            <a:ext cx="2662410" cy="1424040"/>
          </a:xfrm>
          <a:prstGeom prst="cloudCallout">
            <a:avLst>
              <a:gd name="adj1" fmla="val -24733"/>
              <a:gd name="adj2" fmla="val 12247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Doesn’t realize bias</a:t>
            </a:r>
            <a:endParaRPr lang="en-US" dirty="0">
              <a:solidFill>
                <a:schemeClr val="tx1"/>
              </a:solidFill>
            </a:endParaRPr>
          </a:p>
        </p:txBody>
      </p:sp>
      <p:sp>
        <p:nvSpPr>
          <p:cNvPr id="12" name="Cloud Callout 11"/>
          <p:cNvSpPr/>
          <p:nvPr/>
        </p:nvSpPr>
        <p:spPr>
          <a:xfrm>
            <a:off x="5757690" y="1270089"/>
            <a:ext cx="2662410" cy="1424040"/>
          </a:xfrm>
          <a:prstGeom prst="cloudCallout">
            <a:avLst>
              <a:gd name="adj1" fmla="val 18627"/>
              <a:gd name="adj2" fmla="val 11031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Doesn’t always recognize own cognitive biases</a:t>
            </a:r>
            <a:endParaRPr lang="en-US" dirty="0">
              <a:solidFill>
                <a:schemeClr val="tx1"/>
              </a:solidFill>
            </a:endParaRPr>
          </a:p>
        </p:txBody>
      </p:sp>
    </p:spTree>
    <p:extLst>
      <p:ext uri="{BB962C8B-B14F-4D97-AF65-F5344CB8AC3E}">
        <p14:creationId xmlns:p14="http://schemas.microsoft.com/office/powerpoint/2010/main" val="160802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A2D80-DE65-414B-A0E1-C85C543454B6}"/>
              </a:ext>
            </a:extLst>
          </p:cNvPr>
          <p:cNvSpPr>
            <a:spLocks noGrp="1"/>
          </p:cNvSpPr>
          <p:nvPr>
            <p:ph type="title"/>
          </p:nvPr>
        </p:nvSpPr>
        <p:spPr/>
        <p:txBody>
          <a:bodyPr/>
          <a:lstStyle/>
          <a:p>
            <a:r>
              <a:rPr lang="en-US" sz="3200" dirty="0" smtClean="0"/>
              <a:t>Recognize Your Biases</a:t>
            </a:r>
            <a:endParaRPr lang="en-US" sz="3200" dirty="0"/>
          </a:p>
        </p:txBody>
      </p:sp>
      <p:pic>
        <p:nvPicPr>
          <p:cNvPr id="7" name="Content Placeholder 6">
            <a:extLst>
              <a:ext uri="{FF2B5EF4-FFF2-40B4-BE49-F238E27FC236}">
                <a16:creationId xmlns:a16="http://schemas.microsoft.com/office/drawing/2014/main" xmlns="" id="{35E5FB4C-FA59-5242-A2A3-75A17DF08FD2}"/>
              </a:ext>
            </a:extLst>
          </p:cNvPr>
          <p:cNvPicPr>
            <a:picLocks noGrp="1" noChangeAspect="1"/>
          </p:cNvPicPr>
          <p:nvPr>
            <p:ph idx="1"/>
          </p:nvPr>
        </p:nvPicPr>
        <p:blipFill>
          <a:blip r:embed="rId2"/>
          <a:stretch>
            <a:fillRect/>
          </a:stretch>
        </p:blipFill>
        <p:spPr>
          <a:xfrm>
            <a:off x="524256" y="1252757"/>
            <a:ext cx="8162544" cy="4525963"/>
          </a:xfrm>
          <a:prstGeom prst="rect">
            <a:avLst/>
          </a:prstGeom>
        </p:spPr>
      </p:pic>
      <p:sp>
        <p:nvSpPr>
          <p:cNvPr id="5" name="TextBox 4">
            <a:extLst>
              <a:ext uri="{FF2B5EF4-FFF2-40B4-BE49-F238E27FC236}">
                <a16:creationId xmlns:a16="http://schemas.microsoft.com/office/drawing/2014/main" xmlns="" id="{2483C945-E04B-AF47-A26E-68FCC74FA71B}"/>
              </a:ext>
            </a:extLst>
          </p:cNvPr>
          <p:cNvSpPr txBox="1"/>
          <p:nvPr/>
        </p:nvSpPr>
        <p:spPr>
          <a:xfrm>
            <a:off x="316508" y="6170225"/>
            <a:ext cx="8510984" cy="276999"/>
          </a:xfrm>
          <a:prstGeom prst="rect">
            <a:avLst/>
          </a:prstGeom>
          <a:noFill/>
        </p:spPr>
        <p:txBody>
          <a:bodyPr wrap="none" rtlCol="0">
            <a:spAutoFit/>
          </a:bodyPr>
          <a:lstStyle/>
          <a:p>
            <a:r>
              <a:rPr lang="en-US" sz="1200" dirty="0">
                <a:hlinkClick r:id="rId3"/>
              </a:rPr>
              <a:t>https://www.pbslearningmedia.org/resource/bias-brain-kqed/why-do-our-brains-love-fake-news-above-the-noise/?#.W4BO_dPwZBx</a:t>
            </a:r>
            <a:r>
              <a:rPr lang="en-US" sz="1200" dirty="0"/>
              <a:t> </a:t>
            </a:r>
          </a:p>
        </p:txBody>
      </p:sp>
    </p:spTree>
    <p:extLst>
      <p:ext uri="{BB962C8B-B14F-4D97-AF65-F5344CB8AC3E}">
        <p14:creationId xmlns:p14="http://schemas.microsoft.com/office/powerpoint/2010/main" val="139682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6734" y="896471"/>
            <a:ext cx="8505863" cy="5229411"/>
          </a:xfrm>
          <a:prstGeom prst="rect">
            <a:avLst/>
          </a:prstGeom>
        </p:spPr>
      </p:pic>
    </p:spTree>
    <p:extLst>
      <p:ext uri="{BB962C8B-B14F-4D97-AF65-F5344CB8AC3E}">
        <p14:creationId xmlns:p14="http://schemas.microsoft.com/office/powerpoint/2010/main" val="336688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Why Do They Do It?</a:t>
            </a:r>
          </a:p>
        </p:txBody>
      </p:sp>
      <p:sp>
        <p:nvSpPr>
          <p:cNvPr id="7" name="Content Placeholder 6"/>
          <p:cNvSpPr>
            <a:spLocks noGrp="1"/>
          </p:cNvSpPr>
          <p:nvPr>
            <p:ph sz="half" idx="2"/>
          </p:nvPr>
        </p:nvSpPr>
        <p:spPr/>
        <p:txBody>
          <a:bodyPr/>
          <a:lstStyle/>
          <a:p>
            <a:endParaRPr lang="en-US" dirty="0"/>
          </a:p>
        </p:txBody>
      </p:sp>
      <p:pic>
        <p:nvPicPr>
          <p:cNvPr id="4" name="Content Placeholder 3">
            <a:hlinkClick r:id="rId3"/>
          </p:cNvPr>
          <p:cNvPicPr>
            <a:picLocks noGrp="1" noChangeAspect="1"/>
          </p:cNvPicPr>
          <p:nvPr>
            <p:ph sz="half" idx="1"/>
          </p:nvPr>
        </p:nvPicPr>
        <p:blipFill rotWithShape="1">
          <a:blip r:embed="rId4"/>
          <a:srcRect t="-35229" r="14021" b="47372"/>
          <a:stretch/>
        </p:blipFill>
        <p:spPr>
          <a:xfrm>
            <a:off x="307410" y="-993934"/>
            <a:ext cx="8529180" cy="5730026"/>
          </a:xfrm>
        </p:spPr>
      </p:pic>
      <p:pic>
        <p:nvPicPr>
          <p:cNvPr id="3" name="Picture 2">
            <a:extLst>
              <a:ext uri="{FF2B5EF4-FFF2-40B4-BE49-F238E27FC236}">
                <a16:creationId xmlns:a16="http://schemas.microsoft.com/office/drawing/2014/main" xmlns="" id="{311CBEF6-5162-DA49-BE65-CD1F8E6203F3}"/>
              </a:ext>
            </a:extLst>
          </p:cNvPr>
          <p:cNvPicPr>
            <a:picLocks noChangeAspect="1"/>
          </p:cNvPicPr>
          <p:nvPr/>
        </p:nvPicPr>
        <p:blipFill>
          <a:blip r:embed="rId5"/>
          <a:stretch>
            <a:fillRect/>
          </a:stretch>
        </p:blipFill>
        <p:spPr>
          <a:xfrm>
            <a:off x="457200" y="4648417"/>
            <a:ext cx="8525473" cy="1746901"/>
          </a:xfrm>
          <a:prstGeom prst="rect">
            <a:avLst/>
          </a:prstGeom>
        </p:spPr>
      </p:pic>
    </p:spTree>
    <p:extLst>
      <p:ext uri="{BB962C8B-B14F-4D97-AF65-F5344CB8AC3E}">
        <p14:creationId xmlns:p14="http://schemas.microsoft.com/office/powerpoint/2010/main" val="28773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22EAB-96F5-7548-AEB7-126162E3D6A8}"/>
              </a:ext>
            </a:extLst>
          </p:cNvPr>
          <p:cNvSpPr>
            <a:spLocks noGrp="1"/>
          </p:cNvSpPr>
          <p:nvPr>
            <p:ph type="title"/>
          </p:nvPr>
        </p:nvSpPr>
        <p:spPr>
          <a:xfrm>
            <a:off x="457200" y="274638"/>
            <a:ext cx="8229600" cy="454827"/>
          </a:xfrm>
        </p:spPr>
        <p:txBody>
          <a:bodyPr/>
          <a:lstStyle/>
          <a:p>
            <a:r>
              <a:rPr lang="en-US" sz="3200" dirty="0"/>
              <a:t>The Economics of Why They Do It</a:t>
            </a:r>
          </a:p>
        </p:txBody>
      </p:sp>
      <p:sp>
        <p:nvSpPr>
          <p:cNvPr id="3" name="Content Placeholder 2">
            <a:extLst>
              <a:ext uri="{FF2B5EF4-FFF2-40B4-BE49-F238E27FC236}">
                <a16:creationId xmlns:a16="http://schemas.microsoft.com/office/drawing/2014/main" xmlns="" id="{1C64F895-056B-8847-B8F0-A5A26EC2AB31}"/>
              </a:ext>
            </a:extLst>
          </p:cNvPr>
          <p:cNvSpPr>
            <a:spLocks noGrp="1"/>
          </p:cNvSpPr>
          <p:nvPr>
            <p:ph idx="1"/>
          </p:nvPr>
        </p:nvSpPr>
        <p:spPr/>
        <p:txBody>
          <a:bodyPr/>
          <a:lstStyle/>
          <a:p>
            <a:pPr marL="0" indent="0" algn="ctr">
              <a:buNone/>
            </a:pPr>
            <a:r>
              <a:rPr lang="en-US" b="1" dirty="0"/>
              <a:t>Monetary Benefits + Psychological Benefits </a:t>
            </a:r>
          </a:p>
          <a:p>
            <a:pPr marL="0" indent="0" algn="ctr">
              <a:buNone/>
            </a:pPr>
            <a:r>
              <a:rPr lang="en-US" dirty="0"/>
              <a:t>&gt;</a:t>
            </a:r>
          </a:p>
          <a:p>
            <a:pPr marL="0" indent="0" algn="ctr">
              <a:buNone/>
            </a:pPr>
            <a:r>
              <a:rPr lang="en-US" dirty="0"/>
              <a:t>Psychological Costs of Committing the Crime</a:t>
            </a:r>
          </a:p>
          <a:p>
            <a:pPr marL="0" indent="0" algn="ctr">
              <a:buNone/>
            </a:pPr>
            <a:r>
              <a:rPr lang="en-US" dirty="0"/>
              <a:t>+</a:t>
            </a:r>
          </a:p>
          <a:p>
            <a:pPr marL="0" indent="0" algn="ctr">
              <a:buNone/>
            </a:pPr>
            <a:r>
              <a:rPr lang="en-US" dirty="0"/>
              <a:t>Monetary Opportunity Costs</a:t>
            </a:r>
          </a:p>
          <a:p>
            <a:pPr marL="0" indent="0" algn="ctr">
              <a:buNone/>
            </a:pPr>
            <a:r>
              <a:rPr lang="en-US" dirty="0"/>
              <a:t>Probability of arrests and convictions</a:t>
            </a:r>
          </a:p>
          <a:p>
            <a:pPr marL="0" indent="0" algn="ctr">
              <a:buNone/>
            </a:pPr>
            <a:r>
              <a:rPr lang="en-US" dirty="0"/>
              <a:t>(Expected Penalty Effect)</a:t>
            </a:r>
          </a:p>
          <a:p>
            <a:pPr marL="0" indent="0" algn="ctr">
              <a:buNone/>
            </a:pPr>
            <a:endParaRPr lang="en-US" dirty="0"/>
          </a:p>
          <a:p>
            <a:endParaRPr lang="en-US" dirty="0"/>
          </a:p>
        </p:txBody>
      </p:sp>
      <p:sp>
        <p:nvSpPr>
          <p:cNvPr id="4" name="TextBox 3">
            <a:extLst>
              <a:ext uri="{FF2B5EF4-FFF2-40B4-BE49-F238E27FC236}">
                <a16:creationId xmlns:a16="http://schemas.microsoft.com/office/drawing/2014/main" xmlns="" id="{FAB67683-685E-7F4D-8714-C84B40FFA01E}"/>
              </a:ext>
            </a:extLst>
          </p:cNvPr>
          <p:cNvSpPr txBox="1"/>
          <p:nvPr/>
        </p:nvSpPr>
        <p:spPr>
          <a:xfrm>
            <a:off x="724216" y="6308725"/>
            <a:ext cx="7695568" cy="369332"/>
          </a:xfrm>
          <a:prstGeom prst="rect">
            <a:avLst/>
          </a:prstGeom>
          <a:noFill/>
        </p:spPr>
        <p:txBody>
          <a:bodyPr wrap="none" rtlCol="0">
            <a:spAutoFit/>
          </a:bodyPr>
          <a:lstStyle/>
          <a:p>
            <a:r>
              <a:rPr lang="en-US" u="sng" dirty="0">
                <a:hlinkClick r:id="rId2"/>
              </a:rPr>
              <a:t>http://wmcyberintrusion.info/wp-content/uploads/2017/11/FakeNews2017.pdf</a:t>
            </a:r>
            <a:r>
              <a:rPr lang="en-US" u="sng" dirty="0"/>
              <a:t> </a:t>
            </a:r>
            <a:endParaRPr lang="en-US" dirty="0"/>
          </a:p>
        </p:txBody>
      </p:sp>
      <p:pic>
        <p:nvPicPr>
          <p:cNvPr id="5" name="Picture 4">
            <a:extLst>
              <a:ext uri="{FF2B5EF4-FFF2-40B4-BE49-F238E27FC236}">
                <a16:creationId xmlns:a16="http://schemas.microsoft.com/office/drawing/2014/main" xmlns="" id="{A722F45D-6B60-6048-82E5-41669C555329}"/>
              </a:ext>
            </a:extLst>
          </p:cNvPr>
          <p:cNvPicPr>
            <a:picLocks noChangeAspect="1"/>
          </p:cNvPicPr>
          <p:nvPr/>
        </p:nvPicPr>
        <p:blipFill>
          <a:blip r:embed="rId3"/>
          <a:stretch>
            <a:fillRect/>
          </a:stretch>
        </p:blipFill>
        <p:spPr>
          <a:xfrm>
            <a:off x="2483564" y="777831"/>
            <a:ext cx="4081623" cy="667435"/>
          </a:xfrm>
          <a:prstGeom prst="rect">
            <a:avLst/>
          </a:prstGeom>
        </p:spPr>
      </p:pic>
    </p:spTree>
    <p:extLst>
      <p:ext uri="{BB962C8B-B14F-4D97-AF65-F5344CB8AC3E}">
        <p14:creationId xmlns:p14="http://schemas.microsoft.com/office/powerpoint/2010/main" val="988032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196846</TotalTime>
  <Words>1855</Words>
  <Application>Microsoft Macintosh PowerPoint</Application>
  <PresentationFormat>On-screen Show (4:3)</PresentationFormat>
  <Paragraphs>192</Paragraphs>
  <Slides>46</Slides>
  <Notes>11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Why do we get hooked into spreading dubious claims?</vt:lpstr>
      <vt:lpstr>Thinking Fast and Slow by Daniel Kahneman</vt:lpstr>
      <vt:lpstr>Recognize Your Biases</vt:lpstr>
      <vt:lpstr>PowerPoint Presentation</vt:lpstr>
      <vt:lpstr>Economics: Why Do They Do It?</vt:lpstr>
      <vt:lpstr>The Economics of Why They Do It</vt:lpstr>
      <vt:lpstr>Fake News in Finance Study</vt:lpstr>
      <vt:lpstr>Fake News in Finance Study</vt:lpstr>
      <vt:lpstr>Fake News in Finance Study</vt:lpstr>
      <vt:lpstr>Results . . .</vt:lpstr>
      <vt:lpstr>PowerPoint Presentation</vt:lpstr>
      <vt:lpstr>PowerPoint Presentation</vt:lpstr>
      <vt:lpstr>PowerPoint Presentation</vt:lpstr>
      <vt:lpstr>Yellow Journalism &amp; the Yellow Kid:  Spanish-American War, 1890’s, &amp; Hearst vs. Pulitzer</vt:lpstr>
      <vt:lpstr>From Yellow Journalism to Click Bait</vt:lpstr>
      <vt:lpstr>PowerPoint Presentation</vt:lpstr>
      <vt:lpstr>PowerPoint Presentation</vt:lpstr>
      <vt:lpstr>Propaganda + Deepfakes = ?</vt:lpstr>
      <vt:lpstr>Problem </vt:lpstr>
      <vt:lpstr>PowerPoint Presentation</vt:lpstr>
      <vt:lpstr>PowerPoint Presentation</vt:lpstr>
      <vt:lpstr>PowerPoint Presentation</vt:lpstr>
      <vt:lpstr>PowerPoint Presentation</vt:lpstr>
      <vt:lpstr>PowerPoint Presentation</vt:lpstr>
      <vt:lpstr>American Press Institute: Critical questions for interpreting media  </vt:lpstr>
      <vt:lpstr>We all need to be news detectives…</vt:lpstr>
      <vt:lpstr>Key Questions to Ask:</vt:lpstr>
      <vt:lpstr>Identify the source!</vt:lpstr>
      <vt:lpstr>Identify the source!</vt:lpstr>
      <vt:lpstr>PowerPoint Presentation</vt:lpstr>
      <vt:lpstr>Reverse Image Search</vt:lpstr>
      <vt:lpstr>PowerPoint Presentation</vt:lpstr>
      <vt:lpstr>Common Sense Media Video</vt:lpstr>
      <vt:lpstr>PowerPoint Presentation</vt:lpstr>
      <vt:lpstr>PowerPoint Presentation</vt:lpstr>
      <vt:lpstr>PowerPoint Presentation</vt:lpstr>
      <vt:lpstr>PowerPoint Presentation</vt:lpstr>
      <vt:lpstr>Times NIE services</vt:lpstr>
      <vt:lpstr>Using the Digital Edition</vt:lpstr>
      <vt:lpstr>Accessing the Digital Edition</vt:lpstr>
      <vt:lpstr>PowerPoint Presentation</vt:lpstr>
      <vt:lpstr>How would you design an exhibit?</vt:lpstr>
      <vt:lpstr>PowerPoint Presentation</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Todd</dc:creator>
  <cp:lastModifiedBy>Information Technology</cp:lastModifiedBy>
  <cp:revision>391</cp:revision>
  <cp:lastPrinted>2019-09-27T19:16:58Z</cp:lastPrinted>
  <dcterms:created xsi:type="dcterms:W3CDTF">2013-11-19T23:26:23Z</dcterms:created>
  <dcterms:modified xsi:type="dcterms:W3CDTF">2019-09-30T19:42:42Z</dcterms:modified>
</cp:coreProperties>
</file>