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Lst>
  <p:sldSz cy="6858000" cx="12192000"/>
  <p:notesSz cx="6858000" cy="9144000"/>
  <p:embeddedFontLst>
    <p:embeddedFont>
      <p:font typeface="Comfortaa SemiBold"/>
      <p:regular r:id="rId96"/>
      <p:bold r:id="rId97"/>
    </p:embeddedFont>
    <p:embeddedFont>
      <p:font typeface="Roboto"/>
      <p:regular r:id="rId98"/>
      <p:bold r:id="rId99"/>
      <p:italic r:id="rId100"/>
      <p:boldItalic r:id="rId101"/>
    </p:embeddedFont>
    <p:embeddedFont>
      <p:font typeface="Lato"/>
      <p:regular r:id="rId102"/>
      <p:bold r:id="rId103"/>
      <p:italic r:id="rId104"/>
      <p:boldItalic r:id="rId105"/>
    </p:embeddedFont>
    <p:embeddedFont>
      <p:font typeface="Readex Pro"/>
      <p:regular r:id="rId106"/>
      <p:bold r:id="rId107"/>
    </p:embeddedFont>
    <p:embeddedFont>
      <p:font typeface="Comfortaa"/>
      <p:regular r:id="rId108"/>
      <p:bold r:id="rId10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font" Target="fonts/ReadexPro-bold.fntdata"/><Relationship Id="rId106" Type="http://schemas.openxmlformats.org/officeDocument/2006/relationships/font" Target="fonts/ReadexPro-regular.fntdata"/><Relationship Id="rId105" Type="http://schemas.openxmlformats.org/officeDocument/2006/relationships/font" Target="fonts/Lato-boldItalic.fntdata"/><Relationship Id="rId104" Type="http://schemas.openxmlformats.org/officeDocument/2006/relationships/font" Target="fonts/Lato-italic.fntdata"/><Relationship Id="rId109" Type="http://schemas.openxmlformats.org/officeDocument/2006/relationships/font" Target="fonts/Comfortaa-bold.fntdata"/><Relationship Id="rId108" Type="http://schemas.openxmlformats.org/officeDocument/2006/relationships/font" Target="fonts/Comfortaa-regular.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Lato-bold.fntdata"/><Relationship Id="rId102" Type="http://schemas.openxmlformats.org/officeDocument/2006/relationships/font" Target="fonts/Lato-regular.fntdata"/><Relationship Id="rId101" Type="http://schemas.openxmlformats.org/officeDocument/2006/relationships/font" Target="fonts/Roboto-boldItalic.fntdata"/><Relationship Id="rId100" Type="http://schemas.openxmlformats.org/officeDocument/2006/relationships/font" Target="fonts/Roboto-italic.fntdata"/><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font" Target="fonts/ComfortaaSemiBold-bold.fntdata"/><Relationship Id="rId96" Type="http://schemas.openxmlformats.org/officeDocument/2006/relationships/font" Target="fonts/ComfortaaSemiBold-regular.fntdata"/><Relationship Id="rId11" Type="http://schemas.openxmlformats.org/officeDocument/2006/relationships/slide" Target="slides/slide7.xml"/><Relationship Id="rId99" Type="http://schemas.openxmlformats.org/officeDocument/2006/relationships/font" Target="fonts/Roboto-bold.fntdata"/><Relationship Id="rId10" Type="http://schemas.openxmlformats.org/officeDocument/2006/relationships/slide" Target="slides/slide6.xml"/><Relationship Id="rId98" Type="http://schemas.openxmlformats.org/officeDocument/2006/relationships/font" Target="fonts/Roboto-regular.fntdata"/><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3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4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5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e0cbb564e0_0_6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e0cbb564e0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p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p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p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4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5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p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p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6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p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p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6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6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6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p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6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p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7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3" name="Shape 823"/>
        <p:cNvGrpSpPr/>
        <p:nvPr/>
      </p:nvGrpSpPr>
      <p:grpSpPr>
        <a:xfrm>
          <a:off x="0" y="0"/>
          <a:ext cx="0" cy="0"/>
          <a:chOff x="0" y="0"/>
          <a:chExt cx="0" cy="0"/>
        </a:xfrm>
      </p:grpSpPr>
      <p:sp>
        <p:nvSpPr>
          <p:cNvPr id="824" name="Google Shape;824;p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7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7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p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7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0" name="Shape 880"/>
        <p:cNvGrpSpPr/>
        <p:nvPr/>
      </p:nvGrpSpPr>
      <p:grpSpPr>
        <a:xfrm>
          <a:off x="0" y="0"/>
          <a:ext cx="0" cy="0"/>
          <a:chOff x="0" y="0"/>
          <a:chExt cx="0" cy="0"/>
        </a:xfrm>
      </p:grpSpPr>
      <p:sp>
        <p:nvSpPr>
          <p:cNvPr id="881" name="Google Shape;881;p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7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p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8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1e0cbb564e0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g1e0cbb564e0_0_60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9" name="Shape 929"/>
        <p:cNvGrpSpPr/>
        <p:nvPr/>
      </p:nvGrpSpPr>
      <p:grpSpPr>
        <a:xfrm>
          <a:off x="0" y="0"/>
          <a:ext cx="0" cy="0"/>
          <a:chOff x="0" y="0"/>
          <a:chExt cx="0" cy="0"/>
        </a:xfrm>
      </p:grpSpPr>
      <p:sp>
        <p:nvSpPr>
          <p:cNvPr id="930" name="Google Shape;930;p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8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p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8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8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p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p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8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p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2" name="Shape 982"/>
        <p:cNvGrpSpPr/>
        <p:nvPr/>
      </p:nvGrpSpPr>
      <p:grpSpPr>
        <a:xfrm>
          <a:off x="0" y="0"/>
          <a:ext cx="0" cy="0"/>
          <a:chOff x="0" y="0"/>
          <a:chExt cx="0" cy="0"/>
        </a:xfrm>
      </p:grpSpPr>
      <p:sp>
        <p:nvSpPr>
          <p:cNvPr id="983" name="Google Shape;983;p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investopedia.com/terms/s/ssn.asp" TargetMode="External"/><Relationship Id="rId4" Type="http://schemas.openxmlformats.org/officeDocument/2006/relationships/image" Target="../media/image7.png"/><Relationship Id="rId5"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consumerfinance.gov/consumer-tools/educator-tools/youth-financial-education/teach/activities/acting-fraud-identity-theft/" TargetMode="External"/><Relationship Id="rId4" Type="http://schemas.openxmlformats.org/officeDocument/2006/relationships/hyperlink" Target="https://files.consumerfinance.gov/f/documents/cfpb_building_block_activities_acting-fraud-identity-theft_guide.pdf" TargetMode="External"/><Relationship Id="rId5" Type="http://schemas.openxmlformats.org/officeDocument/2006/relationships/hyperlink" Target="https://files.consumerfinance.gov/f/documents/cfpb_building_block_activities_acting-fraud-identity-theft_worksheet.pdf" TargetMode="External"/><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forms.gle/eeEaVaD76wjE9RGU9" TargetMode="External"/><Relationship Id="rId4" Type="http://schemas.openxmlformats.org/officeDocument/2006/relationships/hyperlink" Target="https://www.justice.gov/criminal-fraud/identity-theft/identity-theft-quiz" TargetMode="External"/><Relationship Id="rId5" Type="http://schemas.openxmlformats.org/officeDocument/2006/relationships/image" Target="../media/image24.png"/><Relationship Id="rId6"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7.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hyperlink" Target="https://www.consumerfinance.gov/consumer-tools/fraud/" TargetMode="External"/><Relationship Id="rId4" Type="http://schemas.openxmlformats.org/officeDocument/2006/relationships/hyperlink" Target="https://www.consumerfinance.gov/ask-cfpb/what-are-some-common-types-of-scams-en-2092/" TargetMode="External"/><Relationship Id="rId5" Type="http://schemas.openxmlformats.org/officeDocument/2006/relationships/hyperlink" Target="https://www.consumerfinance.gov/consumer-tools/fraud/answers/basics/" TargetMode="External"/><Relationship Id="rId6" Type="http://schemas.openxmlformats.org/officeDocument/2006/relationships/hyperlink" Target="https://www.occ.gov/topics/consumers-and-communities/consumer-protection/fraud-resources/types-of-consumer-fraud.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93.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criticalcommons.org/view?m=0R9taKsU8" TargetMode="External"/><Relationship Id="rId4" Type="http://schemas.openxmlformats.org/officeDocument/2006/relationships/image" Target="../media/image29.png"/><Relationship Id="rId5" Type="http://schemas.openxmlformats.org/officeDocument/2006/relationships/image" Target="../media/image3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hyperlink" Target="https://criticalcommons.org/view?m=nmQLNBUTK" TargetMode="External"/><Relationship Id="rId4" Type="http://schemas.openxmlformats.org/officeDocument/2006/relationships/image" Target="../media/image32.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hyperlink" Target="mailto:Jpushkin@tampabay.com" TargetMode="External"/><Relationship Id="rId9" Type="http://schemas.openxmlformats.org/officeDocument/2006/relationships/image" Target="../media/image10.png"/><Relationship Id="rId5" Type="http://schemas.openxmlformats.org/officeDocument/2006/relationships/hyperlink" Target="mailto:Bsampson@usf.edu" TargetMode="External"/><Relationship Id="rId6" Type="http://schemas.openxmlformats.org/officeDocument/2006/relationships/image" Target="../media/image20.jpg"/><Relationship Id="rId7" Type="http://schemas.openxmlformats.org/officeDocument/2006/relationships/image" Target="../media/image13.png"/><Relationship Id="rId8"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hyperlink" Target="http://www.consumer.ftc.gov/features/feature-0014-identity-theft"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5.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drive.google.com/file/d/1RuunnxLQJoTQFN1w8LNFy-Y2FFuUzBF-/view" TargetMode="External"/><Relationship Id="rId4" Type="http://schemas.openxmlformats.org/officeDocument/2006/relationships/image" Target="../media/image43.jpg"/><Relationship Id="rId5" Type="http://schemas.openxmlformats.org/officeDocument/2006/relationships/hyperlink" Target="https://consumer.ftc.gov/sites/default/files/videos/downloads/video-0212_howtoreportfraud.ftc_.gov_1080p_3mbps.mp4" TargetMode="External"/><Relationship Id="rId6" Type="http://schemas.openxmlformats.org/officeDocument/2006/relationships/hyperlink" Target="https://consumer.ftc.gov/" TargetMode="External"/><Relationship Id="rId7" Type="http://schemas.openxmlformats.org/officeDocument/2006/relationships/image" Target="../media/image5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s://consumer.gov/scams-identity-theft/avoiding-identity-theft" TargetMode="External"/><Relationship Id="rId4" Type="http://schemas.openxmlformats.org/officeDocument/2006/relationships/image" Target="../media/image40.png"/><Relationship Id="rId5" Type="http://schemas.openxmlformats.org/officeDocument/2006/relationships/image" Target="../media/image67.png"/><Relationship Id="rId6" Type="http://schemas.openxmlformats.org/officeDocument/2006/relationships/image" Target="../media/image39.png"/><Relationship Id="rId7"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hyperlink" Target="https://docs.google.com/document/d/1_FbC46k1syfRnD0T22u9uEcAMC91IGSfmI3wV4E_8OU/edit?usp=sharing" TargetMode="Externa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www.youtube.com/watch?v=WaaANll8h18" TargetMode="External"/><Relationship Id="rId4"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6.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8.jpg"/><Relationship Id="rId4" Type="http://schemas.openxmlformats.org/officeDocument/2006/relationships/hyperlink" Target="https://drive.google.com/file/d/1rQ12kGS6TbKHy_KJV0Uks1ec5Loh7wHA/view?usp=sharin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hyperlink" Target="https://drive.google.com/file/d/16kdF6pX0x3L6RagPPcmpX0Oc271j39iH/view?usp=sharing" TargetMode="External"/><Relationship Id="rId4" Type="http://schemas.openxmlformats.org/officeDocument/2006/relationships/image" Target="../media/image57.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hyperlink" Target="https://drive.google.com/file/d/1pf_yQWotwtfqW-lANu8ium_GUQQYeZev/view?usp=sharing" TargetMode="External"/><Relationship Id="rId4" Type="http://schemas.openxmlformats.org/officeDocument/2006/relationships/image" Target="../media/image5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upi.com/Top_News/US/2023/03/29/elon-musk-florida-scam-school-fraud/5451680121425/"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3.jpg"/><Relationship Id="rId4" Type="http://schemas.openxmlformats.org/officeDocument/2006/relationships/hyperlink" Target="https://nieonline.com/tbtimes/videooftheweek.cfm?id=594" TargetMode="External"/><Relationship Id="rId5" Type="http://schemas.openxmlformats.org/officeDocument/2006/relationships/hyperlink" Target="https://nieonline.com/cftc/pdfs/20220620coin.pdf" TargetMode="External"/><Relationship Id="rId6" Type="http://schemas.openxmlformats.org/officeDocument/2006/relationships/hyperlink" Target="https://nieonline.com/tbtimes/lessons.cfm?category=secondary&amp;lessondate=20230306&amp;title=Archive%20Lessons%209-12"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47.png"/><Relationship Id="rId4" Type="http://schemas.openxmlformats.org/officeDocument/2006/relationships/image" Target="../media/image44.png"/><Relationship Id="rId10" Type="http://schemas.openxmlformats.org/officeDocument/2006/relationships/image" Target="../media/image59.png"/><Relationship Id="rId9" Type="http://schemas.openxmlformats.org/officeDocument/2006/relationships/image" Target="../media/image85.png"/><Relationship Id="rId5" Type="http://schemas.openxmlformats.org/officeDocument/2006/relationships/image" Target="../media/image62.png"/><Relationship Id="rId6" Type="http://schemas.openxmlformats.org/officeDocument/2006/relationships/image" Target="../media/image51.png"/><Relationship Id="rId7" Type="http://schemas.openxmlformats.org/officeDocument/2006/relationships/image" Target="../media/image65.png"/><Relationship Id="rId8"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4.png"/><Relationship Id="rId4"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s://www.cfcu.org/files/cfcu18/1/file/YouthMonth/MyFraudRisk.pdf" TargetMode="Externa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hyperlink" Target="https://docs.google.com/document/d/1A2r3OIgebVbj7LeWOrtuTEVjGZIjayg3ed9fM-XS42Q/edit?usp=sharing" TargetMode="External"/><Relationship Id="rId4" Type="http://schemas.openxmlformats.org/officeDocument/2006/relationships/image" Target="../media/image68.png"/><Relationship Id="rId5" Type="http://schemas.openxmlformats.org/officeDocument/2006/relationships/image" Target="../media/image72.png"/><Relationship Id="rId6"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7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0.png"/><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5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74.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docs.google.com/presentation/d/1T3fI_KawqiuHsZsFf2hDjh1d1AKsZULLH8993ya89rM/edit?usp=sharing" TargetMode="External"/><Relationship Id="rId4" Type="http://schemas.openxmlformats.org/officeDocument/2006/relationships/image" Target="../media/image69.png"/><Relationship Id="rId5" Type="http://schemas.openxmlformats.org/officeDocument/2006/relationships/image" Target="../media/image7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hyperlink" Target="https://www.digitalpassport.org/evolve.html" TargetMode="External"/><Relationship Id="rId4" Type="http://schemas.openxmlformats.org/officeDocument/2006/relationships/image" Target="../media/image69.png"/><Relationship Id="rId10" Type="http://schemas.openxmlformats.org/officeDocument/2006/relationships/image" Target="../media/image77.png"/><Relationship Id="rId9" Type="http://schemas.openxmlformats.org/officeDocument/2006/relationships/image" Target="../media/image73.png"/><Relationship Id="rId5" Type="http://schemas.openxmlformats.org/officeDocument/2006/relationships/image" Target="../media/image82.png"/><Relationship Id="rId6" Type="http://schemas.openxmlformats.org/officeDocument/2006/relationships/image" Target="../media/image89.png"/><Relationship Id="rId7" Type="http://schemas.openxmlformats.org/officeDocument/2006/relationships/image" Target="../media/image86.png"/><Relationship Id="rId8" Type="http://schemas.openxmlformats.org/officeDocument/2006/relationships/image" Target="../media/image7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www.commonsense.org/education/videos/super-digital-citizen" TargetMode="External"/><Relationship Id="rId4" Type="http://schemas.openxmlformats.org/officeDocument/2006/relationships/hyperlink" Target="https://docs.google.com/document/d/1xgzQaxEcj19Ui8Jr3J7gVA7zDjS7X0c0fqsOqQOBO9E/edit?usp=sharing" TargetMode="External"/><Relationship Id="rId11" Type="http://schemas.openxmlformats.org/officeDocument/2006/relationships/hyperlink" Target="https://www.commonsense.org/education/lists/classroom-friendly-websites-and-apps-for-making-comics" TargetMode="External"/><Relationship Id="rId10" Type="http://schemas.openxmlformats.org/officeDocument/2006/relationships/image" Target="../media/image103.png"/><Relationship Id="rId9" Type="http://schemas.openxmlformats.org/officeDocument/2006/relationships/image" Target="../media/image84.png"/><Relationship Id="rId5" Type="http://schemas.openxmlformats.org/officeDocument/2006/relationships/hyperlink" Target="https://docs.google.com/document/d/1sjYGvVRhqcsyYHpas9zRzZX7PnoMC4XwLglRbYZIhlc/edit?usp=sharing" TargetMode="External"/><Relationship Id="rId6" Type="http://schemas.openxmlformats.org/officeDocument/2006/relationships/hyperlink" Target="https://www.commonsense.org/education/digital-citizenship/quiz/be-a-super-digital-citizen-lesson-quiz" TargetMode="External"/><Relationship Id="rId7" Type="http://schemas.openxmlformats.org/officeDocument/2006/relationships/hyperlink" Target="https://docs.google.com/presentation/d/1QXn58bg3G4ptPeEpG2nuzF7CmOgXYq8HBbfUWGxRv98/edit?usp=sharing" TargetMode="External"/><Relationship Id="rId8" Type="http://schemas.openxmlformats.org/officeDocument/2006/relationships/image" Target="../media/image6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90.png"/><Relationship Id="rId4" Type="http://schemas.openxmlformats.org/officeDocument/2006/relationships/hyperlink" Target="https://docs.google.com/document/d/1UIJsbqaWvgZJJQwqNuHDF-FcRQciPCna3CvStvBME2Q/edit" TargetMode="External"/><Relationship Id="rId10" Type="http://schemas.openxmlformats.org/officeDocument/2006/relationships/hyperlink" Target="https://docs.google.com/presentation/d/1L-53tKMen84ngnPhCvxwav9009rIEfQwNMwtwFXP-QM/edit?usp=sharing" TargetMode="External"/><Relationship Id="rId9" Type="http://schemas.openxmlformats.org/officeDocument/2006/relationships/image" Target="../media/image75.png"/><Relationship Id="rId5" Type="http://schemas.openxmlformats.org/officeDocument/2006/relationships/hyperlink" Target="https://www.commonsense.org/education/videos/super-digital-citizen" TargetMode="External"/><Relationship Id="rId6" Type="http://schemas.openxmlformats.org/officeDocument/2006/relationships/image" Target="../media/image81.png"/><Relationship Id="rId7" Type="http://schemas.openxmlformats.org/officeDocument/2006/relationships/image" Target="../media/image69.png"/><Relationship Id="rId8" Type="http://schemas.openxmlformats.org/officeDocument/2006/relationships/image" Target="../media/image7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hyperlink" Target="https://www.commonsense.org/education/digital-citizenship/lesson/who-are-you-online" TargetMode="External"/><Relationship Id="rId4" Type="http://schemas.openxmlformats.org/officeDocument/2006/relationships/hyperlink" Target="https://docs.google.com/document/d/1fxkpqrHNUJjZ9vzVxsYW-tN5LTXyP0DZwAkuvo77nSM/edit?usp=sharing" TargetMode="External"/><Relationship Id="rId5" Type="http://schemas.openxmlformats.org/officeDocument/2006/relationships/image" Target="../media/image8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s://www.nbcnews.com/nightly-news/video/consumer-alert-identity-theft-jumped-16-percent-in-past-year-867979331624?v=raila" TargetMode="External"/><Relationship Id="rId4" Type="http://schemas.openxmlformats.org/officeDocument/2006/relationships/hyperlink" Target="http://drive.google.com/file/d/1UBnRp2D4uAONF5Rh7sgDyMvsGnC7AXWv/view" TargetMode="External"/><Relationship Id="rId5"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www.digitalcompass.org/game/index.html" TargetMode="External"/><Relationship Id="rId4" Type="http://schemas.openxmlformats.org/officeDocument/2006/relationships/image" Target="../media/image80.png"/><Relationship Id="rId5" Type="http://schemas.openxmlformats.org/officeDocument/2006/relationships/image" Target="../media/image94.png"/><Relationship Id="rId6" Type="http://schemas.openxmlformats.org/officeDocument/2006/relationships/image" Target="../media/image100.png"/><Relationship Id="rId7" Type="http://schemas.openxmlformats.org/officeDocument/2006/relationships/image" Target="../media/image105.png"/><Relationship Id="rId8" Type="http://schemas.openxmlformats.org/officeDocument/2006/relationships/image" Target="../media/image104.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hyperlink" Target="https://docs.google.com/presentation/d/1fzMkEr7FCtBLM2tVWWvZ6zmspUz_d7GTURuotUDmAwM/edit?usp=sharing" TargetMode="External"/><Relationship Id="rId4" Type="http://schemas.openxmlformats.org/officeDocument/2006/relationships/hyperlink" Target="https://www.commonsense.org/education/videos/teen-voices-presenting-yourself-online" TargetMode="External"/><Relationship Id="rId5" Type="http://schemas.openxmlformats.org/officeDocument/2006/relationships/hyperlink" Target="https://docs.google.com/document/d/1i37XG36B02LZhmax0dt9NIlipuQ97tx2Oe5w07we6iM/edit?usp=sharing" TargetMode="External"/><Relationship Id="rId6" Type="http://schemas.openxmlformats.org/officeDocument/2006/relationships/hyperlink" Target="https://docs.google.com/presentation/d/1sj-HlUS7ybkgCUUjW1T1b01qlQYk82Kk8YnECuP-eOc/edit?usp=sharing" TargetMode="External"/><Relationship Id="rId7" Type="http://schemas.openxmlformats.org/officeDocument/2006/relationships/hyperlink" Target="https://www.commonsense.org/education/digital-citizenship/quiz/who-are-you-online-lesson-quiz" TargetMode="External"/><Relationship Id="rId8" Type="http://schemas.openxmlformats.org/officeDocument/2006/relationships/image" Target="../media/image9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dis-blog.thalesgroup.com/security/2014/04/29/infographic-data-breaches-by-the-numbers-q1-2014-26-people-fall-victim-to-a-data-breach-every-second/" TargetMode="External"/><Relationship Id="rId4" Type="http://schemas.openxmlformats.org/officeDocument/2006/relationships/image" Target="../media/image97.jpg"/><Relationship Id="rId5" Type="http://schemas.openxmlformats.org/officeDocument/2006/relationships/image" Target="../media/image88.png"/><Relationship Id="rId6" Type="http://schemas.openxmlformats.org/officeDocument/2006/relationships/image" Target="../media/image10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hyperlink" Target="https://floridafinancialliteracy.weebly.com/blog/how-do-you-safeguard-money-from-scammers" TargetMode="External"/><Relationship Id="rId4" Type="http://schemas.openxmlformats.org/officeDocument/2006/relationships/hyperlink" Target="https://docs.google.com/document/d/1j44iiGc-VIj49FG1SzhPcFVzIqvt1c5rwWgNnKyqpNo/edit?usp=sharing" TargetMode="External"/><Relationship Id="rId10" Type="http://schemas.openxmlformats.org/officeDocument/2006/relationships/image" Target="../media/image99.png"/><Relationship Id="rId9" Type="http://schemas.openxmlformats.org/officeDocument/2006/relationships/hyperlink" Target="https://np1.nearpod.com/sharePresentation.php?code=08b40639f5df5889f9d5b42e77495176-1&amp;oc=user-created&amp;utm_source=link" TargetMode="External"/><Relationship Id="rId5" Type="http://schemas.openxmlformats.org/officeDocument/2006/relationships/hyperlink" Target="https://drive.google.com/file/d/1_bIiCdi8SBbidTXYvvGC69Ier8h04uPg/view?usp=sharing" TargetMode="External"/><Relationship Id="rId6" Type="http://schemas.openxmlformats.org/officeDocument/2006/relationships/image" Target="../media/image96.jpg"/><Relationship Id="rId7" Type="http://schemas.openxmlformats.org/officeDocument/2006/relationships/image" Target="../media/image95.png"/><Relationship Id="rId8" Type="http://schemas.openxmlformats.org/officeDocument/2006/relationships/image" Target="../media/image9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hyperlink" Target="https://floridafinancialliteracy.weebly.com/blog/how-does-a-data-breach-impact-me" TargetMode="External"/><Relationship Id="rId4" Type="http://schemas.openxmlformats.org/officeDocument/2006/relationships/hyperlink" Target="https://docs.google.com/document/d/1-Dq1ZciUY55Vovh8wRfGb-psA9exm34sGkQ7kzay_n0/edit?usp=sharing" TargetMode="External"/><Relationship Id="rId10" Type="http://schemas.openxmlformats.org/officeDocument/2006/relationships/image" Target="../media/image114.jpg"/><Relationship Id="rId9" Type="http://schemas.openxmlformats.org/officeDocument/2006/relationships/image" Target="../media/image106.png"/><Relationship Id="rId5" Type="http://schemas.openxmlformats.org/officeDocument/2006/relationships/hyperlink" Target="https://drive.google.com/file/d/1UelhcgvWWH6fqeUbcD7QU3VbfTHf4jiX/view?usp=sharing" TargetMode="External"/><Relationship Id="rId6" Type="http://schemas.openxmlformats.org/officeDocument/2006/relationships/image" Target="../media/image98.png"/><Relationship Id="rId7" Type="http://schemas.openxmlformats.org/officeDocument/2006/relationships/image" Target="../media/image112.png"/><Relationship Id="rId8" Type="http://schemas.openxmlformats.org/officeDocument/2006/relationships/image" Target="../media/image10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s://floridafinancialliteracy.weebly.com/blog/identity-theft-its-taxing" TargetMode="External"/><Relationship Id="rId4" Type="http://schemas.openxmlformats.org/officeDocument/2006/relationships/hyperlink" Target="https://www.tampabay.com/news/business/personalfinance/identity-theft-related-tax-fraud-remains-the-top-scam/2272368/" TargetMode="External"/><Relationship Id="rId5" Type="http://schemas.openxmlformats.org/officeDocument/2006/relationships/hyperlink" Target="https://floridafinancialliteracy.weebly.com/blog/identity-theft-whos-at-risk" TargetMode="External"/><Relationship Id="rId6" Type="http://schemas.openxmlformats.org/officeDocument/2006/relationships/hyperlink" Target="https://money.cnn.com/2017/10/11/pf/kids-identity-theft/index.html" TargetMode="External"/><Relationship Id="rId7" Type="http://schemas.openxmlformats.org/officeDocument/2006/relationships/image" Target="../media/image10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floridafinancialliteracy.weebly.com/protect.html" TargetMode="External"/><Relationship Id="rId4" Type="http://schemas.openxmlformats.org/officeDocument/2006/relationships/image" Target="../media/image10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hyperlink" Target="https://consumer.georgia.gov/consumer-topics/identity-theft-emotional-impact#:~:text=Victims%20of%20identity%20theft%20will,the%20ability%20to%20trust%20again" TargetMode="External"/><Relationship Id="rId4" Type="http://schemas.openxmlformats.org/officeDocument/2006/relationships/hyperlink" Target="https://www.aura.com/learn/dangers-of-identity-theft" TargetMode="External"/><Relationship Id="rId5" Type="http://schemas.openxmlformats.org/officeDocument/2006/relationships/hyperlink" Target="https://www.ojp.gov/feature/identity-theft/overview" TargetMode="External"/><Relationship Id="rId6" Type="http://schemas.openxmlformats.org/officeDocument/2006/relationships/hyperlink" Target="https://www.credit.com/blog/surprising-ways-identity-theft-can-hurt-you-85080/" TargetMode="External"/><Relationship Id="rId7" Type="http://schemas.openxmlformats.org/officeDocument/2006/relationships/hyperlink" Target="https://www.pcmag.com/how-to/5-ways-identity-theft-can-ruin-your-life"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hyperlink" Target="https://www.justice.gov/criminal-fraud/identity-theft/identity-theft-and-identity-fraud" TargetMode="External"/><Relationship Id="rId4" Type="http://schemas.openxmlformats.org/officeDocument/2006/relationships/hyperlink" Target="https://mpdc.dc.gov/page/examples-identity-theft" TargetMode="External"/><Relationship Id="rId9" Type="http://schemas.openxmlformats.org/officeDocument/2006/relationships/hyperlink" Target="https://newsela.com/read/deleted-posts-facebook/id/48338/" TargetMode="External"/><Relationship Id="rId5" Type="http://schemas.openxmlformats.org/officeDocument/2006/relationships/hyperlink" Target="https://consumer.ftc.gov/articles/what-know-about-identity-theft" TargetMode="External"/><Relationship Id="rId6" Type="http://schemas.openxmlformats.org/officeDocument/2006/relationships/hyperlink" Target="https://nearpod.com/t/social-studies/6th/a-cyber-privacy-parable-L80925841&amp;oc=lesson-library&amp;utm_source=link" TargetMode="External"/><Relationship Id="rId7" Type="http://schemas.openxmlformats.org/officeDocument/2006/relationships/hyperlink" Target="https://np1.nearpod.com/sharePresentation.php?code=01214a47dd1ea5434a885a772ebc60d7-1&amp;oc=lesson-library&amp;utm_source=link" TargetMode="External"/><Relationship Id="rId8" Type="http://schemas.openxmlformats.org/officeDocument/2006/relationships/hyperlink" Target="https://newsela.com/read/faceapp-safety/id/54622/"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hyperlink" Target="https://www.youtube.com/watch?v=TpHnr7sg9d0" TargetMode="External"/><Relationship Id="rId4" Type="http://schemas.openxmlformats.org/officeDocument/2006/relationships/hyperlink" Target="https://www.youtube.com/watch?v=fjodt2JnWT8" TargetMode="External"/><Relationship Id="rId5" Type="http://schemas.openxmlformats.org/officeDocument/2006/relationships/hyperlink" Target="https://www.youtube.com/watch?v=kDFeSUUwRnA" TargetMode="External"/><Relationship Id="rId6" Type="http://schemas.openxmlformats.org/officeDocument/2006/relationships/hyperlink" Target="https://www.fraudweek.com/"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hyperlink" Target="https://www.investopedia.com/terms/i/identitytheft.asp" TargetMode="External"/><Relationship Id="rId5"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0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120.png"/><Relationship Id="rId4" Type="http://schemas.openxmlformats.org/officeDocument/2006/relationships/hyperlink" Target="https://www.cpalms.org/PreviewCourse/Preview/21902"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hyperlink" Target="https://www.cpalms.org/PreviewStandard/Preview/8606"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s://www.cpalms.org/Public/PreviewStandard/Preview/8607"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hyperlink" Target="https://www.cpalms.org/PreviewStandard/Preview/8612"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s://www.cpalms.org/PreviewStandard/Preview/8519"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37.png"/><Relationship Id="rId4" Type="http://schemas.openxmlformats.org/officeDocument/2006/relationships/image" Target="../media/image116.png"/><Relationship Id="rId5" Type="http://schemas.openxmlformats.org/officeDocument/2006/relationships/image" Target="../media/image11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17.png"/><Relationship Id="rId4" Type="http://schemas.openxmlformats.org/officeDocument/2006/relationships/image" Target="../media/image113.png"/><Relationship Id="rId11" Type="http://schemas.openxmlformats.org/officeDocument/2006/relationships/image" Target="../media/image110.png"/><Relationship Id="rId10" Type="http://schemas.openxmlformats.org/officeDocument/2006/relationships/image" Target="../media/image125.png"/><Relationship Id="rId12" Type="http://schemas.openxmlformats.org/officeDocument/2006/relationships/image" Target="../media/image131.png"/><Relationship Id="rId9" Type="http://schemas.openxmlformats.org/officeDocument/2006/relationships/image" Target="../media/image126.png"/><Relationship Id="rId5" Type="http://schemas.openxmlformats.org/officeDocument/2006/relationships/image" Target="../media/image111.png"/><Relationship Id="rId6" Type="http://schemas.openxmlformats.org/officeDocument/2006/relationships/image" Target="../media/image134.png"/><Relationship Id="rId7" Type="http://schemas.openxmlformats.org/officeDocument/2006/relationships/image" Target="../media/image122.png"/><Relationship Id="rId8" Type="http://schemas.openxmlformats.org/officeDocument/2006/relationships/image" Target="../media/image11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29.png"/><Relationship Id="rId4" Type="http://schemas.openxmlformats.org/officeDocument/2006/relationships/image" Target="../media/image132.png"/><Relationship Id="rId5" Type="http://schemas.openxmlformats.org/officeDocument/2006/relationships/image" Target="../media/image123.png"/><Relationship Id="rId6" Type="http://schemas.openxmlformats.org/officeDocument/2006/relationships/image" Target="../media/image124.png"/><Relationship Id="rId7" Type="http://schemas.openxmlformats.org/officeDocument/2006/relationships/image" Target="../media/image1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2.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19.png"/><Relationship Id="rId4" Type="http://schemas.openxmlformats.org/officeDocument/2006/relationships/image" Target="../media/image127.png"/><Relationship Id="rId5" Type="http://schemas.openxmlformats.org/officeDocument/2006/relationships/image" Target="../media/image136.png"/><Relationship Id="rId6" Type="http://schemas.openxmlformats.org/officeDocument/2006/relationships/hyperlink" Target="https://www.usf.edu/education/stavros-center/resources/" TargetMode="External"/><Relationship Id="rId7" Type="http://schemas.openxmlformats.org/officeDocument/2006/relationships/image" Target="../media/image1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135.png"/><Relationship Id="rId4" Type="http://schemas.openxmlformats.org/officeDocument/2006/relationships/image" Target="../media/image130.png"/><Relationship Id="rId5" Type="http://schemas.openxmlformats.org/officeDocument/2006/relationships/image" Target="../media/image13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3235">
            <a:alpha val="28627"/>
          </a:srgbClr>
        </a:solidFill>
      </p:bgPr>
    </p:bg>
    <p:spTree>
      <p:nvGrpSpPr>
        <p:cNvPr id="83" name="Shape 83"/>
        <p:cNvGrpSpPr/>
        <p:nvPr/>
      </p:nvGrpSpPr>
      <p:grpSpPr>
        <a:xfrm>
          <a:off x="0" y="0"/>
          <a:ext cx="0" cy="0"/>
          <a:chOff x="0" y="0"/>
          <a:chExt cx="0" cy="0"/>
        </a:xfrm>
      </p:grpSpPr>
      <p:sp>
        <p:nvSpPr>
          <p:cNvPr id="84" name="Google Shape;84;p13"/>
          <p:cNvSpPr txBox="1"/>
          <p:nvPr>
            <p:ph type="ctrTitle"/>
          </p:nvPr>
        </p:nvSpPr>
        <p:spPr>
          <a:xfrm>
            <a:off x="4500114" y="3638400"/>
            <a:ext cx="5147095" cy="1021752"/>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6000"/>
              <a:buFont typeface="Calibri"/>
              <a:buNone/>
            </a:pPr>
            <a:br>
              <a:rPr lang="en-US"/>
            </a:br>
            <a:r>
              <a:rPr lang="en-US"/>
              <a:t>April 4, 2023</a:t>
            </a:r>
            <a:endParaRPr sz="6700"/>
          </a:p>
        </p:txBody>
      </p:sp>
      <p:sp>
        <p:nvSpPr>
          <p:cNvPr id="85" name="Google Shape;85;p13"/>
          <p:cNvSpPr txBox="1"/>
          <p:nvPr>
            <p:ph idx="1" type="subTitle"/>
          </p:nvPr>
        </p:nvSpPr>
        <p:spPr>
          <a:xfrm>
            <a:off x="0" y="-6675"/>
            <a:ext cx="11954100" cy="3910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6600"/>
              <a:buNone/>
            </a:pPr>
            <a:r>
              <a:rPr b="1" i="1" lang="en-US" sz="6600">
                <a:solidFill>
                  <a:schemeClr val="accent1"/>
                </a:solidFill>
                <a:latin typeface="Comfortaa"/>
                <a:ea typeface="Comfortaa"/>
                <a:cs typeface="Comfortaa"/>
                <a:sym typeface="Comfortaa"/>
              </a:rPr>
              <a:t>Fight fraud </a:t>
            </a:r>
            <a:r>
              <a:rPr lang="en-US" sz="6600">
                <a:solidFill>
                  <a:schemeClr val="accent1"/>
                </a:solidFill>
                <a:latin typeface="Comfortaa SemiBold"/>
                <a:ea typeface="Comfortaa SemiBold"/>
                <a:cs typeface="Comfortaa SemiBold"/>
                <a:sym typeface="Comfortaa SemiBold"/>
              </a:rPr>
              <a:t>and secure your digital footprint by managing your </a:t>
            </a:r>
            <a:endParaRPr>
              <a:latin typeface="Comfortaa SemiBold"/>
              <a:ea typeface="Comfortaa SemiBold"/>
              <a:cs typeface="Comfortaa SemiBold"/>
              <a:sym typeface="Comfortaa SemiBold"/>
            </a:endParaRPr>
          </a:p>
          <a:p>
            <a:pPr indent="0" lvl="0" marL="0" rtl="0" algn="l">
              <a:lnSpc>
                <a:spcPct val="90000"/>
              </a:lnSpc>
              <a:spcBef>
                <a:spcPts val="1000"/>
              </a:spcBef>
              <a:spcAft>
                <a:spcPts val="0"/>
              </a:spcAft>
              <a:buClr>
                <a:schemeClr val="accent1"/>
              </a:buClr>
              <a:buSzPts val="6600"/>
              <a:buNone/>
            </a:pPr>
            <a:r>
              <a:rPr lang="en-US" sz="6600">
                <a:solidFill>
                  <a:schemeClr val="accent1"/>
                </a:solidFill>
                <a:latin typeface="Comfortaa SemiBold"/>
                <a:ea typeface="Comfortaa SemiBold"/>
                <a:cs typeface="Comfortaa SemiBold"/>
                <a:sym typeface="Comfortaa SemiBold"/>
              </a:rPr>
              <a:t>personal information wisely.</a:t>
            </a:r>
            <a:endParaRPr sz="6600">
              <a:solidFill>
                <a:schemeClr val="accent1"/>
              </a:solidFill>
              <a:latin typeface="Comfortaa SemiBold"/>
              <a:ea typeface="Comfortaa SemiBold"/>
              <a:cs typeface="Comfortaa SemiBold"/>
              <a:sym typeface="Comfortaa SemiBold"/>
            </a:endParaRPr>
          </a:p>
        </p:txBody>
      </p:sp>
      <p:sp>
        <p:nvSpPr>
          <p:cNvPr id="86" name="Google Shape;86;p13"/>
          <p:cNvSpPr txBox="1"/>
          <p:nvPr/>
        </p:nvSpPr>
        <p:spPr>
          <a:xfrm>
            <a:off x="5357004" y="4293080"/>
            <a:ext cx="4971691"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br>
              <a:rPr b="0" i="0" lang="en-US" sz="1800" u="none" cap="none" strike="noStrike">
                <a:solidFill>
                  <a:schemeClr val="dk1"/>
                </a:solidFill>
                <a:latin typeface="Calibri"/>
                <a:ea typeface="Calibri"/>
                <a:cs typeface="Calibri"/>
                <a:sym typeface="Calibri"/>
              </a:rPr>
            </a:br>
            <a:r>
              <a:rPr b="0" i="0" lang="en-US" sz="2800" u="none" cap="none" strike="noStrike">
                <a:solidFill>
                  <a:schemeClr val="accent1"/>
                </a:solidFill>
                <a:latin typeface="Arial"/>
                <a:ea typeface="Arial"/>
                <a:cs typeface="Arial"/>
                <a:sym typeface="Arial"/>
              </a:rPr>
              <a:t>5:30-6:00 Dinner</a:t>
            </a:r>
            <a:endParaRPr sz="18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800">
                <a:solidFill>
                  <a:schemeClr val="accent1"/>
                </a:solidFill>
                <a:latin typeface="Arial"/>
                <a:ea typeface="Arial"/>
                <a:cs typeface="Arial"/>
                <a:sym typeface="Arial"/>
              </a:rPr>
              <a:t>6:00-7:00 Workshop</a:t>
            </a:r>
            <a:endParaRPr sz="18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800">
                <a:solidFill>
                  <a:schemeClr val="accent1"/>
                </a:solidFill>
                <a:latin typeface="Arial"/>
                <a:ea typeface="Arial"/>
                <a:cs typeface="Arial"/>
                <a:sym typeface="Arial"/>
              </a:rPr>
              <a:t>7:00 Short Break</a:t>
            </a:r>
            <a:endParaRPr sz="18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800">
                <a:solidFill>
                  <a:schemeClr val="accent1"/>
                </a:solidFill>
                <a:latin typeface="Arial"/>
                <a:ea typeface="Arial"/>
                <a:cs typeface="Arial"/>
                <a:sym typeface="Arial"/>
              </a:rPr>
              <a:t>7:10 Resume Workshop</a:t>
            </a:r>
            <a:endParaRPr sz="1800">
              <a:solidFill>
                <a:schemeClr val="accent1"/>
              </a:solidFill>
              <a:latin typeface="Calibri"/>
              <a:ea typeface="Calibri"/>
              <a:cs typeface="Calibri"/>
              <a:sym typeface="Calibri"/>
            </a:endParaRPr>
          </a:p>
          <a:p>
            <a:pPr indent="0" lvl="0" marL="0" marR="0" rtl="0" algn="l">
              <a:spcBef>
                <a:spcPts val="0"/>
              </a:spcBef>
              <a:spcAft>
                <a:spcPts val="0"/>
              </a:spcAft>
              <a:buNone/>
            </a:pPr>
            <a:r>
              <a:rPr lang="en-US" sz="2800">
                <a:solidFill>
                  <a:schemeClr val="accent1"/>
                </a:solidFill>
                <a:latin typeface="Arial"/>
                <a:ea typeface="Arial"/>
                <a:cs typeface="Arial"/>
                <a:sym typeface="Arial"/>
              </a:rPr>
              <a:t>8:15 Wrap Up and Close</a:t>
            </a: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p:txBody>
      </p:sp>
      <p:pic>
        <p:nvPicPr>
          <p:cNvPr descr="A picture containing text, tree, screenshot, display&#10;&#10;Description automatically generated" id="87" name="Google Shape;87;p13"/>
          <p:cNvPicPr preferRelativeResize="0"/>
          <p:nvPr/>
        </p:nvPicPr>
        <p:blipFill rotWithShape="1">
          <a:blip r:embed="rId3">
            <a:alphaModFix/>
          </a:blip>
          <a:srcRect b="26135" l="35737" r="-643" t="13635"/>
          <a:stretch/>
        </p:blipFill>
        <p:spPr>
          <a:xfrm>
            <a:off x="1340279" y="4888299"/>
            <a:ext cx="3454548" cy="1811300"/>
          </a:xfrm>
          <a:prstGeom prst="rect">
            <a:avLst/>
          </a:prstGeom>
          <a:noFill/>
          <a:ln>
            <a:noFill/>
          </a:ln>
        </p:spPr>
      </p:pic>
      <p:pic>
        <p:nvPicPr>
          <p:cNvPr descr="Logo&#10;&#10;Description automatically generated" id="88" name="Google Shape;88;p13"/>
          <p:cNvPicPr preferRelativeResize="0"/>
          <p:nvPr/>
        </p:nvPicPr>
        <p:blipFill rotWithShape="1">
          <a:blip r:embed="rId4">
            <a:alphaModFix/>
          </a:blip>
          <a:srcRect b="0" l="0" r="0" t="0"/>
          <a:stretch/>
        </p:blipFill>
        <p:spPr>
          <a:xfrm>
            <a:off x="10312700" y="5388454"/>
            <a:ext cx="1314450" cy="1314450"/>
          </a:xfrm>
          <a:prstGeom prst="rect">
            <a:avLst/>
          </a:prstGeom>
          <a:noFill/>
          <a:ln>
            <a:noFill/>
          </a:ln>
        </p:spPr>
      </p:pic>
      <p:sp>
        <p:nvSpPr>
          <p:cNvPr id="89" name="Google Shape;89;p13"/>
          <p:cNvSpPr txBox="1"/>
          <p:nvPr/>
        </p:nvSpPr>
        <p:spPr>
          <a:xfrm>
            <a:off x="10222302" y="4888301"/>
            <a:ext cx="162464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Calibri"/>
                <a:ea typeface="Calibri"/>
                <a:cs typeface="Calibri"/>
                <a:sym typeface="Calibri"/>
              </a:rPr>
              <a:t>Sponsored by:</a:t>
            </a:r>
            <a:endParaRPr b="1" sz="1800">
              <a:solidFill>
                <a:schemeClr val="dk1"/>
              </a:solidFill>
              <a:latin typeface="Calibri"/>
              <a:ea typeface="Calibri"/>
              <a:cs typeface="Calibri"/>
              <a:sym typeface="Calibri"/>
            </a:endParaRPr>
          </a:p>
        </p:txBody>
      </p:sp>
      <p:pic>
        <p:nvPicPr>
          <p:cNvPr descr="Graphical user interface, application, icon&#10;&#10;Description automatically generated" id="90" name="Google Shape;90;p13"/>
          <p:cNvPicPr preferRelativeResize="0"/>
          <p:nvPr/>
        </p:nvPicPr>
        <p:blipFill rotWithShape="1">
          <a:blip r:embed="rId5">
            <a:alphaModFix/>
          </a:blip>
          <a:srcRect b="0" l="0" r="0" t="0"/>
          <a:stretch/>
        </p:blipFill>
        <p:spPr>
          <a:xfrm>
            <a:off x="9379400" y="1404425"/>
            <a:ext cx="2812600" cy="1476175"/>
          </a:xfrm>
          <a:prstGeom prst="rect">
            <a:avLst/>
          </a:prstGeom>
          <a:noFill/>
          <a:ln>
            <a:noFill/>
          </a:ln>
        </p:spPr>
      </p:pic>
      <p:sp>
        <p:nvSpPr>
          <p:cNvPr id="91" name="Google Shape;91;p13"/>
          <p:cNvSpPr/>
          <p:nvPr/>
        </p:nvSpPr>
        <p:spPr>
          <a:xfrm>
            <a:off x="9290350" y="1328002"/>
            <a:ext cx="3139800" cy="1626900"/>
          </a:xfrm>
          <a:prstGeom prst="rect">
            <a:avLst/>
          </a:prstGeom>
          <a:noFill/>
          <a:ln cap="flat" cmpd="sng" w="28575">
            <a:solidFill>
              <a:srgbClr val="4472C4"/>
            </a:solidFill>
            <a:prstDash val="dot"/>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sp>
        <p:nvSpPr>
          <p:cNvPr id="177" name="Google Shape;177;p2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picture containing indoor&#10;&#10;Description automatically generated" id="178" name="Google Shape;178;p22"/>
          <p:cNvPicPr preferRelativeResize="0"/>
          <p:nvPr/>
        </p:nvPicPr>
        <p:blipFill rotWithShape="1">
          <a:blip r:embed="rId3">
            <a:alphaModFix/>
          </a:blip>
          <a:srcRect b="1" l="6870" r="21974" t="0"/>
          <a:stretch/>
        </p:blipFill>
        <p:spPr>
          <a:xfrm>
            <a:off x="6621294" y="1295416"/>
            <a:ext cx="5570706" cy="5562584"/>
          </a:xfrm>
          <a:custGeom>
            <a:rect b="b" l="l" r="r" t="t"/>
            <a:pathLst>
              <a:path extrusionOk="0" h="5562584" w="5570706">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ln>
            <a:noFill/>
          </a:ln>
        </p:spPr>
      </p:pic>
      <p:sp>
        <p:nvSpPr>
          <p:cNvPr id="179" name="Google Shape;179;p22"/>
          <p:cNvSpPr/>
          <p:nvPr/>
        </p:nvSpPr>
        <p:spPr>
          <a:xfrm>
            <a:off x="6643451" y="1656147"/>
            <a:ext cx="546100" cy="5461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180" name="Google Shape;180;p22"/>
          <p:cNvSpPr/>
          <p:nvPr/>
        </p:nvSpPr>
        <p:spPr>
          <a:xfrm>
            <a:off x="8134739" y="587516"/>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pic>
        <p:nvPicPr>
          <p:cNvPr descr="Text&#10;&#10;Description automatically generated" id="181" name="Google Shape;181;p22"/>
          <p:cNvPicPr preferRelativeResize="0"/>
          <p:nvPr/>
        </p:nvPicPr>
        <p:blipFill rotWithShape="1">
          <a:blip r:embed="rId4">
            <a:alphaModFix/>
          </a:blip>
          <a:srcRect b="0" l="0" r="0" t="0"/>
          <a:stretch/>
        </p:blipFill>
        <p:spPr>
          <a:xfrm>
            <a:off x="9848029" y="486738"/>
            <a:ext cx="2237373" cy="788109"/>
          </a:xfrm>
          <a:prstGeom prst="rect">
            <a:avLst/>
          </a:prstGeom>
          <a:noFill/>
          <a:ln>
            <a:noFill/>
          </a:ln>
        </p:spPr>
      </p:pic>
      <p:sp>
        <p:nvSpPr>
          <p:cNvPr id="182" name="Google Shape;182;p22"/>
          <p:cNvSpPr txBox="1"/>
          <p:nvPr/>
        </p:nvSpPr>
        <p:spPr>
          <a:xfrm>
            <a:off x="2465716" y="481641"/>
            <a:ext cx="7267754" cy="110799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t/>
            </a:r>
            <a:endParaRPr sz="6600">
              <a:solidFill>
                <a:schemeClr val="dk1"/>
              </a:solidFill>
              <a:latin typeface="Calibri"/>
              <a:ea typeface="Calibri"/>
              <a:cs typeface="Calibri"/>
              <a:sym typeface="Calibri"/>
            </a:endParaRPr>
          </a:p>
        </p:txBody>
      </p:sp>
      <p:grpSp>
        <p:nvGrpSpPr>
          <p:cNvPr id="183" name="Google Shape;183;p22"/>
          <p:cNvGrpSpPr/>
          <p:nvPr/>
        </p:nvGrpSpPr>
        <p:grpSpPr>
          <a:xfrm>
            <a:off x="838200" y="1825625"/>
            <a:ext cx="5387501" cy="4351337"/>
            <a:chOff x="0" y="0"/>
            <a:chExt cx="5387501" cy="4351337"/>
          </a:xfrm>
        </p:grpSpPr>
        <p:sp>
          <p:nvSpPr>
            <p:cNvPr id="184" name="Google Shape;184;p22"/>
            <p:cNvSpPr/>
            <p:nvPr/>
          </p:nvSpPr>
          <p:spPr>
            <a:xfrm>
              <a:off x="0" y="0"/>
              <a:ext cx="5387501" cy="1305401"/>
            </a:xfrm>
            <a:prstGeom prst="rect">
              <a:avLst/>
            </a:prstGeom>
            <a:solidFill>
              <a:srgbClr val="559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22"/>
            <p:cNvSpPr txBox="1"/>
            <p:nvPr/>
          </p:nvSpPr>
          <p:spPr>
            <a:xfrm>
              <a:off x="0" y="0"/>
              <a:ext cx="5387501" cy="1305401"/>
            </a:xfrm>
            <a:prstGeom prst="rect">
              <a:avLst/>
            </a:prstGeom>
            <a:noFill/>
            <a:ln>
              <a:noFill/>
            </a:ln>
          </p:spPr>
          <p:txBody>
            <a:bodyPr anchorCtr="0" anchor="ctr" bIns="228600" lIns="228600" spcFirstLastPara="1" rIns="228600" wrap="square" tIns="228600">
              <a:noAutofit/>
            </a:bodyPr>
            <a:lstStyle/>
            <a:p>
              <a:pPr indent="0" lvl="0" marL="0" marR="0" rtl="0" algn="ctr">
                <a:lnSpc>
                  <a:spcPct val="9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Fraud</a:t>
              </a:r>
              <a:endParaRPr/>
            </a:p>
          </p:txBody>
        </p:sp>
        <p:sp>
          <p:nvSpPr>
            <p:cNvPr id="186" name="Google Shape;186;p22"/>
            <p:cNvSpPr/>
            <p:nvPr/>
          </p:nvSpPr>
          <p:spPr>
            <a:xfrm>
              <a:off x="0" y="1305401"/>
              <a:ext cx="1346875" cy="2741342"/>
            </a:xfrm>
            <a:prstGeom prst="rect">
              <a:avLst/>
            </a:prstGeom>
            <a:gradFill>
              <a:gsLst>
                <a:gs pos="0">
                  <a:srgbClr val="6EA5DA"/>
                </a:gs>
                <a:gs pos="50000">
                  <a:srgbClr val="529BDA"/>
                </a:gs>
                <a:gs pos="100000">
                  <a:srgbClr val="4188C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2"/>
            <p:cNvSpPr txBox="1"/>
            <p:nvPr/>
          </p:nvSpPr>
          <p:spPr>
            <a:xfrm>
              <a:off x="0" y="1305401"/>
              <a:ext cx="1346875" cy="274134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Arrests for crimes not committed</a:t>
              </a:r>
              <a:endParaRPr/>
            </a:p>
          </p:txBody>
        </p:sp>
        <p:sp>
          <p:nvSpPr>
            <p:cNvPr id="188" name="Google Shape;188;p22"/>
            <p:cNvSpPr/>
            <p:nvPr/>
          </p:nvSpPr>
          <p:spPr>
            <a:xfrm>
              <a:off x="1346875" y="1305401"/>
              <a:ext cx="1346875" cy="2741342"/>
            </a:xfrm>
            <a:prstGeom prst="rect">
              <a:avLst/>
            </a:prstGeom>
            <a:gradFill>
              <a:gsLst>
                <a:gs pos="0">
                  <a:srgbClr val="67CFBD"/>
                </a:gs>
                <a:gs pos="50000">
                  <a:srgbClr val="49CEBA"/>
                </a:gs>
                <a:gs pos="100000">
                  <a:srgbClr val="39BDA8"/>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2"/>
            <p:cNvSpPr txBox="1"/>
            <p:nvPr/>
          </p:nvSpPr>
          <p:spPr>
            <a:xfrm>
              <a:off x="1346875" y="1305401"/>
              <a:ext cx="1346875" cy="274134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Damaged financial security</a:t>
              </a:r>
              <a:endParaRPr/>
            </a:p>
          </p:txBody>
        </p:sp>
        <p:sp>
          <p:nvSpPr>
            <p:cNvPr id="190" name="Google Shape;190;p22"/>
            <p:cNvSpPr/>
            <p:nvPr/>
          </p:nvSpPr>
          <p:spPr>
            <a:xfrm>
              <a:off x="2693750" y="1305401"/>
              <a:ext cx="1346875" cy="2741342"/>
            </a:xfrm>
            <a:prstGeom prst="rect">
              <a:avLst/>
            </a:prstGeom>
            <a:gradFill>
              <a:gsLst>
                <a:gs pos="0">
                  <a:srgbClr val="61C475"/>
                </a:gs>
                <a:gs pos="50000">
                  <a:srgbClr val="42C25D"/>
                </a:gs>
                <a:gs pos="100000">
                  <a:srgbClr val="33B14F"/>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txBox="1"/>
            <p:nvPr/>
          </p:nvSpPr>
          <p:spPr>
            <a:xfrm>
              <a:off x="2693750" y="1305401"/>
              <a:ext cx="1346875" cy="274134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Tarnished credit reports</a:t>
              </a:r>
              <a:endParaRPr/>
            </a:p>
          </p:txBody>
        </p:sp>
        <p:sp>
          <p:nvSpPr>
            <p:cNvPr id="192" name="Google Shape;192;p22"/>
            <p:cNvSpPr/>
            <p:nvPr/>
          </p:nvSpPr>
          <p:spPr>
            <a:xfrm>
              <a:off x="4040626" y="1305401"/>
              <a:ext cx="1346875" cy="2741342"/>
            </a:xfrm>
            <a:prstGeom prst="rect">
              <a:avLst/>
            </a:prstGeom>
            <a:gradFill>
              <a:gsLst>
                <a:gs pos="0">
                  <a:srgbClr val="7EB55F"/>
                </a:gs>
                <a:gs pos="50000">
                  <a:srgbClr val="6EB03F"/>
                </a:gs>
                <a:gs pos="100000">
                  <a:srgbClr val="5F9F34"/>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2"/>
            <p:cNvSpPr txBox="1"/>
            <p:nvPr/>
          </p:nvSpPr>
          <p:spPr>
            <a:xfrm>
              <a:off x="4040626" y="1305401"/>
              <a:ext cx="1346875" cy="2741342"/>
            </a:xfrm>
            <a:prstGeom prst="rect">
              <a:avLst/>
            </a:prstGeom>
            <a:noFill/>
            <a:ln>
              <a:noFill/>
            </a:ln>
          </p:spPr>
          <p:txBody>
            <a:bodyPr anchorCtr="0" anchor="ctr" bIns="60950" lIns="60950" spcFirstLastPara="1" rIns="60950" wrap="square" tIns="60950">
              <a:noAutofit/>
            </a:bodyPr>
            <a:lstStyle/>
            <a:p>
              <a:pPr indent="0" lvl="0" marL="0" marR="0" rtl="0" algn="ctr">
                <a:lnSpc>
                  <a:spcPct val="90000"/>
                </a:lnSpc>
                <a:spcBef>
                  <a:spcPts val="0"/>
                </a:spcBef>
                <a:spcAft>
                  <a:spcPts val="0"/>
                </a:spcAft>
                <a:buClr>
                  <a:schemeClr val="lt1"/>
                </a:buClr>
                <a:buSzPts val="1600"/>
                <a:buFont typeface="Calibri"/>
                <a:buNone/>
              </a:pPr>
              <a:r>
                <a:rPr lang="en-US" sz="1600">
                  <a:solidFill>
                    <a:schemeClr val="lt1"/>
                  </a:solidFill>
                  <a:latin typeface="Calibri"/>
                  <a:ea typeface="Calibri"/>
                  <a:cs typeface="Calibri"/>
                  <a:sym typeface="Calibri"/>
                </a:rPr>
                <a:t>Compromised health</a:t>
              </a:r>
              <a:endParaRPr/>
            </a:p>
          </p:txBody>
        </p:sp>
        <p:sp>
          <p:nvSpPr>
            <p:cNvPr id="194" name="Google Shape;194;p22"/>
            <p:cNvSpPr/>
            <p:nvPr/>
          </p:nvSpPr>
          <p:spPr>
            <a:xfrm>
              <a:off x="0" y="4046744"/>
              <a:ext cx="5387501" cy="304593"/>
            </a:xfrm>
            <a:prstGeom prst="rect">
              <a:avLst/>
            </a:prstGeom>
            <a:solidFill>
              <a:srgbClr val="5593C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AAC"/>
        </a:solidFill>
      </p:bgPr>
    </p:bg>
    <p:spTree>
      <p:nvGrpSpPr>
        <p:cNvPr id="198" name="Shape 198"/>
        <p:cNvGrpSpPr/>
        <p:nvPr/>
      </p:nvGrpSpPr>
      <p:grpSpPr>
        <a:xfrm>
          <a:off x="0" y="0"/>
          <a:ext cx="0" cy="0"/>
          <a:chOff x="0" y="0"/>
          <a:chExt cx="0" cy="0"/>
        </a:xfrm>
      </p:grpSpPr>
      <p:sp>
        <p:nvSpPr>
          <p:cNvPr id="199" name="Google Shape;19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sz="6000" u="sng"/>
              <a:t>How Does it Happen?</a:t>
            </a:r>
            <a:r>
              <a:rPr b="1" lang="en-US" sz="6000"/>
              <a:t> </a:t>
            </a:r>
            <a:endParaRPr/>
          </a:p>
        </p:txBody>
      </p:sp>
      <p:grpSp>
        <p:nvGrpSpPr>
          <p:cNvPr id="200" name="Google Shape;200;p23"/>
          <p:cNvGrpSpPr/>
          <p:nvPr/>
        </p:nvGrpSpPr>
        <p:grpSpPr>
          <a:xfrm>
            <a:off x="838200" y="1878368"/>
            <a:ext cx="10515600" cy="4245850"/>
            <a:chOff x="0" y="52743"/>
            <a:chExt cx="10515600" cy="4245850"/>
          </a:xfrm>
        </p:grpSpPr>
        <p:sp>
          <p:nvSpPr>
            <p:cNvPr id="201" name="Google Shape;201;p23"/>
            <p:cNvSpPr/>
            <p:nvPr/>
          </p:nvSpPr>
          <p:spPr>
            <a:xfrm>
              <a:off x="0" y="52743"/>
              <a:ext cx="10515600" cy="953403"/>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3"/>
            <p:cNvSpPr txBox="1"/>
            <p:nvPr/>
          </p:nvSpPr>
          <p:spPr>
            <a:xfrm>
              <a:off x="46541" y="99284"/>
              <a:ext cx="10422518" cy="860321"/>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When someone steals your personal information such as your:</a:t>
              </a:r>
              <a:endParaRPr/>
            </a:p>
          </p:txBody>
        </p:sp>
        <p:sp>
          <p:nvSpPr>
            <p:cNvPr id="203" name="Google Shape;203;p23"/>
            <p:cNvSpPr/>
            <p:nvPr/>
          </p:nvSpPr>
          <p:spPr>
            <a:xfrm>
              <a:off x="0" y="1006147"/>
              <a:ext cx="10515600" cy="131652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3"/>
            <p:cNvSpPr txBox="1"/>
            <p:nvPr/>
          </p:nvSpPr>
          <p:spPr>
            <a:xfrm>
              <a:off x="0" y="1006147"/>
              <a:ext cx="10515600" cy="1316520"/>
            </a:xfrm>
            <a:prstGeom prst="rect">
              <a:avLst/>
            </a:prstGeom>
            <a:noFill/>
            <a:ln>
              <a:noFill/>
            </a:ln>
          </p:spPr>
          <p:txBody>
            <a:bodyPr anchorCtr="0" anchor="t" bIns="30475" lIns="333850" spcFirstLastPara="1" rIns="170675" wrap="square" tIns="30475">
              <a:noAutofit/>
            </a:bodyPr>
            <a:lstStyle/>
            <a:p>
              <a:pPr indent="-171450" lvl="1" marL="171450" marR="0" rtl="0" algn="l">
                <a:lnSpc>
                  <a:spcPct val="90000"/>
                </a:lnSpc>
                <a:spcBef>
                  <a:spcPts val="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Bank Account Number</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Social Security Number</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Credit Card Information</a:t>
              </a:r>
              <a:endParaRPr/>
            </a:p>
            <a:p>
              <a:pPr indent="-171450" lvl="1" marL="171450" marR="0" rtl="0" algn="l">
                <a:lnSpc>
                  <a:spcPct val="90000"/>
                </a:lnSpc>
                <a:spcBef>
                  <a:spcPts val="380"/>
                </a:spcBef>
                <a:spcAft>
                  <a:spcPts val="0"/>
                </a:spcAft>
                <a:buClr>
                  <a:schemeClr val="dk1"/>
                </a:buClr>
                <a:buSzPts val="1900"/>
                <a:buFont typeface="Calibri"/>
                <a:buChar char="•"/>
              </a:pPr>
              <a:r>
                <a:rPr b="0" i="0" lang="en-US" sz="1900" u="none" cap="none" strike="noStrike">
                  <a:solidFill>
                    <a:schemeClr val="dk1"/>
                  </a:solidFill>
                  <a:latin typeface="Calibri"/>
                  <a:ea typeface="Calibri"/>
                  <a:cs typeface="Calibri"/>
                  <a:sym typeface="Calibri"/>
                </a:rPr>
                <a:t>Driver's License</a:t>
              </a:r>
              <a:endParaRPr/>
            </a:p>
          </p:txBody>
        </p:sp>
        <p:sp>
          <p:nvSpPr>
            <p:cNvPr id="205" name="Google Shape;205;p23"/>
            <p:cNvSpPr/>
            <p:nvPr/>
          </p:nvSpPr>
          <p:spPr>
            <a:xfrm>
              <a:off x="0" y="2322667"/>
              <a:ext cx="10515600" cy="953403"/>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3"/>
            <p:cNvSpPr txBox="1"/>
            <p:nvPr/>
          </p:nvSpPr>
          <p:spPr>
            <a:xfrm>
              <a:off x="46541" y="2369208"/>
              <a:ext cx="10422518" cy="860321"/>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Some identity thieves sift through trash bins looking for credit card and bank statements. </a:t>
              </a:r>
              <a:endParaRPr/>
            </a:p>
          </p:txBody>
        </p:sp>
        <p:sp>
          <p:nvSpPr>
            <p:cNvPr id="207" name="Google Shape;207;p23"/>
            <p:cNvSpPr/>
            <p:nvPr/>
          </p:nvSpPr>
          <p:spPr>
            <a:xfrm>
              <a:off x="0" y="3345190"/>
              <a:ext cx="10515600" cy="953403"/>
            </a:xfrm>
            <a:prstGeom prst="roundRect">
              <a:avLst>
                <a:gd fmla="val 16667"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3"/>
            <p:cNvSpPr txBox="1"/>
            <p:nvPr/>
          </p:nvSpPr>
          <p:spPr>
            <a:xfrm>
              <a:off x="46541" y="3391731"/>
              <a:ext cx="10422518" cy="860321"/>
            </a:xfrm>
            <a:prstGeom prst="rect">
              <a:avLst/>
            </a:prstGeom>
            <a:noFill/>
            <a:ln>
              <a:noFill/>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lt1"/>
                </a:buClr>
                <a:buSzPts val="2400"/>
                <a:buFont typeface="Calibri"/>
                <a:buNone/>
              </a:pPr>
              <a:r>
                <a:rPr lang="en-US" sz="2400">
                  <a:solidFill>
                    <a:schemeClr val="lt1"/>
                  </a:solidFill>
                  <a:latin typeface="Calibri"/>
                  <a:ea typeface="Calibri"/>
                  <a:cs typeface="Calibri"/>
                  <a:sym typeface="Calibri"/>
                </a:rPr>
                <a:t>More high-tech methods involve accessing corporate databases to steal lists of customer information. </a:t>
              </a:r>
              <a:endParaRPr/>
            </a:p>
          </p:txBody>
        </p:sp>
      </p:grpSp>
      <p:pic>
        <p:nvPicPr>
          <p:cNvPr descr="A picture containing kitchenware&#10;&#10;Description automatically generated" id="209" name="Google Shape;209;p23"/>
          <p:cNvPicPr preferRelativeResize="0"/>
          <p:nvPr/>
        </p:nvPicPr>
        <p:blipFill rotWithShape="1">
          <a:blip r:embed="rId3">
            <a:alphaModFix/>
          </a:blip>
          <a:srcRect b="0" l="0" r="0" t="0"/>
          <a:stretch/>
        </p:blipFill>
        <p:spPr>
          <a:xfrm>
            <a:off x="8940179" y="2299628"/>
            <a:ext cx="1962386" cy="169567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D31"/>
        </a:solidFill>
      </p:bgPr>
    </p:bg>
    <p:spTree>
      <p:nvGrpSpPr>
        <p:cNvPr id="213" name="Shape 213"/>
        <p:cNvGrpSpPr/>
        <p:nvPr/>
      </p:nvGrpSpPr>
      <p:grpSpPr>
        <a:xfrm>
          <a:off x="0" y="0"/>
          <a:ext cx="0" cy="0"/>
          <a:chOff x="0" y="0"/>
          <a:chExt cx="0" cy="0"/>
        </a:xfrm>
      </p:grpSpPr>
      <p:sp>
        <p:nvSpPr>
          <p:cNvPr id="214" name="Google Shape;214;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6000" u="sng"/>
              <a:t>What Is a SSN?</a:t>
            </a:r>
            <a:br>
              <a:rPr lang="en-US"/>
            </a:br>
            <a:r>
              <a:rPr i="1" lang="en-US"/>
              <a:t>Facts To Know About Social Security Numbers</a:t>
            </a:r>
            <a:endParaRPr b="1" i="1" sz="6000" u="sng"/>
          </a:p>
          <a:p>
            <a:pPr indent="0" lvl="0" marL="0" rtl="0" algn="ctr">
              <a:lnSpc>
                <a:spcPct val="90000"/>
              </a:lnSpc>
              <a:spcBef>
                <a:spcPts val="0"/>
              </a:spcBef>
              <a:spcAft>
                <a:spcPts val="0"/>
              </a:spcAft>
              <a:buClr>
                <a:schemeClr val="dk1"/>
              </a:buClr>
              <a:buSzPct val="100000"/>
              <a:buFont typeface="Calibri"/>
              <a:buNone/>
            </a:pPr>
            <a:r>
              <a:t/>
            </a:r>
            <a:endParaRPr i="1"/>
          </a:p>
        </p:txBody>
      </p:sp>
      <p:grpSp>
        <p:nvGrpSpPr>
          <p:cNvPr id="215" name="Google Shape;215;p24"/>
          <p:cNvGrpSpPr/>
          <p:nvPr/>
        </p:nvGrpSpPr>
        <p:grpSpPr>
          <a:xfrm>
            <a:off x="1786645" y="1624183"/>
            <a:ext cx="8609415" cy="4559076"/>
            <a:chOff x="1329445" y="2996"/>
            <a:chExt cx="8609415" cy="4559076"/>
          </a:xfrm>
        </p:grpSpPr>
        <p:sp>
          <p:nvSpPr>
            <p:cNvPr id="216" name="Google Shape;216;p24"/>
            <p:cNvSpPr/>
            <p:nvPr/>
          </p:nvSpPr>
          <p:spPr>
            <a:xfrm>
              <a:off x="5242816" y="2282534"/>
              <a:ext cx="782674" cy="841374"/>
            </a:xfrm>
            <a:custGeom>
              <a:rect b="b" l="l" r="r" t="t"/>
              <a:pathLst>
                <a:path extrusionOk="0" h="120000" w="120000">
                  <a:moveTo>
                    <a:pt x="0" y="0"/>
                  </a:moveTo>
                  <a:lnTo>
                    <a:pt x="60000" y="0"/>
                  </a:lnTo>
                  <a:lnTo>
                    <a:pt x="60000" y="120000"/>
                  </a:lnTo>
                  <a:lnTo>
                    <a:pt x="120000" y="120000"/>
                  </a:lnTo>
                </a:path>
              </a:pathLst>
            </a:custGeom>
            <a:noFill/>
            <a:ln cap="flat" cmpd="sng" w="12700">
              <a:solidFill>
                <a:srgbClr val="345A99"/>
              </a:solidFill>
              <a:prstDash val="solid"/>
              <a:miter lim="800000"/>
              <a:headEnd len="sm" w="sm" type="none"/>
              <a:tailEnd len="sm" w="sm" type="none"/>
            </a:ln>
          </p:spPr>
        </p:sp>
        <p:sp>
          <p:nvSpPr>
            <p:cNvPr id="217" name="Google Shape;217;p24"/>
            <p:cNvSpPr/>
            <p:nvPr/>
          </p:nvSpPr>
          <p:spPr>
            <a:xfrm>
              <a:off x="5242816" y="1441159"/>
              <a:ext cx="782674" cy="841374"/>
            </a:xfrm>
            <a:custGeom>
              <a:rect b="b" l="l" r="r" t="t"/>
              <a:pathLst>
                <a:path extrusionOk="0" h="120000" w="120000">
                  <a:moveTo>
                    <a:pt x="0" y="120000"/>
                  </a:moveTo>
                  <a:lnTo>
                    <a:pt x="60000" y="120000"/>
                  </a:lnTo>
                  <a:lnTo>
                    <a:pt x="60000" y="0"/>
                  </a:lnTo>
                  <a:lnTo>
                    <a:pt x="120000" y="0"/>
                  </a:lnTo>
                </a:path>
              </a:pathLst>
            </a:custGeom>
            <a:noFill/>
            <a:ln cap="flat" cmpd="sng" w="12700">
              <a:solidFill>
                <a:srgbClr val="345A99"/>
              </a:solidFill>
              <a:prstDash val="solid"/>
              <a:miter lim="800000"/>
              <a:headEnd len="sm" w="sm" type="none"/>
              <a:tailEnd len="sm" w="sm" type="none"/>
            </a:ln>
          </p:spPr>
        </p:sp>
        <p:sp>
          <p:nvSpPr>
            <p:cNvPr id="218" name="Google Shape;218;p24"/>
            <p:cNvSpPr/>
            <p:nvPr/>
          </p:nvSpPr>
          <p:spPr>
            <a:xfrm>
              <a:off x="1329445" y="2996"/>
              <a:ext cx="3913370" cy="11935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4"/>
            <p:cNvSpPr txBox="1"/>
            <p:nvPr/>
          </p:nvSpPr>
          <p:spPr>
            <a:xfrm>
              <a:off x="1329445" y="2996"/>
              <a:ext cx="3913370" cy="119357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A Social Security number (SSN) refers to a numerical identifier assigned to US citizens and other residents to track income and determine benefits. </a:t>
              </a:r>
              <a:endParaRPr/>
            </a:p>
          </p:txBody>
        </p:sp>
        <p:sp>
          <p:nvSpPr>
            <p:cNvPr id="220" name="Google Shape;220;p24"/>
            <p:cNvSpPr/>
            <p:nvPr/>
          </p:nvSpPr>
          <p:spPr>
            <a:xfrm>
              <a:off x="1329445" y="1685745"/>
              <a:ext cx="3913370" cy="11935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4"/>
            <p:cNvSpPr txBox="1"/>
            <p:nvPr/>
          </p:nvSpPr>
          <p:spPr>
            <a:xfrm>
              <a:off x="1329445" y="1685745"/>
              <a:ext cx="3913370" cy="119357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SSN was created in 1936 as part of The New Deal to provide for retirement and disability benefits. </a:t>
              </a:r>
              <a:endParaRPr/>
            </a:p>
          </p:txBody>
        </p:sp>
        <p:sp>
          <p:nvSpPr>
            <p:cNvPr id="222" name="Google Shape;222;p24"/>
            <p:cNvSpPr/>
            <p:nvPr/>
          </p:nvSpPr>
          <p:spPr>
            <a:xfrm>
              <a:off x="6025490" y="844370"/>
              <a:ext cx="3913370" cy="11935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4"/>
            <p:cNvSpPr txBox="1"/>
            <p:nvPr/>
          </p:nvSpPr>
          <p:spPr>
            <a:xfrm>
              <a:off x="6025490" y="844370"/>
              <a:ext cx="3913370" cy="119357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The original intention of the SSN was to track earnings and provide benefits. </a:t>
              </a:r>
              <a:endParaRPr/>
            </a:p>
          </p:txBody>
        </p:sp>
        <p:sp>
          <p:nvSpPr>
            <p:cNvPr id="224" name="Google Shape;224;p24"/>
            <p:cNvSpPr/>
            <p:nvPr/>
          </p:nvSpPr>
          <p:spPr>
            <a:xfrm>
              <a:off x="6025490" y="2527120"/>
              <a:ext cx="3913370" cy="11935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4"/>
            <p:cNvSpPr txBox="1"/>
            <p:nvPr/>
          </p:nvSpPr>
          <p:spPr>
            <a:xfrm>
              <a:off x="6025490" y="2527120"/>
              <a:ext cx="3913370" cy="119357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Today, it is used for additional purposes, such as identifying individuals for tax purposes and tracking credit reports.  </a:t>
              </a:r>
              <a:endParaRPr/>
            </a:p>
          </p:txBody>
        </p:sp>
        <p:sp>
          <p:nvSpPr>
            <p:cNvPr id="226" name="Google Shape;226;p24"/>
            <p:cNvSpPr/>
            <p:nvPr/>
          </p:nvSpPr>
          <p:spPr>
            <a:xfrm>
              <a:off x="1329445" y="3368494"/>
              <a:ext cx="3913370" cy="1193578"/>
            </a:xfrm>
            <a:prstGeom prst="rect">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4"/>
            <p:cNvSpPr txBox="1"/>
            <p:nvPr/>
          </p:nvSpPr>
          <p:spPr>
            <a:xfrm>
              <a:off x="1329445" y="3368494"/>
              <a:ext cx="3913370" cy="1193578"/>
            </a:xfrm>
            <a:prstGeom prst="rect">
              <a:avLst/>
            </a:prstGeom>
            <a:noFill/>
            <a:ln>
              <a:noFill/>
            </a:ln>
          </p:spPr>
          <p:txBody>
            <a:bodyPr anchorCtr="0" anchor="ctr" bIns="11425" lIns="11425" spcFirstLastPara="1" rIns="11425" wrap="square" tIns="11425">
              <a:noAutofit/>
            </a:bodyPr>
            <a:lstStyle/>
            <a:p>
              <a:pPr indent="0" lvl="0" marL="0" marR="0" rtl="0" algn="ctr">
                <a:lnSpc>
                  <a:spcPct val="90000"/>
                </a:lnSpc>
                <a:spcBef>
                  <a:spcPts val="0"/>
                </a:spcBef>
                <a:spcAft>
                  <a:spcPts val="0"/>
                </a:spcAft>
                <a:buClr>
                  <a:schemeClr val="lt1"/>
                </a:buClr>
                <a:buSzPts val="1800"/>
                <a:buFont typeface="Calibri"/>
                <a:buNone/>
              </a:pPr>
              <a:r>
                <a:rPr lang="en-US" sz="1800">
                  <a:solidFill>
                    <a:schemeClr val="lt1"/>
                  </a:solidFill>
                  <a:latin typeface="Calibri"/>
                  <a:ea typeface="Calibri"/>
                  <a:cs typeface="Calibri"/>
                  <a:sym typeface="Calibri"/>
                </a:rPr>
                <a:t>Individuals in the US are asked to provide their SSN to obtain credit, open bank accounts, obtain government benefits, make major purchases, and more. </a:t>
              </a:r>
              <a:endParaRPr/>
            </a:p>
          </p:txBody>
        </p:sp>
      </p:grpSp>
      <p:sp>
        <p:nvSpPr>
          <p:cNvPr id="228" name="Google Shape;228;p24"/>
          <p:cNvSpPr txBox="1"/>
          <p:nvPr/>
        </p:nvSpPr>
        <p:spPr>
          <a:xfrm>
            <a:off x="7447156" y="6415668"/>
            <a:ext cx="4769004"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https://www.investopedia.com/terms/s/ssn.asp</a:t>
            </a:r>
            <a:r>
              <a:rPr lang="en-US" sz="1800">
                <a:solidFill>
                  <a:schemeClr val="dk1"/>
                </a:solidFill>
                <a:latin typeface="Calibri"/>
                <a:ea typeface="Calibri"/>
                <a:cs typeface="Calibri"/>
                <a:sym typeface="Calibri"/>
              </a:rPr>
              <a:t> </a:t>
            </a:r>
            <a:endParaRPr/>
          </a:p>
        </p:txBody>
      </p:sp>
      <p:pic>
        <p:nvPicPr>
          <p:cNvPr descr="A picture containing text, clipart&#10;&#10;Description automatically generated" id="229" name="Google Shape;229;p24"/>
          <p:cNvPicPr preferRelativeResize="0"/>
          <p:nvPr/>
        </p:nvPicPr>
        <p:blipFill rotWithShape="1">
          <a:blip r:embed="rId4">
            <a:alphaModFix/>
          </a:blip>
          <a:srcRect b="0" l="0" r="0" t="0"/>
          <a:stretch/>
        </p:blipFill>
        <p:spPr>
          <a:xfrm>
            <a:off x="105363" y="115827"/>
            <a:ext cx="2380786" cy="559599"/>
          </a:xfrm>
          <a:prstGeom prst="rect">
            <a:avLst/>
          </a:prstGeom>
          <a:noFill/>
          <a:ln>
            <a:noFill/>
          </a:ln>
        </p:spPr>
      </p:pic>
      <p:pic>
        <p:nvPicPr>
          <p:cNvPr descr="Text, whiteboard&#10;&#10;Description automatically generated" id="230" name="Google Shape;230;p24"/>
          <p:cNvPicPr preferRelativeResize="0"/>
          <p:nvPr/>
        </p:nvPicPr>
        <p:blipFill rotWithShape="1">
          <a:blip r:embed="rId5">
            <a:alphaModFix/>
          </a:blip>
          <a:srcRect b="0" l="0" r="0" t="0"/>
          <a:stretch/>
        </p:blipFill>
        <p:spPr>
          <a:xfrm>
            <a:off x="9578621" y="1372668"/>
            <a:ext cx="2329275" cy="13657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4" name="Shape 234"/>
        <p:cNvGrpSpPr/>
        <p:nvPr/>
      </p:nvGrpSpPr>
      <p:grpSpPr>
        <a:xfrm>
          <a:off x="0" y="0"/>
          <a:ext cx="0" cy="0"/>
          <a:chOff x="0" y="0"/>
          <a:chExt cx="0" cy="0"/>
        </a:xfrm>
      </p:grpSpPr>
      <p:sp>
        <p:nvSpPr>
          <p:cNvPr id="235" name="Google Shape;235;p2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6" name="Google Shape;236;p25"/>
          <p:cNvSpPr txBox="1"/>
          <p:nvPr>
            <p:ph type="title"/>
          </p:nvPr>
        </p:nvSpPr>
        <p:spPr>
          <a:xfrm>
            <a:off x="635000" y="640823"/>
            <a:ext cx="3418659" cy="558314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u="sng"/>
              <a:t>Other Reasons You May Need a SSN</a:t>
            </a:r>
            <a:endParaRPr/>
          </a:p>
        </p:txBody>
      </p:sp>
      <p:sp>
        <p:nvSpPr>
          <p:cNvPr id="237" name="Google Shape;237;p25"/>
          <p:cNvSpPr/>
          <p:nvPr/>
        </p:nvSpPr>
        <p:spPr>
          <a:xfrm rot="5400000">
            <a:off x="1627450" y="3462719"/>
            <a:ext cx="5410200" cy="18288"/>
          </a:xfrm>
          <a:custGeom>
            <a:rect b="b" l="l" r="r" t="t"/>
            <a:pathLst>
              <a:path extrusionOk="0" fill="none" h="18288" w="541020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extrusionOk="0" h="18288" w="541020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8" name="Google Shape;238;p25"/>
          <p:cNvGrpSpPr/>
          <p:nvPr/>
        </p:nvGrpSpPr>
        <p:grpSpPr>
          <a:xfrm>
            <a:off x="4648018" y="641497"/>
            <a:ext cx="6900512" cy="5534790"/>
            <a:chOff x="0" y="675"/>
            <a:chExt cx="6900512" cy="5534790"/>
          </a:xfrm>
        </p:grpSpPr>
        <p:cxnSp>
          <p:nvCxnSpPr>
            <p:cNvPr id="239" name="Google Shape;239;p25"/>
            <p:cNvCxnSpPr/>
            <p:nvPr/>
          </p:nvCxnSpPr>
          <p:spPr>
            <a:xfrm>
              <a:off x="0" y="675"/>
              <a:ext cx="6900512"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240" name="Google Shape;240;p25"/>
            <p:cNvSpPr/>
            <p:nvPr/>
          </p:nvSpPr>
          <p:spPr>
            <a:xfrm>
              <a:off x="0" y="675"/>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5"/>
            <p:cNvSpPr txBox="1"/>
            <p:nvPr/>
          </p:nvSpPr>
          <p:spPr>
            <a:xfrm>
              <a:off x="0" y="675"/>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To open a back account or other financial account. </a:t>
              </a:r>
              <a:endParaRPr/>
            </a:p>
          </p:txBody>
        </p:sp>
        <p:cxnSp>
          <p:nvCxnSpPr>
            <p:cNvPr id="242" name="Google Shape;242;p25"/>
            <p:cNvCxnSpPr/>
            <p:nvPr/>
          </p:nvCxnSpPr>
          <p:spPr>
            <a:xfrm>
              <a:off x="0" y="791359"/>
              <a:ext cx="6900512" cy="0"/>
            </a:xfrm>
            <a:prstGeom prst="straightConnector1">
              <a:avLst/>
            </a:prstGeom>
            <a:solidFill>
              <a:srgbClr val="DE7946"/>
            </a:solidFill>
            <a:ln cap="flat" cmpd="sng" w="12700">
              <a:solidFill>
                <a:srgbClr val="DE7946"/>
              </a:solidFill>
              <a:prstDash val="solid"/>
              <a:miter lim="800000"/>
              <a:headEnd len="sm" w="sm" type="none"/>
              <a:tailEnd len="sm" w="sm" type="none"/>
            </a:ln>
          </p:spPr>
        </p:cxnSp>
        <p:sp>
          <p:nvSpPr>
            <p:cNvPr id="243" name="Google Shape;243;p25"/>
            <p:cNvSpPr/>
            <p:nvPr/>
          </p:nvSpPr>
          <p:spPr>
            <a:xfrm>
              <a:off x="0" y="791359"/>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5"/>
            <p:cNvSpPr txBox="1"/>
            <p:nvPr/>
          </p:nvSpPr>
          <p:spPr>
            <a:xfrm>
              <a:off x="0" y="791359"/>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To apply for a federal loan.</a:t>
              </a:r>
              <a:endParaRPr/>
            </a:p>
          </p:txBody>
        </p:sp>
        <p:cxnSp>
          <p:nvCxnSpPr>
            <p:cNvPr id="245" name="Google Shape;245;p25"/>
            <p:cNvCxnSpPr/>
            <p:nvPr/>
          </p:nvCxnSpPr>
          <p:spPr>
            <a:xfrm>
              <a:off x="0" y="1582044"/>
              <a:ext cx="6900512" cy="0"/>
            </a:xfrm>
            <a:prstGeom prst="straightConnector1">
              <a:avLst/>
            </a:prstGeom>
            <a:solidFill>
              <a:srgbClr val="D07A5B"/>
            </a:solidFill>
            <a:ln cap="flat" cmpd="sng" w="12700">
              <a:solidFill>
                <a:srgbClr val="D07A5B"/>
              </a:solidFill>
              <a:prstDash val="solid"/>
              <a:miter lim="800000"/>
              <a:headEnd len="sm" w="sm" type="none"/>
              <a:tailEnd len="sm" w="sm" type="none"/>
            </a:ln>
          </p:spPr>
        </p:cxnSp>
        <p:sp>
          <p:nvSpPr>
            <p:cNvPr id="246" name="Google Shape;246;p25"/>
            <p:cNvSpPr/>
            <p:nvPr/>
          </p:nvSpPr>
          <p:spPr>
            <a:xfrm>
              <a:off x="0" y="1582044"/>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5"/>
            <p:cNvSpPr txBox="1"/>
            <p:nvPr/>
          </p:nvSpPr>
          <p:spPr>
            <a:xfrm>
              <a:off x="0" y="1582044"/>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To apply for unemployment.</a:t>
              </a:r>
              <a:endParaRPr/>
            </a:p>
          </p:txBody>
        </p:sp>
        <p:cxnSp>
          <p:nvCxnSpPr>
            <p:cNvPr id="248" name="Google Shape;248;p25"/>
            <p:cNvCxnSpPr/>
            <p:nvPr/>
          </p:nvCxnSpPr>
          <p:spPr>
            <a:xfrm>
              <a:off x="0" y="2372728"/>
              <a:ext cx="6900512" cy="0"/>
            </a:xfrm>
            <a:prstGeom prst="straightConnector1">
              <a:avLst/>
            </a:prstGeom>
            <a:solidFill>
              <a:srgbClr val="C47F6E"/>
            </a:solidFill>
            <a:ln cap="flat" cmpd="sng" w="12700">
              <a:solidFill>
                <a:srgbClr val="C47F6E"/>
              </a:solidFill>
              <a:prstDash val="solid"/>
              <a:miter lim="800000"/>
              <a:headEnd len="sm" w="sm" type="none"/>
              <a:tailEnd len="sm" w="sm" type="none"/>
            </a:ln>
          </p:spPr>
        </p:cxnSp>
        <p:sp>
          <p:nvSpPr>
            <p:cNvPr id="249" name="Google Shape;249;p25"/>
            <p:cNvSpPr/>
            <p:nvPr/>
          </p:nvSpPr>
          <p:spPr>
            <a:xfrm>
              <a:off x="0" y="2372728"/>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txBox="1"/>
            <p:nvPr/>
          </p:nvSpPr>
          <p:spPr>
            <a:xfrm>
              <a:off x="0" y="2372728"/>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As an identifier on tax returns.</a:t>
              </a:r>
              <a:endParaRPr/>
            </a:p>
          </p:txBody>
        </p:sp>
        <p:cxnSp>
          <p:nvCxnSpPr>
            <p:cNvPr id="251" name="Google Shape;251;p25"/>
            <p:cNvCxnSpPr/>
            <p:nvPr/>
          </p:nvCxnSpPr>
          <p:spPr>
            <a:xfrm>
              <a:off x="0" y="3163412"/>
              <a:ext cx="6900512" cy="0"/>
            </a:xfrm>
            <a:prstGeom prst="straightConnector1">
              <a:avLst/>
            </a:prstGeom>
            <a:solidFill>
              <a:srgbClr val="B88881"/>
            </a:solidFill>
            <a:ln cap="flat" cmpd="sng" w="12700">
              <a:solidFill>
                <a:srgbClr val="B88881"/>
              </a:solidFill>
              <a:prstDash val="solid"/>
              <a:miter lim="800000"/>
              <a:headEnd len="sm" w="sm" type="none"/>
              <a:tailEnd len="sm" w="sm" type="none"/>
            </a:ln>
          </p:spPr>
        </p:cxnSp>
        <p:sp>
          <p:nvSpPr>
            <p:cNvPr id="252" name="Google Shape;252;p25"/>
            <p:cNvSpPr/>
            <p:nvPr/>
          </p:nvSpPr>
          <p:spPr>
            <a:xfrm>
              <a:off x="0" y="3163412"/>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5"/>
            <p:cNvSpPr txBox="1"/>
            <p:nvPr/>
          </p:nvSpPr>
          <p:spPr>
            <a:xfrm>
              <a:off x="0" y="3163412"/>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To get a driver's license.</a:t>
              </a:r>
              <a:endParaRPr/>
            </a:p>
          </p:txBody>
        </p:sp>
        <p:cxnSp>
          <p:nvCxnSpPr>
            <p:cNvPr id="254" name="Google Shape;254;p25"/>
            <p:cNvCxnSpPr/>
            <p:nvPr/>
          </p:nvCxnSpPr>
          <p:spPr>
            <a:xfrm>
              <a:off x="0" y="3954096"/>
              <a:ext cx="6900512" cy="0"/>
            </a:xfrm>
            <a:prstGeom prst="straightConnector1">
              <a:avLst/>
            </a:prstGeom>
            <a:solidFill>
              <a:srgbClr val="AD9593"/>
            </a:solidFill>
            <a:ln cap="flat" cmpd="sng" w="12700">
              <a:solidFill>
                <a:srgbClr val="AD9593"/>
              </a:solidFill>
              <a:prstDash val="solid"/>
              <a:miter lim="800000"/>
              <a:headEnd len="sm" w="sm" type="none"/>
              <a:tailEnd len="sm" w="sm" type="none"/>
            </a:ln>
          </p:spPr>
        </p:cxnSp>
        <p:sp>
          <p:nvSpPr>
            <p:cNvPr id="255" name="Google Shape;255;p25"/>
            <p:cNvSpPr/>
            <p:nvPr/>
          </p:nvSpPr>
          <p:spPr>
            <a:xfrm>
              <a:off x="0" y="3954096"/>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5"/>
            <p:cNvSpPr txBox="1"/>
            <p:nvPr/>
          </p:nvSpPr>
          <p:spPr>
            <a:xfrm>
              <a:off x="0" y="3954096"/>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To obtain a passport.</a:t>
              </a:r>
              <a:endParaRPr/>
            </a:p>
          </p:txBody>
        </p:sp>
        <p:cxnSp>
          <p:nvCxnSpPr>
            <p:cNvPr id="257" name="Google Shape;257;p25"/>
            <p:cNvCxnSpPr/>
            <p:nvPr/>
          </p:nvCxnSpPr>
          <p:spPr>
            <a:xfrm>
              <a:off x="0" y="4744781"/>
              <a:ext cx="6900512" cy="0"/>
            </a:xfrm>
            <a:prstGeom prst="straightConnector1">
              <a:avLst/>
            </a:prstGeom>
            <a:solidFill>
              <a:srgbClr val="A4A4A4"/>
            </a:solidFill>
            <a:ln cap="flat" cmpd="sng" w="12700">
              <a:solidFill>
                <a:srgbClr val="A4A4A4"/>
              </a:solidFill>
              <a:prstDash val="solid"/>
              <a:miter lim="800000"/>
              <a:headEnd len="sm" w="sm" type="none"/>
              <a:tailEnd len="sm" w="sm" type="none"/>
            </a:ln>
          </p:spPr>
        </p:cxnSp>
        <p:sp>
          <p:nvSpPr>
            <p:cNvPr id="258" name="Google Shape;258;p25"/>
            <p:cNvSpPr/>
            <p:nvPr/>
          </p:nvSpPr>
          <p:spPr>
            <a:xfrm>
              <a:off x="0" y="4744781"/>
              <a:ext cx="6900512" cy="79068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5"/>
            <p:cNvSpPr txBox="1"/>
            <p:nvPr/>
          </p:nvSpPr>
          <p:spPr>
            <a:xfrm>
              <a:off x="0" y="4744781"/>
              <a:ext cx="6900512" cy="790684"/>
            </a:xfrm>
            <a:prstGeom prst="rect">
              <a:avLst/>
            </a:prstGeom>
            <a:noFill/>
            <a:ln>
              <a:noFill/>
            </a:ln>
          </p:spPr>
          <p:txBody>
            <a:bodyPr anchorCtr="0" anchor="t" bIns="95250" lIns="95250" spcFirstLastPara="1" rIns="95250" wrap="square" tIns="95250">
              <a:noAutofit/>
            </a:bodyPr>
            <a:lstStyle/>
            <a:p>
              <a:pPr indent="0" lvl="0" marL="0" marR="0" rtl="0" algn="l">
                <a:lnSpc>
                  <a:spcPct val="90000"/>
                </a:lnSpc>
                <a:spcBef>
                  <a:spcPts val="0"/>
                </a:spcBef>
                <a:spcAft>
                  <a:spcPts val="0"/>
                </a:spcAft>
                <a:buClr>
                  <a:schemeClr val="dk1"/>
                </a:buClr>
                <a:buSzPts val="2500"/>
                <a:buFont typeface="Calibri"/>
                <a:buNone/>
              </a:pPr>
              <a:r>
                <a:rPr lang="en-US" sz="2500">
                  <a:solidFill>
                    <a:schemeClr val="dk1"/>
                  </a:solidFill>
                  <a:latin typeface="Calibri"/>
                  <a:ea typeface="Calibri"/>
                  <a:cs typeface="Calibri"/>
                  <a:sym typeface="Calibri"/>
                </a:rPr>
                <a:t>When enrolling in Medicare.</a:t>
              </a:r>
              <a:endParaRPr/>
            </a:p>
          </p:txBody>
        </p:sp>
      </p:grpSp>
      <p:sp>
        <p:nvSpPr>
          <p:cNvPr id="260" name="Google Shape;260;p25"/>
          <p:cNvSpPr/>
          <p:nvPr/>
        </p:nvSpPr>
        <p:spPr>
          <a:xfrm>
            <a:off x="27878" y="37171"/>
            <a:ext cx="12164121" cy="6820828"/>
          </a:xfrm>
          <a:prstGeom prst="rect">
            <a:avLst/>
          </a:prstGeom>
          <a:noFill/>
          <a:ln cap="flat" cmpd="sng" w="57150">
            <a:solidFill>
              <a:srgbClr val="F7CAAC"/>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264" name="Shape 264"/>
        <p:cNvGrpSpPr/>
        <p:nvPr/>
      </p:nvGrpSpPr>
      <p:grpSpPr>
        <a:xfrm>
          <a:off x="0" y="0"/>
          <a:ext cx="0" cy="0"/>
          <a:chOff x="0" y="0"/>
          <a:chExt cx="0" cy="0"/>
        </a:xfrm>
      </p:grpSpPr>
      <p:sp>
        <p:nvSpPr>
          <p:cNvPr id="265" name="Google Shape;265;p26"/>
          <p:cNvSpPr txBox="1"/>
          <p:nvPr>
            <p:ph type="title"/>
          </p:nvPr>
        </p:nvSpPr>
        <p:spPr>
          <a:xfrm>
            <a:off x="6766301" y="365125"/>
            <a:ext cx="4587499" cy="133847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Resource Links</a:t>
            </a:r>
            <a:endParaRPr u="sng"/>
          </a:p>
        </p:txBody>
      </p:sp>
      <p:sp>
        <p:nvSpPr>
          <p:cNvPr id="266" name="Google Shape;266;p26"/>
          <p:cNvSpPr txBox="1"/>
          <p:nvPr>
            <p:ph idx="1" type="body"/>
          </p:nvPr>
        </p:nvSpPr>
        <p:spPr>
          <a:xfrm>
            <a:off x="6766301" y="1825625"/>
            <a:ext cx="4587499" cy="4351338"/>
          </a:xfrm>
          <a:prstGeom prst="rect">
            <a:avLst/>
          </a:prstGeom>
          <a:noFill/>
          <a:ln>
            <a:noFill/>
          </a:ln>
        </p:spPr>
        <p:txBody>
          <a:bodyPr anchorCtr="0" anchor="t" bIns="45700" lIns="91425" spcFirstLastPara="1" rIns="91425" wrap="square" tIns="45700">
            <a:normAutofit/>
          </a:bodyPr>
          <a:lstStyle/>
          <a:p>
            <a:pPr indent="-281940" lvl="0" marL="228600" rtl="0" algn="l">
              <a:lnSpc>
                <a:spcPct val="90000"/>
              </a:lnSpc>
              <a:spcBef>
                <a:spcPts val="0"/>
              </a:spcBef>
              <a:spcAft>
                <a:spcPts val="0"/>
              </a:spcAft>
              <a:buClr>
                <a:schemeClr val="dk1"/>
              </a:buClr>
              <a:buSzPts val="2800"/>
              <a:buChar char="•"/>
            </a:pPr>
            <a:r>
              <a:rPr lang="en-US" u="sng">
                <a:solidFill>
                  <a:schemeClr val="hlink"/>
                </a:solidFill>
                <a:hlinkClick r:id="rId3"/>
              </a:rPr>
              <a:t>Acting out fraud and identity theft Teacher Overview</a:t>
            </a:r>
            <a:r>
              <a:rPr lang="en-US"/>
              <a:t> </a:t>
            </a:r>
            <a:endParaRPr/>
          </a:p>
          <a:p>
            <a:pPr indent="-281940" lvl="0" marL="228600" rtl="0" algn="l">
              <a:lnSpc>
                <a:spcPct val="90000"/>
              </a:lnSpc>
              <a:spcBef>
                <a:spcPts val="0"/>
              </a:spcBef>
              <a:spcAft>
                <a:spcPts val="0"/>
              </a:spcAft>
              <a:buClr>
                <a:schemeClr val="dk1"/>
              </a:buClr>
              <a:buSzPts val="2800"/>
              <a:buChar char="•"/>
            </a:pPr>
            <a:r>
              <a:rPr lang="en-US" u="sng">
                <a:solidFill>
                  <a:schemeClr val="hlink"/>
                </a:solidFill>
                <a:hlinkClick r:id="rId4"/>
              </a:rPr>
              <a:t>Acting out fraud and identity theft Lesson Plan</a:t>
            </a:r>
            <a:r>
              <a:rPr lang="en-US"/>
              <a:t> </a:t>
            </a:r>
            <a:endParaRPr/>
          </a:p>
          <a:p>
            <a:pPr indent="0" lvl="0" marL="228600" rtl="0" algn="l">
              <a:lnSpc>
                <a:spcPct val="90000"/>
              </a:lnSpc>
              <a:spcBef>
                <a:spcPts val="0"/>
              </a:spcBef>
              <a:spcAft>
                <a:spcPts val="0"/>
              </a:spcAft>
              <a:buNone/>
            </a:pPr>
            <a:r>
              <a:t/>
            </a:r>
            <a:endParaRPr/>
          </a:p>
          <a:p>
            <a:pPr indent="-281940" lvl="0" marL="228600" rtl="0" algn="l">
              <a:lnSpc>
                <a:spcPct val="90000"/>
              </a:lnSpc>
              <a:spcBef>
                <a:spcPts val="1000"/>
              </a:spcBef>
              <a:spcAft>
                <a:spcPts val="0"/>
              </a:spcAft>
              <a:buClr>
                <a:schemeClr val="dk1"/>
              </a:buClr>
              <a:buSzPts val="2800"/>
              <a:buChar char="•"/>
            </a:pPr>
            <a:r>
              <a:rPr lang="en-US" u="sng">
                <a:solidFill>
                  <a:schemeClr val="hlink"/>
                </a:solidFill>
                <a:hlinkClick r:id="rId5"/>
              </a:rPr>
              <a:t>Acting out fraud and identity theft Student Worksheet</a:t>
            </a:r>
            <a:endParaRPr/>
          </a:p>
        </p:txBody>
      </p:sp>
      <p:pic>
        <p:nvPicPr>
          <p:cNvPr descr="Graphical user interface, text&#10;&#10;Description automatically generated" id="267" name="Google Shape;267;p26"/>
          <p:cNvPicPr preferRelativeResize="0"/>
          <p:nvPr/>
        </p:nvPicPr>
        <p:blipFill rotWithShape="1">
          <a:blip r:embed="rId6">
            <a:alphaModFix/>
          </a:blip>
          <a:srcRect b="0" l="0" r="0" t="0"/>
          <a:stretch/>
        </p:blipFill>
        <p:spPr>
          <a:xfrm>
            <a:off x="2196458" y="391705"/>
            <a:ext cx="2638425" cy="6381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 application&#10;&#10;Description automatically generated" id="268" name="Google Shape;268;p26"/>
          <p:cNvPicPr preferRelativeResize="0"/>
          <p:nvPr/>
        </p:nvPicPr>
        <p:blipFill rotWithShape="1">
          <a:blip r:embed="rId7">
            <a:alphaModFix/>
          </a:blip>
          <a:srcRect b="0" l="0" r="0" t="0"/>
          <a:stretch/>
        </p:blipFill>
        <p:spPr>
          <a:xfrm>
            <a:off x="307383" y="1399755"/>
            <a:ext cx="2743200" cy="36452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able&#10;&#10;Description automatically generated" id="269" name="Google Shape;269;p26"/>
          <p:cNvPicPr preferRelativeResize="0"/>
          <p:nvPr/>
        </p:nvPicPr>
        <p:blipFill rotWithShape="1">
          <a:blip r:embed="rId8">
            <a:alphaModFix/>
          </a:blip>
          <a:srcRect b="0" l="0" r="0" t="0"/>
          <a:stretch/>
        </p:blipFill>
        <p:spPr>
          <a:xfrm>
            <a:off x="3510366" y="1398523"/>
            <a:ext cx="2975675" cy="36476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273" name="Shape 273"/>
        <p:cNvGrpSpPr/>
        <p:nvPr/>
      </p:nvGrpSpPr>
      <p:grpSpPr>
        <a:xfrm>
          <a:off x="0" y="0"/>
          <a:ext cx="0" cy="0"/>
          <a:chOff x="0" y="0"/>
          <a:chExt cx="0" cy="0"/>
        </a:xfrm>
      </p:grpSpPr>
      <p:sp>
        <p:nvSpPr>
          <p:cNvPr id="274" name="Google Shape;274;p27"/>
          <p:cNvSpPr/>
          <p:nvPr/>
        </p:nvSpPr>
        <p:spPr>
          <a:xfrm>
            <a:off x="0" y="0"/>
            <a:ext cx="12188952" cy="6858000"/>
          </a:xfrm>
          <a:prstGeom prst="rect">
            <a:avLst/>
          </a:prstGeom>
          <a:solidFill>
            <a:srgbClr val="E1EFD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5" name="Google Shape;275;p27"/>
          <p:cNvSpPr txBox="1"/>
          <p:nvPr>
            <p:ph type="title"/>
          </p:nvPr>
        </p:nvSpPr>
        <p:spPr>
          <a:xfrm>
            <a:off x="635000" y="640823"/>
            <a:ext cx="3418659" cy="558314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u="sng"/>
              <a:t>Acting Out Fraud</a:t>
            </a:r>
            <a:endParaRPr/>
          </a:p>
        </p:txBody>
      </p:sp>
      <p:sp>
        <p:nvSpPr>
          <p:cNvPr id="276" name="Google Shape;276;p27"/>
          <p:cNvSpPr/>
          <p:nvPr/>
        </p:nvSpPr>
        <p:spPr>
          <a:xfrm rot="5400000">
            <a:off x="1627450" y="3462719"/>
            <a:ext cx="5410200" cy="18288"/>
          </a:xfrm>
          <a:custGeom>
            <a:rect b="b" l="l" r="r" t="t"/>
            <a:pathLst>
              <a:path extrusionOk="0" fill="none" h="18288" w="541020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extrusionOk="0" h="18288" w="541020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77" name="Google Shape;277;p27"/>
          <p:cNvGrpSpPr/>
          <p:nvPr/>
        </p:nvGrpSpPr>
        <p:grpSpPr>
          <a:xfrm>
            <a:off x="4648018" y="640822"/>
            <a:ext cx="6900512" cy="5536141"/>
            <a:chOff x="0" y="0"/>
            <a:chExt cx="6900512" cy="5536141"/>
          </a:xfrm>
        </p:grpSpPr>
        <p:cxnSp>
          <p:nvCxnSpPr>
            <p:cNvPr id="278" name="Google Shape;278;p27"/>
            <p:cNvCxnSpPr/>
            <p:nvPr/>
          </p:nvCxnSpPr>
          <p:spPr>
            <a:xfrm>
              <a:off x="0" y="0"/>
              <a:ext cx="6900512" cy="0"/>
            </a:xfrm>
            <a:prstGeom prst="straightConnector1">
              <a:avLst/>
            </a:prstGeom>
            <a:solidFill>
              <a:schemeClr val="accent2"/>
            </a:solidFill>
            <a:ln cap="flat" cmpd="sng" w="12700">
              <a:solidFill>
                <a:schemeClr val="accent2"/>
              </a:solidFill>
              <a:prstDash val="solid"/>
              <a:miter lim="800000"/>
              <a:headEnd len="sm" w="sm" type="none"/>
              <a:tailEnd len="sm" w="sm" type="none"/>
            </a:ln>
          </p:spPr>
        </p:cxnSp>
        <p:sp>
          <p:nvSpPr>
            <p:cNvPr id="279" name="Google Shape;279;p27"/>
            <p:cNvSpPr/>
            <p:nvPr/>
          </p:nvSpPr>
          <p:spPr>
            <a:xfrm>
              <a:off x="0" y="0"/>
              <a:ext cx="1380102" cy="553614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txBox="1"/>
            <p:nvPr/>
          </p:nvSpPr>
          <p:spPr>
            <a:xfrm>
              <a:off x="0" y="0"/>
              <a:ext cx="1380102" cy="5536141"/>
            </a:xfrm>
            <a:prstGeom prst="rect">
              <a:avLst/>
            </a:prstGeom>
            <a:noFill/>
            <a:ln>
              <a:noFill/>
            </a:ln>
          </p:spPr>
          <p:txBody>
            <a:bodyPr anchorCtr="0" anchor="t" bIns="152400" lIns="152400" spcFirstLastPara="1" rIns="152400" wrap="square" tIns="152400">
              <a:noAutofit/>
            </a:bodyPr>
            <a:lstStyle/>
            <a:p>
              <a:pPr indent="0" lvl="0" marL="0" marR="0" rtl="0" algn="l">
                <a:lnSpc>
                  <a:spcPct val="90000"/>
                </a:lnSpc>
                <a:spcBef>
                  <a:spcPts val="0"/>
                </a:spcBef>
                <a:spcAft>
                  <a:spcPts val="0"/>
                </a:spcAft>
                <a:buClr>
                  <a:schemeClr val="dk1"/>
                </a:buClr>
                <a:buSzPts val="4000"/>
                <a:buFont typeface="Calibri"/>
                <a:buNone/>
              </a:pPr>
              <a:r>
                <a:rPr b="1" lang="en-US" sz="4000">
                  <a:solidFill>
                    <a:schemeClr val="dk1"/>
                  </a:solidFill>
                  <a:latin typeface="Calibri"/>
                  <a:ea typeface="Calibri"/>
                  <a:cs typeface="Calibri"/>
                  <a:sym typeface="Calibri"/>
                </a:rPr>
                <a:t>Big idea:</a:t>
              </a:r>
              <a:endParaRPr sz="4000">
                <a:solidFill>
                  <a:schemeClr val="dk1"/>
                </a:solidFill>
                <a:latin typeface="Calibri"/>
                <a:ea typeface="Calibri"/>
                <a:cs typeface="Calibri"/>
                <a:sym typeface="Calibri"/>
              </a:endParaRPr>
            </a:p>
          </p:txBody>
        </p:sp>
        <p:sp>
          <p:nvSpPr>
            <p:cNvPr id="281" name="Google Shape;281;p27"/>
            <p:cNvSpPr/>
            <p:nvPr/>
          </p:nvSpPr>
          <p:spPr>
            <a:xfrm>
              <a:off x="1483610" y="251397"/>
              <a:ext cx="5416901" cy="502794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7"/>
            <p:cNvSpPr txBox="1"/>
            <p:nvPr/>
          </p:nvSpPr>
          <p:spPr>
            <a:xfrm>
              <a:off x="1483610" y="251397"/>
              <a:ext cx="5416901" cy="5027940"/>
            </a:xfrm>
            <a:prstGeom prst="rect">
              <a:avLst/>
            </a:prstGeom>
            <a:noFill/>
            <a:ln>
              <a:noFill/>
            </a:ln>
          </p:spPr>
          <p:txBody>
            <a:bodyPr anchorCtr="0" anchor="t" bIns="243825" lIns="243825" spcFirstLastPara="1" rIns="243825" wrap="square" tIns="243825">
              <a:noAutofit/>
            </a:bodyPr>
            <a:lstStyle/>
            <a:p>
              <a:pPr indent="0" lvl="0" marL="0" marR="0" rtl="0" algn="l">
                <a:lnSpc>
                  <a:spcPct val="90000"/>
                </a:lnSpc>
                <a:spcBef>
                  <a:spcPts val="0"/>
                </a:spcBef>
                <a:spcAft>
                  <a:spcPts val="0"/>
                </a:spcAft>
                <a:buClr>
                  <a:schemeClr val="dk1"/>
                </a:buClr>
                <a:buSzPts val="6400"/>
                <a:buFont typeface="Calibri"/>
                <a:buNone/>
              </a:pPr>
              <a:r>
                <a:rPr lang="en-US" sz="6400">
                  <a:solidFill>
                    <a:schemeClr val="dk1"/>
                  </a:solidFill>
                  <a:latin typeface="Calibri"/>
                  <a:ea typeface="Calibri"/>
                  <a:cs typeface="Calibri"/>
                  <a:sym typeface="Calibri"/>
                </a:rPr>
                <a:t>Fraud and identity theft hurt millions of Americans every year.</a:t>
              </a:r>
              <a:endParaRPr/>
            </a:p>
          </p:txBody>
        </p:sp>
        <p:cxnSp>
          <p:nvCxnSpPr>
            <p:cNvPr id="283" name="Google Shape;283;p27"/>
            <p:cNvCxnSpPr/>
            <p:nvPr/>
          </p:nvCxnSpPr>
          <p:spPr>
            <a:xfrm>
              <a:off x="1380102" y="5279337"/>
              <a:ext cx="5520409" cy="0"/>
            </a:xfrm>
            <a:prstGeom prst="straightConnector1">
              <a:avLst/>
            </a:prstGeom>
            <a:solidFill>
              <a:schemeClr val="accent2"/>
            </a:solidFill>
            <a:ln cap="flat" cmpd="sng" w="12700">
              <a:solidFill>
                <a:srgbClr val="F5CBBC"/>
              </a:solidFill>
              <a:prstDash val="solid"/>
              <a:miter lim="800000"/>
              <a:headEnd len="sm" w="sm" type="none"/>
              <a:tailEnd len="sm" w="sm" type="none"/>
            </a:ln>
          </p:spPr>
        </p:cxn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287" name="Shape 287"/>
        <p:cNvGrpSpPr/>
        <p:nvPr/>
      </p:nvGrpSpPr>
      <p:grpSpPr>
        <a:xfrm>
          <a:off x="0" y="0"/>
          <a:ext cx="0" cy="0"/>
          <a:chOff x="0" y="0"/>
          <a:chExt cx="0" cy="0"/>
        </a:xfrm>
      </p:grpSpPr>
      <p:sp>
        <p:nvSpPr>
          <p:cNvPr id="288" name="Google Shape;288;p28"/>
          <p:cNvSpPr txBox="1"/>
          <p:nvPr/>
        </p:nvSpPr>
        <p:spPr>
          <a:xfrm>
            <a:off x="380674" y="109377"/>
            <a:ext cx="11426636" cy="664797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1. You receive an email that encourages you to click a link and enter personal information, including your Social Security number and bank account number. The email looks official, but the sender’s email address seems odd. </a:t>
            </a:r>
            <a:r>
              <a:rPr b="1" lang="en-US" sz="2400">
                <a:solidFill>
                  <a:schemeClr val="dk1"/>
                </a:solidFill>
                <a:latin typeface="Calibri"/>
                <a:ea typeface="Calibri"/>
                <a:cs typeface="Calibri"/>
                <a:sym typeface="Calibri"/>
              </a:rPr>
              <a:t>TYPE OF FRAUD: Phishing scam</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2. You contact the IRS to ask for more time to file your taxes, but you find out that someone has already filed a tax return in your name. </a:t>
            </a:r>
            <a:r>
              <a:rPr b="1" lang="en-US" sz="2400">
                <a:solidFill>
                  <a:schemeClr val="dk1"/>
                </a:solidFill>
                <a:latin typeface="Calibri"/>
                <a:ea typeface="Calibri"/>
                <a:cs typeface="Calibri"/>
                <a:sym typeface="Calibri"/>
              </a:rPr>
              <a:t>TYPE OF FRAUD: Tax-related identity theft </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3. You receive a letter from an unknown company with a message that you’ve won a cash prize. To claim your prize, you’ll need to send them your bank account information so they can deposit the money into your account. The company then uses your bank account information to take money from you. </a:t>
            </a:r>
            <a:r>
              <a:rPr b="1" lang="en-US" sz="2400">
                <a:solidFill>
                  <a:schemeClr val="dk1"/>
                </a:solidFill>
                <a:latin typeface="Calibri"/>
                <a:ea typeface="Calibri"/>
                <a:cs typeface="Calibri"/>
                <a:sym typeface="Calibri"/>
              </a:rPr>
              <a:t>TYPE OF FRAUD: Mail fraud scam</a:t>
            </a:r>
            <a:endParaRPr b="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4. Your caller ID shows that a local number associated with the high school in your town is calling you. You answer and the person calling says they’re raising money for a local sports tournament. You soon realize the caller is not actually with the school. </a:t>
            </a:r>
            <a:r>
              <a:rPr b="1" lang="en-US" sz="2400">
                <a:solidFill>
                  <a:schemeClr val="dk1"/>
                </a:solidFill>
                <a:latin typeface="Calibri"/>
                <a:ea typeface="Calibri"/>
                <a:cs typeface="Calibri"/>
                <a:sym typeface="Calibri"/>
              </a:rPr>
              <a:t>TYPE OF FRAUD: Spoofing</a:t>
            </a:r>
            <a:endParaRPr/>
          </a:p>
          <a:p>
            <a:pPr indent="-285750" lvl="0" marL="285750" marR="0" rtl="0" algn="l">
              <a:spcBef>
                <a:spcPts val="0"/>
              </a:spcBef>
              <a:spcAft>
                <a:spcPts val="0"/>
              </a:spcAft>
              <a:buClr>
                <a:schemeClr val="dk1"/>
              </a:buClr>
              <a:buSzPts val="2400"/>
              <a:buFont typeface="Arial"/>
              <a:buChar char="•"/>
            </a:pPr>
            <a:r>
              <a:rPr lang="en-US" sz="2400">
                <a:solidFill>
                  <a:schemeClr val="dk1"/>
                </a:solidFill>
                <a:latin typeface="Calibri"/>
                <a:ea typeface="Calibri"/>
                <a:cs typeface="Calibri"/>
                <a:sym typeface="Calibri"/>
              </a:rPr>
              <a:t>5. You get a call from someone raising money for a charity. They ask you to wire money immediately because they have a critical and urgent humanitarian need. They get annoyed when you ask them for more information. </a:t>
            </a:r>
            <a:r>
              <a:rPr b="1" lang="en-US" sz="2400">
                <a:solidFill>
                  <a:schemeClr val="dk1"/>
                </a:solidFill>
                <a:latin typeface="Calibri"/>
                <a:ea typeface="Calibri"/>
                <a:cs typeface="Calibri"/>
                <a:sym typeface="Calibri"/>
              </a:rPr>
              <a:t>TYPE OF FRAUD: Wire transfer fraud</a:t>
            </a:r>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292" name="Shape 292"/>
        <p:cNvGrpSpPr/>
        <p:nvPr/>
      </p:nvGrpSpPr>
      <p:grpSpPr>
        <a:xfrm>
          <a:off x="0" y="0"/>
          <a:ext cx="0" cy="0"/>
          <a:chOff x="0" y="0"/>
          <a:chExt cx="0" cy="0"/>
        </a:xfrm>
      </p:grpSpPr>
      <p:sp>
        <p:nvSpPr>
          <p:cNvPr id="293" name="Google Shape;293;p29"/>
          <p:cNvSpPr txBox="1"/>
          <p:nvPr>
            <p:ph idx="1" type="body"/>
          </p:nvPr>
        </p:nvSpPr>
        <p:spPr>
          <a:xfrm>
            <a:off x="528235" y="556276"/>
            <a:ext cx="11135531" cy="6305195"/>
          </a:xfrm>
          <a:prstGeom prst="rect">
            <a:avLst/>
          </a:prstGeom>
          <a:noFill/>
          <a:ln>
            <a:noFill/>
          </a:ln>
        </p:spPr>
        <p:txBody>
          <a:bodyPr anchorCtr="0" anchor="t" bIns="45700" lIns="91425" spcFirstLastPara="1" rIns="91425" wrap="square" tIns="45700">
            <a:normAutofit fontScale="85000" lnSpcReduction="10000"/>
          </a:bodyPr>
          <a:lstStyle/>
          <a:p>
            <a:pPr indent="-285750" lvl="0" marL="285750" rtl="0" algn="l">
              <a:lnSpc>
                <a:spcPct val="100000"/>
              </a:lnSpc>
              <a:spcBef>
                <a:spcPts val="0"/>
              </a:spcBef>
              <a:spcAft>
                <a:spcPts val="0"/>
              </a:spcAft>
              <a:buClr>
                <a:schemeClr val="dk1"/>
              </a:buClr>
              <a:buSzPct val="100000"/>
              <a:buFont typeface="Arial"/>
              <a:buChar char="•"/>
            </a:pPr>
            <a:r>
              <a:rPr lang="en-US"/>
              <a:t>6. You get a call from someone claiming to be with the sheriff’s office. They say they need your personal information to update their neighborhood records. You quickly recognize they’re not actually who they claim to be. </a:t>
            </a:r>
            <a:r>
              <a:rPr b="1" lang="en-US"/>
              <a:t>TYPE OF FRAUD: Imposter scam</a:t>
            </a:r>
            <a:endParaRPr/>
          </a:p>
          <a:p>
            <a:pPr indent="-285750" lvl="0" marL="285750" rtl="0" algn="l">
              <a:lnSpc>
                <a:spcPct val="100000"/>
              </a:lnSpc>
              <a:spcBef>
                <a:spcPts val="0"/>
              </a:spcBef>
              <a:spcAft>
                <a:spcPts val="0"/>
              </a:spcAft>
              <a:buClr>
                <a:schemeClr val="dk1"/>
              </a:buClr>
              <a:buSzPct val="100000"/>
              <a:buFont typeface="Arial"/>
              <a:buChar char="•"/>
            </a:pPr>
            <a:r>
              <a:rPr lang="en-US"/>
              <a:t>7. Someone pretending to be you used your name and personal information to borrow money to purchase a car. </a:t>
            </a:r>
            <a:r>
              <a:rPr b="1" lang="en-US"/>
              <a:t>TYPE OF FRAUD: Identity theft</a:t>
            </a:r>
            <a:endParaRPr/>
          </a:p>
          <a:p>
            <a:pPr indent="-285750" lvl="0" marL="285750" rtl="0" algn="l">
              <a:lnSpc>
                <a:spcPct val="100000"/>
              </a:lnSpc>
              <a:spcBef>
                <a:spcPts val="0"/>
              </a:spcBef>
              <a:spcAft>
                <a:spcPts val="0"/>
              </a:spcAft>
              <a:buClr>
                <a:schemeClr val="dk1"/>
              </a:buClr>
              <a:buSzPct val="100000"/>
              <a:buFont typeface="Arial"/>
              <a:buChar char="•"/>
            </a:pPr>
            <a:r>
              <a:rPr lang="en-US"/>
              <a:t>8. Your grandmother has a neighbor who has gained her trust but has been secretly taking money from her bank account.</a:t>
            </a:r>
            <a:r>
              <a:rPr b="1" lang="en-US"/>
              <a:t> TYPE OF FRAUD: Elder financial exploitation</a:t>
            </a:r>
            <a:endParaRPr b="1"/>
          </a:p>
          <a:p>
            <a:pPr indent="-228600" lvl="0" marL="228600" rtl="0" algn="l">
              <a:lnSpc>
                <a:spcPct val="90000"/>
              </a:lnSpc>
              <a:spcBef>
                <a:spcPts val="1000"/>
              </a:spcBef>
              <a:spcAft>
                <a:spcPts val="0"/>
              </a:spcAft>
              <a:buClr>
                <a:schemeClr val="dk1"/>
              </a:buClr>
              <a:buSzPct val="100000"/>
              <a:buChar char="•"/>
            </a:pPr>
            <a:r>
              <a:rPr lang="en-US"/>
              <a:t>9. A hacker stole information from your credit card company, including your personal data, and used it to charge purchases. </a:t>
            </a:r>
            <a:r>
              <a:rPr b="1" lang="en-US"/>
              <a:t>TYPE OF FRAUD: Use of stolen data from a data breach</a:t>
            </a:r>
            <a:endParaRPr b="1"/>
          </a:p>
          <a:p>
            <a:pPr indent="-228600" lvl="0" marL="228600" rtl="0" algn="l">
              <a:lnSpc>
                <a:spcPct val="90000"/>
              </a:lnSpc>
              <a:spcBef>
                <a:spcPts val="1000"/>
              </a:spcBef>
              <a:spcAft>
                <a:spcPts val="0"/>
              </a:spcAft>
              <a:buClr>
                <a:schemeClr val="dk1"/>
              </a:buClr>
              <a:buSzPct val="100000"/>
              <a:buChar char="•"/>
            </a:pPr>
            <a:r>
              <a:rPr lang="en-US"/>
              <a:t>10. You receive a letter saying that your house is in foreclosure and will be taken by the bank unless you mail a check and your personal information immediately. You know you’ve been paying your mortgage on time. </a:t>
            </a:r>
            <a:r>
              <a:rPr b="1" lang="en-US"/>
              <a:t>TYPE OF FRAUD: Foreclosure relief scam</a:t>
            </a:r>
            <a:endParaRPr/>
          </a:p>
          <a:p>
            <a:pPr indent="-228600" lvl="0" marL="228600" rtl="0" algn="l">
              <a:lnSpc>
                <a:spcPct val="90000"/>
              </a:lnSpc>
              <a:spcBef>
                <a:spcPts val="1000"/>
              </a:spcBef>
              <a:spcAft>
                <a:spcPts val="0"/>
              </a:spcAft>
              <a:buClr>
                <a:schemeClr val="dk1"/>
              </a:buClr>
              <a:buSzPct val="100000"/>
              <a:buChar char="•"/>
            </a:pPr>
            <a:r>
              <a:rPr lang="en-US"/>
              <a:t>11. You have a friend you met through a social media app. You have not met in person, but you know it is true love. You have so much in common, and they look great in their pics. They ask you to do them a favor and send them $250 for a new outfit they can’t wait for you to see them in. </a:t>
            </a:r>
            <a:r>
              <a:rPr b="1" lang="en-US"/>
              <a:t>TYPE OF FRAUD: Romance scam </a:t>
            </a:r>
            <a:endParaRPr/>
          </a:p>
          <a:p>
            <a:pPr indent="-77470" lvl="0" marL="228600" rtl="0" algn="l">
              <a:lnSpc>
                <a:spcPct val="90000"/>
              </a:lnSpc>
              <a:spcBef>
                <a:spcPts val="1000"/>
              </a:spcBef>
              <a:spcAft>
                <a:spcPts val="0"/>
              </a:spcAft>
              <a:buClr>
                <a:schemeClr val="dk1"/>
              </a:buClr>
              <a:buSzPct val="100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297" name="Shape 297"/>
        <p:cNvGrpSpPr/>
        <p:nvPr/>
      </p:nvGrpSpPr>
      <p:grpSpPr>
        <a:xfrm>
          <a:off x="0" y="0"/>
          <a:ext cx="0" cy="0"/>
          <a:chOff x="0" y="0"/>
          <a:chExt cx="0" cy="0"/>
        </a:xfrm>
      </p:grpSpPr>
      <p:pic>
        <p:nvPicPr>
          <p:cNvPr id="298" name="Google Shape;298;p30"/>
          <p:cNvPicPr preferRelativeResize="0"/>
          <p:nvPr>
            <p:ph idx="1" type="body"/>
          </p:nvPr>
        </p:nvPicPr>
        <p:blipFill rotWithShape="1">
          <a:blip r:embed="rId3">
            <a:alphaModFix/>
          </a:blip>
          <a:srcRect b="0" l="0" r="0" t="0"/>
          <a:stretch/>
        </p:blipFill>
        <p:spPr>
          <a:xfrm>
            <a:off x="1362795" y="43529"/>
            <a:ext cx="9601602" cy="676024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2" name="Shape 302"/>
        <p:cNvGrpSpPr/>
        <p:nvPr/>
      </p:nvGrpSpPr>
      <p:grpSpPr>
        <a:xfrm>
          <a:off x="0" y="0"/>
          <a:ext cx="0" cy="0"/>
          <a:chOff x="0" y="0"/>
          <a:chExt cx="0" cy="0"/>
        </a:xfrm>
      </p:grpSpPr>
      <p:sp>
        <p:nvSpPr>
          <p:cNvPr id="303" name="Google Shape;303;p31"/>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4" name="Google Shape;304;p31"/>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05" name="Google Shape;305;p31"/>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Different Kinds of Fraud</a:t>
            </a:r>
            <a:endParaRPr/>
          </a:p>
        </p:txBody>
      </p:sp>
      <p:sp>
        <p:nvSpPr>
          <p:cNvPr id="306" name="Google Shape;306;p31"/>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31"/>
          <p:cNvSpPr txBox="1"/>
          <p:nvPr>
            <p:ph idx="1" type="body"/>
          </p:nvPr>
        </p:nvSpPr>
        <p:spPr>
          <a:xfrm>
            <a:off x="4447308" y="591344"/>
            <a:ext cx="6906491" cy="5585619"/>
          </a:xfrm>
          <a:prstGeom prst="rect">
            <a:avLst/>
          </a:prstGeom>
          <a:noFill/>
          <a:ln>
            <a:noFill/>
          </a:ln>
        </p:spPr>
        <p:txBody>
          <a:bodyPr anchorCtr="0" anchor="ctr"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1200"/>
              <a:buChar char="•"/>
            </a:pPr>
            <a:r>
              <a:rPr b="1" lang="en-US" sz="1200"/>
              <a:t>Identity Theft </a:t>
            </a:r>
            <a:r>
              <a:rPr lang="en-US" sz="1200"/>
              <a:t> occurs when someone uses your personal information, such as your name, Social Security number, or credit card number, without your permission to commit fraud or other crimes. The Federal Trade Commission (FTC) estimates that as many as 9 million Americans have their identities stolen each year. You should review your credit report and credit card statements often to verify that you made the charges shown.</a:t>
            </a:r>
            <a:endParaRPr sz="1200"/>
          </a:p>
          <a:p>
            <a:pPr indent="-152400" lvl="0" marL="228600" rtl="0" algn="l">
              <a:lnSpc>
                <a:spcPct val="90000"/>
              </a:lnSpc>
              <a:spcBef>
                <a:spcPts val="1000"/>
              </a:spcBef>
              <a:spcAft>
                <a:spcPts val="0"/>
              </a:spcAft>
              <a:buClr>
                <a:schemeClr val="dk1"/>
              </a:buClr>
              <a:buSzPts val="1200"/>
              <a:buNone/>
            </a:pPr>
            <a:r>
              <a:t/>
            </a:r>
            <a:endParaRPr b="1" sz="1200"/>
          </a:p>
          <a:p>
            <a:pPr indent="-228600" lvl="0" marL="228600" rtl="0" algn="l">
              <a:lnSpc>
                <a:spcPct val="90000"/>
              </a:lnSpc>
              <a:spcBef>
                <a:spcPts val="1000"/>
              </a:spcBef>
              <a:spcAft>
                <a:spcPts val="0"/>
              </a:spcAft>
              <a:buClr>
                <a:schemeClr val="dk1"/>
              </a:buClr>
              <a:buSzPts val="1200"/>
              <a:buChar char="•"/>
            </a:pPr>
            <a:r>
              <a:rPr b="1" lang="en-US" sz="1200"/>
              <a:t>Phishing </a:t>
            </a:r>
            <a:r>
              <a:rPr lang="en-US" sz="1200"/>
              <a:t>is when fraudsters looking for ways to get your personal or financial information use the Internet. These scam artists send email or pop-up messages that might alert you to a problem with your account or state that you have a refund waiting. Some of these messages appear to come from legitimate companies.</a:t>
            </a:r>
            <a:endParaRPr sz="1200"/>
          </a:p>
          <a:p>
            <a:pPr indent="-152400" lvl="0" marL="228600" rtl="0" algn="l">
              <a:lnSpc>
                <a:spcPct val="90000"/>
              </a:lnSpc>
              <a:spcBef>
                <a:spcPts val="1000"/>
              </a:spcBef>
              <a:spcAft>
                <a:spcPts val="0"/>
              </a:spcAft>
              <a:buClr>
                <a:schemeClr val="dk1"/>
              </a:buClr>
              <a:buSzPts val="1200"/>
              <a:buNone/>
            </a:pPr>
            <a:r>
              <a:t/>
            </a:r>
            <a:endParaRPr b="1" sz="1200"/>
          </a:p>
          <a:p>
            <a:pPr indent="-228600" lvl="0" marL="228600" rtl="0" algn="l">
              <a:lnSpc>
                <a:spcPct val="90000"/>
              </a:lnSpc>
              <a:spcBef>
                <a:spcPts val="1000"/>
              </a:spcBef>
              <a:spcAft>
                <a:spcPts val="0"/>
              </a:spcAft>
              <a:buClr>
                <a:schemeClr val="dk1"/>
              </a:buClr>
              <a:buSzPts val="1200"/>
              <a:buChar char="•"/>
            </a:pPr>
            <a:r>
              <a:rPr b="1" lang="en-US" sz="1200"/>
              <a:t>Business and Investment Fraud - </a:t>
            </a:r>
            <a:r>
              <a:rPr lang="en-US" sz="1200"/>
              <a:t>Investment or business fraud schemes will try to lure you in with the promise of low- or no-risk investments. Scammers often ask for upfront cash in exchange for guaranteed future returns. There is no such thing as a guaranteed return on investment. It's a scam.</a:t>
            </a:r>
            <a:endParaRPr/>
          </a:p>
          <a:p>
            <a:pPr indent="0" lvl="0" marL="0" rtl="0" algn="l">
              <a:lnSpc>
                <a:spcPct val="90000"/>
              </a:lnSpc>
              <a:spcBef>
                <a:spcPts val="1000"/>
              </a:spcBef>
              <a:spcAft>
                <a:spcPts val="0"/>
              </a:spcAft>
              <a:buClr>
                <a:schemeClr val="dk1"/>
              </a:buClr>
              <a:buSzPts val="1200"/>
              <a:buNone/>
            </a:pPr>
            <a:r>
              <a:t/>
            </a:r>
            <a:endParaRPr sz="1200"/>
          </a:p>
          <a:p>
            <a:pPr indent="-228600" lvl="0" marL="228600" rtl="0" algn="l">
              <a:lnSpc>
                <a:spcPct val="90000"/>
              </a:lnSpc>
              <a:spcBef>
                <a:spcPts val="1000"/>
              </a:spcBef>
              <a:spcAft>
                <a:spcPts val="0"/>
              </a:spcAft>
              <a:buClr>
                <a:schemeClr val="dk1"/>
              </a:buClr>
              <a:buSzPts val="1200"/>
              <a:buChar char="•"/>
            </a:pPr>
            <a:r>
              <a:rPr b="1" lang="en-US" sz="1200"/>
              <a:t>Business email compromise (BEC)</a:t>
            </a:r>
            <a:r>
              <a:rPr lang="en-US" sz="1200"/>
              <a:t>—also known as email account compromise (EAC)—is one of the most financially damaging online crimes. It exploits the fact that so many of us rely on email to conduct business—both personal and professional. In a BEC scam, criminals send an email message that appears to come from a known source making a legitimate request, like in these examples:</a:t>
            </a:r>
            <a:endParaRPr sz="1200"/>
          </a:p>
          <a:p>
            <a:pPr indent="-228600" lvl="1" marL="685800" rtl="0" algn="l">
              <a:lnSpc>
                <a:spcPct val="90000"/>
              </a:lnSpc>
              <a:spcBef>
                <a:spcPts val="500"/>
              </a:spcBef>
              <a:spcAft>
                <a:spcPts val="0"/>
              </a:spcAft>
              <a:buClr>
                <a:schemeClr val="dk1"/>
              </a:buClr>
              <a:buSzPts val="1200"/>
              <a:buChar char="•"/>
            </a:pPr>
            <a:r>
              <a:rPr lang="en-US" sz="1200"/>
              <a:t>A vendor your company regularly deals with sends an invoice with an updated mailing address.</a:t>
            </a:r>
            <a:endParaRPr sz="1200"/>
          </a:p>
          <a:p>
            <a:pPr indent="-228600" lvl="1" marL="685800" rtl="0" algn="l">
              <a:lnSpc>
                <a:spcPct val="90000"/>
              </a:lnSpc>
              <a:spcBef>
                <a:spcPts val="500"/>
              </a:spcBef>
              <a:spcAft>
                <a:spcPts val="0"/>
              </a:spcAft>
              <a:buClr>
                <a:schemeClr val="dk1"/>
              </a:buClr>
              <a:buSzPts val="1200"/>
              <a:buChar char="•"/>
            </a:pPr>
            <a:r>
              <a:rPr lang="en-US" sz="1200"/>
              <a:t>A company CEO asks her assistant to purchase dozens of gift cards to send out as employee rewards. She asks for the serial numbers so she can email them out right away.</a:t>
            </a:r>
            <a:endParaRPr sz="1200"/>
          </a:p>
          <a:p>
            <a:pPr indent="-228600" lvl="1" marL="685800" rtl="0" algn="l">
              <a:lnSpc>
                <a:spcPct val="90000"/>
              </a:lnSpc>
              <a:spcBef>
                <a:spcPts val="500"/>
              </a:spcBef>
              <a:spcAft>
                <a:spcPts val="0"/>
              </a:spcAft>
              <a:buClr>
                <a:schemeClr val="dk1"/>
              </a:buClr>
              <a:buSzPts val="1200"/>
              <a:buChar char="•"/>
            </a:pPr>
            <a:r>
              <a:rPr lang="en-US" sz="1200"/>
              <a:t>A homebuyer receives a message from his title company with instructions on how to wire his down payment.</a:t>
            </a:r>
            <a:endParaRPr sz="1200"/>
          </a:p>
          <a:p>
            <a:pPr indent="-171450" lvl="0" marL="228600" rtl="0" algn="l">
              <a:lnSpc>
                <a:spcPct val="90000"/>
              </a:lnSpc>
              <a:spcBef>
                <a:spcPts val="1000"/>
              </a:spcBef>
              <a:spcAft>
                <a:spcPts val="0"/>
              </a:spcAft>
              <a:buClr>
                <a:schemeClr val="dk1"/>
              </a:buClr>
              <a:buSzPts val="900"/>
              <a:buNone/>
            </a:pPr>
            <a:r>
              <a:t/>
            </a:r>
            <a:endParaRPr sz="900"/>
          </a:p>
          <a:p>
            <a:pPr indent="-171450" lvl="0" marL="228600" rtl="0" algn="l">
              <a:lnSpc>
                <a:spcPct val="90000"/>
              </a:lnSpc>
              <a:spcBef>
                <a:spcPts val="1000"/>
              </a:spcBef>
              <a:spcAft>
                <a:spcPts val="0"/>
              </a:spcAft>
              <a:buClr>
                <a:schemeClr val="dk1"/>
              </a:buClr>
              <a:buSzPts val="900"/>
              <a:buNone/>
            </a:pPr>
            <a:r>
              <a:t/>
            </a:r>
            <a:endParaRPr b="1"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5" name="Shape 95"/>
        <p:cNvGrpSpPr/>
        <p:nvPr/>
      </p:nvGrpSpPr>
      <p:grpSpPr>
        <a:xfrm>
          <a:off x="0" y="0"/>
          <a:ext cx="0" cy="0"/>
          <a:chOff x="0" y="0"/>
          <a:chExt cx="0" cy="0"/>
        </a:xfrm>
      </p:grpSpPr>
      <p:sp>
        <p:nvSpPr>
          <p:cNvPr id="96" name="Google Shape;96;p1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7" name="Google Shape;97;p14"/>
          <p:cNvSpPr txBox="1"/>
          <p:nvPr>
            <p:ph type="title"/>
          </p:nvPr>
        </p:nvSpPr>
        <p:spPr>
          <a:xfrm>
            <a:off x="608162" y="379502"/>
            <a:ext cx="6601058" cy="17856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alibri"/>
              <a:buNone/>
            </a:pPr>
            <a:r>
              <a:rPr b="1" lang="en-US">
                <a:solidFill>
                  <a:schemeClr val="accent1"/>
                </a:solidFill>
                <a:latin typeface="Calibri"/>
                <a:ea typeface="Calibri"/>
                <a:cs typeface="Calibri"/>
                <a:sym typeface="Calibri"/>
              </a:rPr>
              <a:t>Fight fraud and secure your digital footprint by managing your personal information wisely.</a:t>
            </a:r>
            <a:endParaRPr b="1" sz="4000">
              <a:solidFill>
                <a:schemeClr val="accent1"/>
              </a:solidFill>
            </a:endParaRPr>
          </a:p>
        </p:txBody>
      </p:sp>
      <p:sp>
        <p:nvSpPr>
          <p:cNvPr id="98" name="Google Shape;98;p14"/>
          <p:cNvSpPr txBox="1"/>
          <p:nvPr>
            <p:ph idx="1" type="body"/>
          </p:nvPr>
        </p:nvSpPr>
        <p:spPr>
          <a:xfrm>
            <a:off x="-484516" y="2371965"/>
            <a:ext cx="7319926" cy="5070204"/>
          </a:xfrm>
          <a:prstGeom prst="rect">
            <a:avLst/>
          </a:prstGeom>
          <a:noFill/>
          <a:ln>
            <a:noFill/>
          </a:ln>
        </p:spPr>
        <p:txBody>
          <a:bodyPr anchorCtr="0" anchor="t" bIns="45700" lIns="91425" spcFirstLastPara="1" rIns="91425" wrap="square" tIns="45700">
            <a:noAutofit/>
          </a:bodyPr>
          <a:lstStyle/>
          <a:p>
            <a:pPr indent="-57150" lvl="0" marL="228600" rtl="0" algn="l">
              <a:lnSpc>
                <a:spcPct val="90000"/>
              </a:lnSpc>
              <a:spcBef>
                <a:spcPts val="0"/>
              </a:spcBef>
              <a:spcAft>
                <a:spcPts val="0"/>
              </a:spcAft>
              <a:buClr>
                <a:schemeClr val="dk1"/>
              </a:buClr>
              <a:buSzPts val="2700"/>
              <a:buNone/>
            </a:pPr>
            <a:r>
              <a:t/>
            </a:r>
            <a:endParaRPr sz="2700"/>
          </a:p>
          <a:p>
            <a:pPr indent="-228600" lvl="1" marL="685800" rtl="0" algn="l">
              <a:lnSpc>
                <a:spcPct val="90000"/>
              </a:lnSpc>
              <a:spcBef>
                <a:spcPts val="500"/>
              </a:spcBef>
              <a:spcAft>
                <a:spcPts val="0"/>
              </a:spcAft>
              <a:buClr>
                <a:schemeClr val="accent6"/>
              </a:buClr>
              <a:buSzPts val="2700"/>
              <a:buChar char="•"/>
            </a:pPr>
            <a:r>
              <a:rPr b="1" lang="en-US" sz="2700">
                <a:solidFill>
                  <a:schemeClr val="accent6"/>
                </a:solidFill>
              </a:rPr>
              <a:t>Understand problems that can occur when an individual is a victim of identity theft.</a:t>
            </a:r>
            <a:endParaRPr b="1" sz="2700">
              <a:solidFill>
                <a:schemeClr val="accent6"/>
              </a:solidFill>
            </a:endParaRPr>
          </a:p>
          <a:p>
            <a:pPr indent="-228600" lvl="1" marL="685800" rtl="0" algn="l">
              <a:lnSpc>
                <a:spcPct val="90000"/>
              </a:lnSpc>
              <a:spcBef>
                <a:spcPts val="500"/>
              </a:spcBef>
              <a:spcAft>
                <a:spcPts val="0"/>
              </a:spcAft>
              <a:buClr>
                <a:schemeClr val="accent6"/>
              </a:buClr>
              <a:buSzPts val="2700"/>
              <a:buChar char="•"/>
            </a:pPr>
            <a:r>
              <a:rPr b="1" lang="en-US" sz="2700">
                <a:solidFill>
                  <a:schemeClr val="accent6"/>
                </a:solidFill>
              </a:rPr>
              <a:t>Describe the conditions under which individuals should and should not disclose their Social Security number, account numbers, or other sensitive personal information.</a:t>
            </a:r>
            <a:endParaRPr/>
          </a:p>
          <a:p>
            <a:pPr indent="-228600" lvl="1" marL="685800" rtl="0" algn="l">
              <a:lnSpc>
                <a:spcPct val="90000"/>
              </a:lnSpc>
              <a:spcBef>
                <a:spcPts val="500"/>
              </a:spcBef>
              <a:spcAft>
                <a:spcPts val="0"/>
              </a:spcAft>
              <a:buClr>
                <a:schemeClr val="accent6"/>
              </a:buClr>
              <a:buSzPts val="2700"/>
              <a:buChar char="•"/>
            </a:pPr>
            <a:r>
              <a:rPr b="1" lang="en-US" sz="2700">
                <a:solidFill>
                  <a:schemeClr val="accent6"/>
                </a:solidFill>
              </a:rPr>
              <a:t>Recommend actions a victim of identity theft should take to limit losses and restore personal security.</a:t>
            </a:r>
            <a:endParaRPr b="1" sz="2700">
              <a:solidFill>
                <a:schemeClr val="accent6"/>
              </a:solidFill>
            </a:endParaRPr>
          </a:p>
        </p:txBody>
      </p:sp>
      <p:pic>
        <p:nvPicPr>
          <p:cNvPr id="99" name="Google Shape;99;p14"/>
          <p:cNvPicPr preferRelativeResize="0"/>
          <p:nvPr/>
        </p:nvPicPr>
        <p:blipFill rotWithShape="1">
          <a:blip r:embed="rId3">
            <a:alphaModFix/>
          </a:blip>
          <a:srcRect b="2" l="0" r="2" t="0"/>
          <a:stretch/>
        </p:blipFill>
        <p:spPr>
          <a:xfrm>
            <a:off x="6374920" y="758514"/>
            <a:ext cx="5122238" cy="5122238"/>
          </a:xfrm>
          <a:custGeom>
            <a:rect b="b" l="l" r="r" t="t"/>
            <a:pathLst>
              <a:path extrusionOk="0" h="2663168" w="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ln>
            <a:noFill/>
          </a:ln>
        </p:spPr>
      </p:pic>
      <p:sp>
        <p:nvSpPr>
          <p:cNvPr id="100" name="Google Shape;100;p14"/>
          <p:cNvSpPr/>
          <p:nvPr/>
        </p:nvSpPr>
        <p:spPr>
          <a:xfrm flipH="1" rot="10389197">
            <a:off x="6261882" y="687822"/>
            <a:ext cx="5471147" cy="5471147"/>
          </a:xfrm>
          <a:prstGeom prst="arc">
            <a:avLst>
              <a:gd fmla="val 16200000" name="adj1"/>
              <a:gd fmla="val 20093138" name="adj2"/>
            </a:avLst>
          </a:prstGeom>
          <a:noFill/>
          <a:ln cap="rnd" cmpd="sng" w="127000">
            <a:solidFill>
              <a:schemeClr val="accent4">
                <a:alpha val="94901"/>
              </a:schemeClr>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101" name="Google Shape;101;p14"/>
          <p:cNvSpPr/>
          <p:nvPr/>
        </p:nvSpPr>
        <p:spPr>
          <a:xfrm>
            <a:off x="10248561" y="921125"/>
            <a:ext cx="791021" cy="769563"/>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32"/>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32"/>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4" name="Google Shape;314;p32"/>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Unethical schemes</a:t>
            </a:r>
            <a:endParaRPr/>
          </a:p>
        </p:txBody>
      </p:sp>
      <p:sp>
        <p:nvSpPr>
          <p:cNvPr id="315" name="Google Shape;315;p32"/>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16" name="Google Shape;316;p32"/>
          <p:cNvSpPr txBox="1"/>
          <p:nvPr>
            <p:ph idx="1" type="body"/>
          </p:nvPr>
        </p:nvSpPr>
        <p:spPr>
          <a:xfrm>
            <a:off x="4447308" y="591344"/>
            <a:ext cx="6906491" cy="5585619"/>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b="1" lang="en-US" sz="2000"/>
              <a:t>Charity and Disaster Fraud -- </a:t>
            </a:r>
            <a:r>
              <a:rPr lang="en-US" sz="2000"/>
              <a:t>Charity fraud schemes seek donations for organizations that do little or no work—instead, the money goes to the fake charity’s creator. While these scams can happen at any time, they are especially prevalent after high-profile disasters. Criminals often use tragedies to exploit you and others who want to help. Charity fraud scams can come to you in many forms: emails, social media posts, crowdfunding platforms, cold calls, etc. Always use caution and do your research when you're looking to donate to charitable causes.</a:t>
            </a:r>
            <a:endParaRPr/>
          </a:p>
          <a:p>
            <a:pPr indent="-228600" lvl="0" marL="228600" rtl="0" algn="l">
              <a:lnSpc>
                <a:spcPct val="90000"/>
              </a:lnSpc>
              <a:spcBef>
                <a:spcPts val="1000"/>
              </a:spcBef>
              <a:spcAft>
                <a:spcPts val="0"/>
              </a:spcAft>
              <a:buClr>
                <a:schemeClr val="dk1"/>
              </a:buClr>
              <a:buSzPts val="2000"/>
              <a:buChar char="•"/>
            </a:pPr>
            <a:r>
              <a:rPr lang="en-US" sz="2000"/>
              <a:t>After a natural disaster or other emergency, unethical contractors and other scammers may commit </a:t>
            </a:r>
            <a:r>
              <a:rPr b="1" lang="en-US" sz="2000"/>
              <a:t>insurance fraud</a:t>
            </a:r>
            <a:r>
              <a:rPr lang="en-US" sz="2000"/>
              <a:t>, re-victimizing people whose homes or businesses have been damaged. Sometimes these fraudsters even pretend to be affiliated with the government, when they are not. If you need any post-disaster repairs, do your research before hiring any contractor.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b="1" sz="20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0" name="Shape 320"/>
        <p:cNvGrpSpPr/>
        <p:nvPr/>
      </p:nvGrpSpPr>
      <p:grpSpPr>
        <a:xfrm>
          <a:off x="0" y="0"/>
          <a:ext cx="0" cy="0"/>
          <a:chOff x="0" y="0"/>
          <a:chExt cx="0" cy="0"/>
        </a:xfrm>
      </p:grpSpPr>
      <p:sp>
        <p:nvSpPr>
          <p:cNvPr id="321" name="Google Shape;321;p33"/>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2" name="Google Shape;322;p33"/>
          <p:cNvSpPr/>
          <p:nvPr/>
        </p:nvSpPr>
        <p:spPr>
          <a:xfrm>
            <a:off x="489189" y="1119031"/>
            <a:ext cx="4619938" cy="4619938"/>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33"/>
          <p:cNvSpPr txBox="1"/>
          <p:nvPr>
            <p:ph type="title"/>
          </p:nvPr>
        </p:nvSpPr>
        <p:spPr>
          <a:xfrm>
            <a:off x="1171074" y="1396686"/>
            <a:ext cx="3240506" cy="406462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Advance Fee Fraud</a:t>
            </a:r>
            <a:endParaRPr/>
          </a:p>
        </p:txBody>
      </p:sp>
      <p:sp>
        <p:nvSpPr>
          <p:cNvPr id="324" name="Google Shape;324;p33"/>
          <p:cNvSpPr/>
          <p:nvPr/>
        </p:nvSpPr>
        <p:spPr>
          <a:xfrm rot="-1790889">
            <a:off x="8683720" y="941148"/>
            <a:ext cx="2987899" cy="2987899"/>
          </a:xfrm>
          <a:prstGeom prst="arc">
            <a:avLst>
              <a:gd fmla="val 15817365" name="adj1"/>
              <a:gd fmla="val 178138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325" name="Google Shape;325;p33"/>
          <p:cNvSpPr/>
          <p:nvPr/>
        </p:nvSpPr>
        <p:spPr>
          <a:xfrm>
            <a:off x="910048" y="4780992"/>
            <a:ext cx="546100" cy="546100"/>
          </a:xfrm>
          <a:prstGeom prst="ellipse">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26" name="Google Shape;326;p33"/>
          <p:cNvSpPr txBox="1"/>
          <p:nvPr>
            <p:ph idx="1" type="body"/>
          </p:nvPr>
        </p:nvSpPr>
        <p:spPr>
          <a:xfrm>
            <a:off x="5370153" y="1526033"/>
            <a:ext cx="5536397" cy="393528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a:t>Advance fee fraud, also called upfront fee fraud, is any scam that, in exchange for a fee,</a:t>
            </a:r>
            <a:endParaRPr/>
          </a:p>
          <a:p>
            <a:pPr indent="-228600" lvl="1" marL="685800" rtl="0" algn="l">
              <a:lnSpc>
                <a:spcPct val="90000"/>
              </a:lnSpc>
              <a:spcBef>
                <a:spcPts val="500"/>
              </a:spcBef>
              <a:spcAft>
                <a:spcPts val="0"/>
              </a:spcAft>
              <a:buClr>
                <a:schemeClr val="dk1"/>
              </a:buClr>
              <a:buSzPts val="2000"/>
              <a:buChar char="•"/>
            </a:pPr>
            <a:r>
              <a:rPr lang="en-US" sz="2000"/>
              <a:t>Promises to send you money, products, or services;</a:t>
            </a:r>
            <a:endParaRPr sz="2000"/>
          </a:p>
          <a:p>
            <a:pPr indent="-228600" lvl="1" marL="685800" rtl="0" algn="l">
              <a:lnSpc>
                <a:spcPct val="90000"/>
              </a:lnSpc>
              <a:spcBef>
                <a:spcPts val="500"/>
              </a:spcBef>
              <a:spcAft>
                <a:spcPts val="0"/>
              </a:spcAft>
              <a:buClr>
                <a:schemeClr val="dk1"/>
              </a:buClr>
              <a:buSzPts val="2000"/>
              <a:buChar char="•"/>
            </a:pPr>
            <a:r>
              <a:rPr lang="en-US" sz="2000"/>
              <a:t>Offers you the opportunity to participate in a special deal;</a:t>
            </a:r>
            <a:endParaRPr sz="2000"/>
          </a:p>
          <a:p>
            <a:pPr indent="-228600" lvl="1" marL="685800" rtl="0" algn="l">
              <a:lnSpc>
                <a:spcPct val="90000"/>
              </a:lnSpc>
              <a:spcBef>
                <a:spcPts val="500"/>
              </a:spcBef>
              <a:spcAft>
                <a:spcPts val="0"/>
              </a:spcAft>
              <a:buClr>
                <a:schemeClr val="dk1"/>
              </a:buClr>
              <a:buSzPts val="2000"/>
              <a:buChar char="•"/>
            </a:pPr>
            <a:r>
              <a:rPr lang="en-US" sz="2000"/>
              <a:t>Asks for your assistance in removing funds from a country in political turmoil; or</a:t>
            </a:r>
            <a:endParaRPr sz="2000"/>
          </a:p>
          <a:p>
            <a:pPr indent="-228600" lvl="1" marL="685800" rtl="0" algn="l">
              <a:lnSpc>
                <a:spcPct val="90000"/>
              </a:lnSpc>
              <a:spcBef>
                <a:spcPts val="500"/>
              </a:spcBef>
              <a:spcAft>
                <a:spcPts val="0"/>
              </a:spcAft>
              <a:buClr>
                <a:schemeClr val="dk1"/>
              </a:buClr>
              <a:buSzPts val="2000"/>
              <a:buChar char="•"/>
            </a:pPr>
            <a:r>
              <a:rPr lang="en-US" sz="2000"/>
              <a:t>Asks for your assistance to help law enforcement catch thieves.</a:t>
            </a:r>
            <a:endParaRPr sz="1800"/>
          </a:p>
          <a:p>
            <a:pPr indent="-133350" lvl="0" marL="228600" rtl="0" algn="l">
              <a:lnSpc>
                <a:spcPct val="90000"/>
              </a:lnSpc>
              <a:spcBef>
                <a:spcPts val="1000"/>
              </a:spcBef>
              <a:spcAft>
                <a:spcPts val="0"/>
              </a:spcAft>
              <a:buClr>
                <a:schemeClr val="dk1"/>
              </a:buClr>
              <a:buSzPts val="1500"/>
              <a:buNone/>
            </a:pPr>
            <a:r>
              <a:t/>
            </a:r>
            <a:endParaRPr sz="1500"/>
          </a:p>
          <a:p>
            <a:pPr indent="-133350" lvl="0" marL="228600" rtl="0" algn="l">
              <a:lnSpc>
                <a:spcPct val="90000"/>
              </a:lnSpc>
              <a:spcBef>
                <a:spcPts val="1000"/>
              </a:spcBef>
              <a:spcAft>
                <a:spcPts val="0"/>
              </a:spcAft>
              <a:buClr>
                <a:schemeClr val="dk1"/>
              </a:buClr>
              <a:buSzPts val="1500"/>
              <a:buNone/>
            </a:pPr>
            <a:r>
              <a:t/>
            </a:r>
            <a:endParaRPr sz="1500"/>
          </a:p>
          <a:p>
            <a:pPr indent="-133350" lvl="0" marL="228600" rtl="0" algn="l">
              <a:lnSpc>
                <a:spcPct val="90000"/>
              </a:lnSpc>
              <a:spcBef>
                <a:spcPts val="1000"/>
              </a:spcBef>
              <a:spcAft>
                <a:spcPts val="0"/>
              </a:spcAft>
              <a:buClr>
                <a:schemeClr val="dk1"/>
              </a:buClr>
              <a:buSzPts val="1500"/>
              <a:buNone/>
            </a:pPr>
            <a:r>
              <a:t/>
            </a:r>
            <a:endParaRPr sz="1500"/>
          </a:p>
          <a:p>
            <a:pPr indent="-133350" lvl="0" marL="228600" rtl="0" algn="l">
              <a:lnSpc>
                <a:spcPct val="90000"/>
              </a:lnSpc>
              <a:spcBef>
                <a:spcPts val="1000"/>
              </a:spcBef>
              <a:spcAft>
                <a:spcPts val="0"/>
              </a:spcAft>
              <a:buClr>
                <a:schemeClr val="dk1"/>
              </a:buClr>
              <a:buSzPts val="1500"/>
              <a:buNone/>
            </a:pPr>
            <a:r>
              <a:t/>
            </a:r>
            <a:endParaRPr b="1" sz="15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34"/>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2" name="Google Shape;332;p34"/>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Debt Collection Scam</a:t>
            </a:r>
            <a:endParaRPr/>
          </a:p>
        </p:txBody>
      </p:sp>
      <p:sp>
        <p:nvSpPr>
          <p:cNvPr id="333" name="Google Shape;333;p34"/>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34" name="Google Shape;334;p34"/>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None/>
            </a:pPr>
            <a:r>
              <a:rPr lang="en-US" sz="2200"/>
              <a:t>   Most debt collectors will contact you to collect on legitimate debts you owe. But there are scammers who pose as debt collectors to get you to pay for debts you don't owe or ones you’ve already paid. Don’t provide any personal financial information until you can verify the debt.</a:t>
            </a:r>
            <a:endParaRPr sz="2200"/>
          </a:p>
          <a:p>
            <a:pPr indent="0" lvl="0" marL="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b="1" sz="2200"/>
          </a:p>
        </p:txBody>
      </p:sp>
      <p:pic>
        <p:nvPicPr>
          <p:cNvPr descr="Graph on document with pen" id="335" name="Google Shape;335;p34"/>
          <p:cNvPicPr preferRelativeResize="0"/>
          <p:nvPr/>
        </p:nvPicPr>
        <p:blipFill rotWithShape="1">
          <a:blip r:embed="rId3">
            <a:alphaModFix/>
          </a:blip>
          <a:srcRect b="-3" l="23599" r="954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9" name="Shape 339"/>
        <p:cNvGrpSpPr/>
        <p:nvPr/>
      </p:nvGrpSpPr>
      <p:grpSpPr>
        <a:xfrm>
          <a:off x="0" y="0"/>
          <a:ext cx="0" cy="0"/>
          <a:chOff x="0" y="0"/>
          <a:chExt cx="0" cy="0"/>
        </a:xfrm>
      </p:grpSpPr>
      <p:sp>
        <p:nvSpPr>
          <p:cNvPr id="340" name="Google Shape;340;p35"/>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1" name="Google Shape;341;p35"/>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35"/>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Debt Elimination Scam</a:t>
            </a:r>
            <a:endParaRPr/>
          </a:p>
        </p:txBody>
      </p:sp>
      <p:sp>
        <p:nvSpPr>
          <p:cNvPr id="343" name="Google Shape;343;p35"/>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44" name="Google Shape;344;p35"/>
          <p:cNvSpPr txBox="1"/>
          <p:nvPr>
            <p:ph idx="1" type="body"/>
          </p:nvPr>
        </p:nvSpPr>
        <p:spPr>
          <a:xfrm>
            <a:off x="4447308" y="2393534"/>
            <a:ext cx="6906491" cy="3783429"/>
          </a:xfrm>
          <a:prstGeom prst="rect">
            <a:avLst/>
          </a:prstGeom>
          <a:noFill/>
          <a:ln>
            <a:noFill/>
          </a:ln>
        </p:spPr>
        <p:txBody>
          <a:bodyPr anchorCtr="0" anchor="ctr"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b="1" lang="en-US" sz="2400"/>
              <a:t>Debt Elimination Fraud</a:t>
            </a:r>
            <a:r>
              <a:rPr lang="en-US" sz="2400"/>
              <a:t> -- Unlike legitimate companies who work with debtors to help them responsibly repay their debts, debt elimination scammers promise to make you debt free in exchange for a modest upfront or membership fee that they simply pocket. Victims pulled in by these schemes will certainly lose that fee, but they may also lose property, incur additional debt, damage their credit rating, risk identity theft, or face legal action. Avoid doing business with any company that guarantees they can settle your debts, especially those that charge up-front fees before performing any services. Instead, you can work with a free or nonprofit credit counseling program that can help you work with your creditors</a:t>
            </a:r>
            <a:endParaRPr/>
          </a:p>
          <a:p>
            <a:pPr indent="-87629" lvl="0" marL="228600" rtl="0" algn="l">
              <a:lnSpc>
                <a:spcPct val="90000"/>
              </a:lnSpc>
              <a:spcBef>
                <a:spcPts val="1000"/>
              </a:spcBef>
              <a:spcAft>
                <a:spcPts val="0"/>
              </a:spcAft>
              <a:buClr>
                <a:schemeClr val="dk1"/>
              </a:buClr>
              <a:buSzPct val="100000"/>
              <a:buNone/>
            </a:pPr>
            <a:r>
              <a:t/>
            </a:r>
            <a:endParaRPr sz="2400"/>
          </a:p>
          <a:p>
            <a:pPr indent="-87629" lvl="0" marL="228600" rtl="0" algn="l">
              <a:lnSpc>
                <a:spcPct val="90000"/>
              </a:lnSpc>
              <a:spcBef>
                <a:spcPts val="1000"/>
              </a:spcBef>
              <a:spcAft>
                <a:spcPts val="0"/>
              </a:spcAft>
              <a:buClr>
                <a:schemeClr val="dk1"/>
              </a:buClr>
              <a:buSzPct val="100000"/>
              <a:buNone/>
            </a:pPr>
            <a:r>
              <a:t/>
            </a:r>
            <a:endParaRPr sz="2400"/>
          </a:p>
          <a:p>
            <a:pPr indent="-87629" lvl="0" marL="228600" rtl="0" algn="l">
              <a:lnSpc>
                <a:spcPct val="90000"/>
              </a:lnSpc>
              <a:spcBef>
                <a:spcPts val="1000"/>
              </a:spcBef>
              <a:spcAft>
                <a:spcPts val="0"/>
              </a:spcAft>
              <a:buClr>
                <a:schemeClr val="dk1"/>
              </a:buClr>
              <a:buSzPct val="100000"/>
              <a:buNone/>
            </a:pPr>
            <a:r>
              <a:t/>
            </a:r>
            <a:endParaRPr sz="2400"/>
          </a:p>
          <a:p>
            <a:pPr indent="-87629" lvl="0" marL="228600" rtl="0" algn="l">
              <a:lnSpc>
                <a:spcPct val="90000"/>
              </a:lnSpc>
              <a:spcBef>
                <a:spcPts val="1000"/>
              </a:spcBef>
              <a:spcAft>
                <a:spcPts val="0"/>
              </a:spcAft>
              <a:buClr>
                <a:schemeClr val="dk1"/>
              </a:buClr>
              <a:buSzPct val="100000"/>
              <a:buNone/>
            </a:pPr>
            <a:r>
              <a:t/>
            </a:r>
            <a:endParaRPr sz="2400"/>
          </a:p>
          <a:p>
            <a:pPr indent="-87629" lvl="0" marL="228600" rtl="0" algn="l">
              <a:lnSpc>
                <a:spcPct val="90000"/>
              </a:lnSpc>
              <a:spcBef>
                <a:spcPts val="1000"/>
              </a:spcBef>
              <a:spcAft>
                <a:spcPts val="0"/>
              </a:spcAft>
              <a:buClr>
                <a:schemeClr val="dk1"/>
              </a:buClr>
              <a:buSzPct val="100000"/>
              <a:buNone/>
            </a:pPr>
            <a:r>
              <a:t/>
            </a:r>
            <a:endParaRPr b="1" sz="2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8" name="Shape 348"/>
        <p:cNvGrpSpPr/>
        <p:nvPr/>
      </p:nvGrpSpPr>
      <p:grpSpPr>
        <a:xfrm>
          <a:off x="0" y="0"/>
          <a:ext cx="0" cy="0"/>
          <a:chOff x="0" y="0"/>
          <a:chExt cx="0" cy="0"/>
        </a:xfrm>
      </p:grpSpPr>
      <p:sp>
        <p:nvSpPr>
          <p:cNvPr id="349" name="Google Shape;349;p36"/>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0" name="Google Shape;350;p36"/>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1" name="Google Shape;351;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Mortgage Modification Scam</a:t>
            </a:r>
            <a:endParaRPr/>
          </a:p>
        </p:txBody>
      </p:sp>
      <p:sp>
        <p:nvSpPr>
          <p:cNvPr id="352" name="Google Shape;352;p36"/>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53" name="Google Shape;353;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None/>
            </a:pPr>
            <a:r>
              <a:rPr lang="en-US"/>
              <a:t>Foreclosure relief or mortgage loan modification scams are schemes to take your money or your house, often by making a false promise of saving you from foreclosure. Scammers may ask you to pay upfront fees for their service, guarantee a loan modification, or ask you to sign over the title of your property, or sign paperwork you don’t understand. If you are having trouble making payments on your mortgage, a HUD-approved housing counseling agency can help you assess your options and avoid scams. If you think you may have been a victim of a foreclosure relief scam, you may also want to consult an attorney.</a:t>
            </a:r>
            <a:endParaRPr/>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b="1"/>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7" name="Shape 357"/>
        <p:cNvGrpSpPr/>
        <p:nvPr/>
      </p:nvGrpSpPr>
      <p:grpSpPr>
        <a:xfrm>
          <a:off x="0" y="0"/>
          <a:ext cx="0" cy="0"/>
          <a:chOff x="0" y="0"/>
          <a:chExt cx="0" cy="0"/>
        </a:xfrm>
      </p:grpSpPr>
      <p:sp>
        <p:nvSpPr>
          <p:cNvPr id="358" name="Google Shape;358;p37"/>
          <p:cNvSpPr/>
          <p:nvPr/>
        </p:nvSpPr>
        <p:spPr>
          <a:xfrm>
            <a:off x="0" y="0"/>
            <a:ext cx="12192000" cy="1690688"/>
          </a:xfrm>
          <a:prstGeom prst="rect">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59" name="Google Shape;359;p37"/>
          <p:cNvSpPr txBox="1"/>
          <p:nvPr>
            <p:ph type="title"/>
          </p:nvPr>
        </p:nvSpPr>
        <p:spPr>
          <a:xfrm>
            <a:off x="838201" y="300580"/>
            <a:ext cx="9829800" cy="108952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600"/>
              <a:buFont typeface="Calibri"/>
              <a:buNone/>
            </a:pPr>
            <a:r>
              <a:rPr b="1" lang="en-US" sz="3600">
                <a:solidFill>
                  <a:srgbClr val="FFFFFF"/>
                </a:solidFill>
              </a:rPr>
              <a:t>Imposter Scams</a:t>
            </a:r>
            <a:endParaRPr/>
          </a:p>
        </p:txBody>
      </p:sp>
      <p:sp>
        <p:nvSpPr>
          <p:cNvPr id="360" name="Google Shape;360;p37"/>
          <p:cNvSpPr/>
          <p:nvPr/>
        </p:nvSpPr>
        <p:spPr>
          <a:xfrm>
            <a:off x="10903882" y="591829"/>
            <a:ext cx="139039" cy="139039"/>
          </a:xfrm>
          <a:custGeom>
            <a:rect b="b" l="l" r="r" t="t"/>
            <a:pathLst>
              <a:path extrusionOk="0" h="139039" w="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1" name="Google Shape;361;p37"/>
          <p:cNvSpPr/>
          <p:nvPr/>
        </p:nvSpPr>
        <p:spPr>
          <a:xfrm>
            <a:off x="11262662" y="821124"/>
            <a:ext cx="91138" cy="91138"/>
          </a:xfrm>
          <a:custGeom>
            <a:rect b="b" l="l" r="r" t="t"/>
            <a:pathLst>
              <a:path extrusionOk="0" h="91138" w="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37"/>
          <p:cNvSpPr/>
          <p:nvPr/>
        </p:nvSpPr>
        <p:spPr>
          <a:xfrm>
            <a:off x="10888342" y="1336268"/>
            <a:ext cx="127714" cy="127714"/>
          </a:xfrm>
          <a:custGeom>
            <a:rect b="b" l="l" r="r" t="t"/>
            <a:pathLst>
              <a:path extrusionOk="0" h="127714" w="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3" name="Google Shape;363;p37"/>
          <p:cNvGrpSpPr/>
          <p:nvPr/>
        </p:nvGrpSpPr>
        <p:grpSpPr>
          <a:xfrm>
            <a:off x="839483" y="2525779"/>
            <a:ext cx="10513032" cy="3336636"/>
            <a:chOff x="1283" y="314546"/>
            <a:chExt cx="10513032" cy="3336636"/>
          </a:xfrm>
        </p:grpSpPr>
        <p:sp>
          <p:nvSpPr>
            <p:cNvPr id="364" name="Google Shape;364;p37"/>
            <p:cNvSpPr/>
            <p:nvPr/>
          </p:nvSpPr>
          <p:spPr>
            <a:xfrm>
              <a:off x="1283" y="314546"/>
              <a:ext cx="4505585" cy="2861046"/>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37"/>
            <p:cNvSpPr/>
            <p:nvPr/>
          </p:nvSpPr>
          <p:spPr>
            <a:xfrm>
              <a:off x="501904" y="790136"/>
              <a:ext cx="4505585" cy="2861046"/>
            </a:xfrm>
            <a:prstGeom prst="roundRect">
              <a:avLst>
                <a:gd fmla="val 10000" name="adj"/>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37"/>
            <p:cNvSpPr txBox="1"/>
            <p:nvPr/>
          </p:nvSpPr>
          <p:spPr>
            <a:xfrm>
              <a:off x="585701" y="873933"/>
              <a:ext cx="4337991" cy="269345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Grandparent scams -- If you get a call from someone who sounds like a grandchild or relative asking you to wire or transfer money or send gift cards to help them out of trouble, it could be a scam.</a:t>
              </a:r>
              <a:br>
                <a:rPr lang="en-US" sz="1900">
                  <a:solidFill>
                    <a:schemeClr val="dk1"/>
                  </a:solidFill>
                  <a:latin typeface="Calibri"/>
                  <a:ea typeface="Calibri"/>
                  <a:cs typeface="Calibri"/>
                  <a:sym typeface="Calibri"/>
                </a:rPr>
              </a:br>
              <a:endParaRPr sz="1900">
                <a:solidFill>
                  <a:schemeClr val="dk1"/>
                </a:solidFill>
                <a:latin typeface="Calibri"/>
                <a:ea typeface="Calibri"/>
                <a:cs typeface="Calibri"/>
                <a:sym typeface="Calibri"/>
              </a:endParaRPr>
            </a:p>
          </p:txBody>
        </p:sp>
        <p:sp>
          <p:nvSpPr>
            <p:cNvPr id="367" name="Google Shape;367;p37"/>
            <p:cNvSpPr/>
            <p:nvPr/>
          </p:nvSpPr>
          <p:spPr>
            <a:xfrm>
              <a:off x="5508110" y="314546"/>
              <a:ext cx="4505585" cy="2861046"/>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37"/>
            <p:cNvSpPr/>
            <p:nvPr/>
          </p:nvSpPr>
          <p:spPr>
            <a:xfrm>
              <a:off x="6008730" y="790136"/>
              <a:ext cx="4505585" cy="2861046"/>
            </a:xfrm>
            <a:prstGeom prst="roundRect">
              <a:avLst>
                <a:gd fmla="val 10000" name="adj"/>
              </a:avLst>
            </a:prstGeom>
            <a:solidFill>
              <a:schemeClr val="lt1">
                <a:alpha val="89803"/>
              </a:schemeClr>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37"/>
            <p:cNvSpPr txBox="1"/>
            <p:nvPr/>
          </p:nvSpPr>
          <p:spPr>
            <a:xfrm>
              <a:off x="6092527" y="873933"/>
              <a:ext cx="4337991" cy="2693452"/>
            </a:xfrm>
            <a:prstGeom prst="rect">
              <a:avLst/>
            </a:prstGeom>
            <a:noFill/>
            <a:ln>
              <a:noFill/>
            </a:ln>
          </p:spPr>
          <p:txBody>
            <a:bodyPr anchorCtr="0" anchor="ctr" bIns="72375" lIns="72375" spcFirstLastPara="1" rIns="72375" wrap="square" tIns="72375">
              <a:noAutofit/>
            </a:bodyPr>
            <a:lstStyle/>
            <a:p>
              <a:pPr indent="0" lvl="0" marL="0" marR="0" rtl="0" algn="ctr">
                <a:lnSpc>
                  <a:spcPct val="90000"/>
                </a:lnSpc>
                <a:spcBef>
                  <a:spcPts val="0"/>
                </a:spcBef>
                <a:spcAft>
                  <a:spcPts val="0"/>
                </a:spcAft>
                <a:buClr>
                  <a:schemeClr val="dk1"/>
                </a:buClr>
                <a:buSzPts val="1900"/>
                <a:buFont typeface="Calibri"/>
                <a:buNone/>
              </a:pPr>
              <a:r>
                <a:rPr lang="en-US" sz="1900">
                  <a:solidFill>
                    <a:schemeClr val="dk1"/>
                  </a:solidFill>
                  <a:latin typeface="Calibri"/>
                  <a:ea typeface="Calibri"/>
                  <a:cs typeface="Calibri"/>
                  <a:sym typeface="Calibri"/>
                </a:rPr>
                <a:t>Imposter scammers try to convince you to send money by pretending to be someone you know or trust like a sheriff; local, state, or federal government employee; or charity organization. Remember, caller ID can be faked. You can always call the organization or government agency and ask if the person works for them before giving any money.</a:t>
              </a:r>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3" name="Shape 373"/>
        <p:cNvGrpSpPr/>
        <p:nvPr/>
      </p:nvGrpSpPr>
      <p:grpSpPr>
        <a:xfrm>
          <a:off x="0" y="0"/>
          <a:ext cx="0" cy="0"/>
          <a:chOff x="0" y="0"/>
          <a:chExt cx="0" cy="0"/>
        </a:xfrm>
      </p:grpSpPr>
      <p:sp>
        <p:nvSpPr>
          <p:cNvPr id="374" name="Google Shape;374;p38"/>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5" name="Google Shape;375;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Mail Fraud</a:t>
            </a:r>
            <a:endParaRPr/>
          </a:p>
        </p:txBody>
      </p:sp>
      <p:sp>
        <p:nvSpPr>
          <p:cNvPr id="376" name="Google Shape;376;p38"/>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77" name="Google Shape;377;p38"/>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None/>
            </a:pPr>
            <a:r>
              <a:rPr lang="en-US" sz="2200"/>
              <a:t>Mail fraud letters look real but the promises are fake. A common warning sign is a letter asking you to send money or personal information now in order to receive something of value later. Examples of mail fraud might include notices of prizes, sweepstakes winnings, vacations, and other offers to claim valuable items. The USPS has identified common postal or mail fraud schemes . If you’re a victim of mail fraud, you can file a complaint through the U.S. Postal Inspection Service  .</a:t>
            </a:r>
            <a:endParaRPr/>
          </a:p>
          <a:p>
            <a:pPr indent="-228600" lvl="0" marL="228600" rtl="0" algn="l">
              <a:lnSpc>
                <a:spcPct val="90000"/>
              </a:lnSpc>
              <a:spcBef>
                <a:spcPts val="1000"/>
              </a:spcBef>
              <a:spcAft>
                <a:spcPts val="0"/>
              </a:spcAft>
              <a:buClr>
                <a:schemeClr val="dk1"/>
              </a:buClr>
              <a:buSzPts val="2200"/>
              <a:buNone/>
            </a:pPr>
            <a:r>
              <a:t/>
            </a:r>
            <a:endParaRPr sz="2200"/>
          </a:p>
          <a:p>
            <a:pPr indent="-228600" lvl="0" marL="228600" rtl="0" algn="l">
              <a:lnSpc>
                <a:spcPct val="90000"/>
              </a:lnSpc>
              <a:spcBef>
                <a:spcPts val="100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b="1" sz="22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1" name="Shape 381"/>
        <p:cNvGrpSpPr/>
        <p:nvPr/>
      </p:nvGrpSpPr>
      <p:grpSpPr>
        <a:xfrm>
          <a:off x="0" y="0"/>
          <a:ext cx="0" cy="0"/>
          <a:chOff x="0" y="0"/>
          <a:chExt cx="0" cy="0"/>
        </a:xfrm>
      </p:grpSpPr>
      <p:sp>
        <p:nvSpPr>
          <p:cNvPr id="382" name="Google Shape;382;p39"/>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3" name="Google Shape;383;p39"/>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4" name="Google Shape;384;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Money Mule Scam</a:t>
            </a:r>
            <a:endParaRPr/>
          </a:p>
        </p:txBody>
      </p:sp>
      <p:sp>
        <p:nvSpPr>
          <p:cNvPr id="385" name="Google Shape;385;p39"/>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6" name="Google Shape;386;p3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A money mule is someone who receives and moves money that came from victims of fraud. While some money mules know they’re assisting with criminal activity, others are unaware that their actions are helping fraudsters. Money mules may be recruited through online job or social media posts that promise easy money for little effort. They may also agree to help a love interest who they’ve met online or over the phone, by sending or receiving money, as part of a romance scam. Don’t agree to receive or send money or packages for people you either don’t know or haven’t met. Also, be aware of jobs that promise easy money.</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b="1"/>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0" name="Shape 390"/>
        <p:cNvGrpSpPr/>
        <p:nvPr/>
      </p:nvGrpSpPr>
      <p:grpSpPr>
        <a:xfrm>
          <a:off x="0" y="0"/>
          <a:ext cx="0" cy="0"/>
          <a:chOff x="0" y="0"/>
          <a:chExt cx="0" cy="0"/>
        </a:xfrm>
      </p:grpSpPr>
      <p:sp>
        <p:nvSpPr>
          <p:cNvPr id="391" name="Google Shape;391;p40"/>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2" name="Google Shape;392;p40"/>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93" name="Google Shape;393;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Nigerian Scam</a:t>
            </a:r>
            <a:endParaRPr/>
          </a:p>
        </p:txBody>
      </p:sp>
      <p:sp>
        <p:nvSpPr>
          <p:cNvPr id="394" name="Google Shape;394;p40"/>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95" name="Google Shape;395;p4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Nigerian Fraud -- This fraud combines identify theft and advance fee fraud. Scammers posing as government officials contact victims asking for help in transferring millions of dollars out of Nigeria in exchange for a percentage of the funds. They convince victims to provide their bank name and account numbers and other identifying information and to send checks to pay for bribes or legal fees. Perpetrators may also use the personal information received to drain victims' accounts and credit cards.</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9" name="Shape 399"/>
        <p:cNvGrpSpPr/>
        <p:nvPr/>
      </p:nvGrpSpPr>
      <p:grpSpPr>
        <a:xfrm>
          <a:off x="0" y="0"/>
          <a:ext cx="0" cy="0"/>
          <a:chOff x="0" y="0"/>
          <a:chExt cx="0" cy="0"/>
        </a:xfrm>
      </p:grpSpPr>
      <p:sp>
        <p:nvSpPr>
          <p:cNvPr id="400" name="Google Shape;400;p41"/>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1" name="Google Shape;401;p41"/>
          <p:cNvSpPr/>
          <p:nvPr/>
        </p:nvSpPr>
        <p:spPr>
          <a:xfrm>
            <a:off x="1" y="0"/>
            <a:ext cx="4167271" cy="6858000"/>
          </a:xfrm>
          <a:custGeom>
            <a:rect b="b" l="l" r="r" t="t"/>
            <a:pathLst>
              <a:path extrusionOk="0" h="6858000" w="4167271">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02" name="Google Shape;402;p41"/>
          <p:cNvSpPr txBox="1"/>
          <p:nvPr>
            <p:ph type="title"/>
          </p:nvPr>
        </p:nvSpPr>
        <p:spPr>
          <a:xfrm>
            <a:off x="686834" y="1153572"/>
            <a:ext cx="3200400" cy="44611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400"/>
              <a:buFont typeface="Calibri"/>
              <a:buNone/>
            </a:pPr>
            <a:r>
              <a:rPr b="1" lang="en-US">
                <a:solidFill>
                  <a:srgbClr val="FFFFFF"/>
                </a:solidFill>
              </a:rPr>
              <a:t>Money transfer Fraud</a:t>
            </a:r>
            <a:endParaRPr/>
          </a:p>
        </p:txBody>
      </p:sp>
      <p:sp>
        <p:nvSpPr>
          <p:cNvPr id="403" name="Google Shape;403;p41"/>
          <p:cNvSpPr/>
          <p:nvPr/>
        </p:nvSpPr>
        <p:spPr>
          <a:xfrm flipH="1" rot="10800000">
            <a:off x="7550402" y="2455479"/>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04" name="Google Shape;404;p41"/>
          <p:cNvSpPr txBox="1"/>
          <p:nvPr>
            <p:ph idx="1" type="body"/>
          </p:nvPr>
        </p:nvSpPr>
        <p:spPr>
          <a:xfrm>
            <a:off x="4447308" y="1329153"/>
            <a:ext cx="6906491" cy="484781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1800"/>
              <a:buNone/>
            </a:pPr>
            <a:r>
              <a:t/>
            </a:r>
            <a:endParaRPr sz="1800"/>
          </a:p>
          <a:p>
            <a:pPr indent="-228600" lvl="0" marL="228600" rtl="0" algn="l">
              <a:lnSpc>
                <a:spcPct val="90000"/>
              </a:lnSpc>
              <a:spcBef>
                <a:spcPts val="1000"/>
              </a:spcBef>
              <a:spcAft>
                <a:spcPts val="0"/>
              </a:spcAft>
              <a:buClr>
                <a:schemeClr val="dk1"/>
              </a:buClr>
              <a:buSzPts val="1800"/>
              <a:buChar char="•"/>
            </a:pPr>
            <a:r>
              <a:rPr lang="en-US" sz="1800"/>
              <a:t>Con artists use money transfers to steal people’s money. If someone you don’t know asks you to send money to them, it should be a red flag. Scammers also use mobile payment services to trick people into sending money or merchandise without holding up their end of the deal. For example, a scammer may sell you concert or sports tickets but then never actually give them to you. Or a scammer might purchase an item from you, appear to send a payment, and then cancel it before it reaches your bank account.</a:t>
            </a:r>
            <a:endParaRPr sz="1800"/>
          </a:p>
          <a:p>
            <a:pPr indent="-228600" lvl="0" marL="228600" rtl="0" algn="l">
              <a:lnSpc>
                <a:spcPct val="90000"/>
              </a:lnSpc>
              <a:spcBef>
                <a:spcPts val="1000"/>
              </a:spcBef>
              <a:spcAft>
                <a:spcPts val="0"/>
              </a:spcAft>
              <a:buClr>
                <a:schemeClr val="dk1"/>
              </a:buClr>
              <a:buSzPts val="1800"/>
              <a:buChar char="•"/>
            </a:pPr>
            <a:r>
              <a:rPr lang="en-US" sz="1800"/>
              <a:t>Using mobile payment services with family, friends, and others you know and trust is the safest way to protect your money. You should also be cautious when people you do know ask you to send them money. Before you send money, verify that they are the ones requesting it.</a:t>
            </a:r>
            <a:endParaRPr sz="1800"/>
          </a:p>
          <a:p>
            <a:pPr indent="-228600" lvl="0" marL="228600" rtl="0" algn="l">
              <a:lnSpc>
                <a:spcPct val="90000"/>
              </a:lnSpc>
              <a:spcBef>
                <a:spcPts val="1000"/>
              </a:spcBef>
              <a:spcAft>
                <a:spcPts val="0"/>
              </a:spcAft>
              <a:buClr>
                <a:schemeClr val="dk1"/>
              </a:buClr>
              <a:buSzPts val="1800"/>
              <a:buChar char="•"/>
            </a:pPr>
            <a:r>
              <a:rPr lang="en-US" sz="1800"/>
              <a:t>Never send money to someone you don’t know. If you think you made a money transfer to a scammer, contact your bank or the company you used to send the money immediately and alert them that there may have been a mistake.</a:t>
            </a:r>
            <a:endParaRPr/>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sz="1800"/>
          </a:p>
          <a:p>
            <a:pPr indent="-114300" lvl="0" marL="228600" rtl="0" algn="l">
              <a:lnSpc>
                <a:spcPct val="90000"/>
              </a:lnSpc>
              <a:spcBef>
                <a:spcPts val="1000"/>
              </a:spcBef>
              <a:spcAft>
                <a:spcPts val="0"/>
              </a:spcAft>
              <a:buClr>
                <a:schemeClr val="dk1"/>
              </a:buClr>
              <a:buSzPts val="1800"/>
              <a:buNone/>
            </a:pPr>
            <a:r>
              <a:t/>
            </a:r>
            <a:endParaRPr b="1" sz="18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105" name="Shape 105"/>
        <p:cNvGrpSpPr/>
        <p:nvPr/>
      </p:nvGrpSpPr>
      <p:grpSpPr>
        <a:xfrm>
          <a:off x="0" y="0"/>
          <a:ext cx="0" cy="0"/>
          <a:chOff x="0" y="0"/>
          <a:chExt cx="0" cy="0"/>
        </a:xfrm>
      </p:grpSpPr>
      <p:sp>
        <p:nvSpPr>
          <p:cNvPr id="106" name="Google Shape;106;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accent6"/>
              </a:buClr>
              <a:buSzPts val="4400"/>
              <a:buFont typeface="Calibri"/>
              <a:buNone/>
            </a:pPr>
            <a:r>
              <a:rPr b="1" lang="en-US" u="sng">
                <a:solidFill>
                  <a:schemeClr val="accent6"/>
                </a:solidFill>
              </a:rPr>
              <a:t>What do you know?</a:t>
            </a:r>
            <a:r>
              <a:rPr b="1" lang="en-US"/>
              <a:t> </a:t>
            </a:r>
            <a:endParaRPr b="1"/>
          </a:p>
        </p:txBody>
      </p:sp>
      <p:sp>
        <p:nvSpPr>
          <p:cNvPr id="107" name="Google Shape;107;p15"/>
          <p:cNvSpPr txBox="1"/>
          <p:nvPr>
            <p:ph idx="1" type="body"/>
          </p:nvPr>
        </p:nvSpPr>
        <p:spPr>
          <a:xfrm>
            <a:off x="554065" y="1593150"/>
            <a:ext cx="10799735"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t>Quiz: </a:t>
            </a:r>
            <a:endParaRPr b="1"/>
          </a:p>
          <a:p>
            <a:pPr indent="0" lvl="0" marL="0" rtl="0" algn="l">
              <a:lnSpc>
                <a:spcPct val="90000"/>
              </a:lnSpc>
              <a:spcBef>
                <a:spcPts val="1000"/>
              </a:spcBef>
              <a:spcAft>
                <a:spcPts val="0"/>
              </a:spcAft>
              <a:buClr>
                <a:schemeClr val="dk1"/>
              </a:buClr>
              <a:buSzPts val="2800"/>
              <a:buNone/>
            </a:pPr>
            <a:r>
              <a:rPr lang="en-US" u="sng">
                <a:solidFill>
                  <a:schemeClr val="hlink"/>
                </a:solidFill>
                <a:hlinkClick r:id="rId3"/>
              </a:rPr>
              <a:t>https://forms.gle/eeEaVaD76wjE9RGU9</a:t>
            </a:r>
            <a:r>
              <a:rPr lang="en-US"/>
              <a:t>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4"/>
              </a:rPr>
              <a:t>DOJ Identity Theft Quiz Resource Link</a:t>
            </a:r>
            <a:r>
              <a:rPr lang="en-US"/>
              <a:t> </a:t>
            </a:r>
            <a:endParaRPr/>
          </a:p>
          <a:p>
            <a:pPr indent="0" lvl="0" marL="0" rtl="0" algn="l">
              <a:lnSpc>
                <a:spcPct val="90000"/>
              </a:lnSpc>
              <a:spcBef>
                <a:spcPts val="1000"/>
              </a:spcBef>
              <a:spcAft>
                <a:spcPts val="0"/>
              </a:spcAft>
              <a:buClr>
                <a:schemeClr val="dk1"/>
              </a:buClr>
              <a:buSzPts val="2800"/>
              <a:buNone/>
            </a:pPr>
            <a:r>
              <a:t/>
            </a:r>
            <a:endParaRPr b="1"/>
          </a:p>
        </p:txBody>
      </p:sp>
      <p:pic>
        <p:nvPicPr>
          <p:cNvPr id="108" name="Google Shape;108;p15"/>
          <p:cNvPicPr preferRelativeResize="0"/>
          <p:nvPr/>
        </p:nvPicPr>
        <p:blipFill rotWithShape="1">
          <a:blip r:embed="rId5">
            <a:alphaModFix/>
          </a:blip>
          <a:srcRect b="0" l="0" r="0" t="0"/>
          <a:stretch/>
        </p:blipFill>
        <p:spPr>
          <a:xfrm>
            <a:off x="2779803" y="4815568"/>
            <a:ext cx="6621428" cy="1556154"/>
          </a:xfrm>
          <a:prstGeom prst="rect">
            <a:avLst/>
          </a:prstGeom>
          <a:noFill/>
          <a:ln>
            <a:noFill/>
          </a:ln>
        </p:spPr>
      </p:pic>
      <p:pic>
        <p:nvPicPr>
          <p:cNvPr descr="Qr code&#10;&#10;Description automatically generated" id="109" name="Google Shape;109;p15"/>
          <p:cNvPicPr preferRelativeResize="0"/>
          <p:nvPr/>
        </p:nvPicPr>
        <p:blipFill rotWithShape="1">
          <a:blip r:embed="rId6">
            <a:alphaModFix/>
          </a:blip>
          <a:srcRect b="0" l="0" r="0" t="0"/>
          <a:stretch/>
        </p:blipFill>
        <p:spPr>
          <a:xfrm>
            <a:off x="8405247" y="545190"/>
            <a:ext cx="2743200" cy="2719619"/>
          </a:xfrm>
          <a:prstGeom prst="rect">
            <a:avLst/>
          </a:prstGeom>
          <a:noFill/>
          <a:ln>
            <a:noFill/>
          </a:ln>
        </p:spPr>
      </p:pic>
      <p:sp>
        <p:nvSpPr>
          <p:cNvPr id="110" name="Google Shape;110;p15"/>
          <p:cNvSpPr/>
          <p:nvPr/>
        </p:nvSpPr>
        <p:spPr>
          <a:xfrm>
            <a:off x="6741763" y="2111643"/>
            <a:ext cx="1472338" cy="490779"/>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8" name="Shape 408"/>
        <p:cNvGrpSpPr/>
        <p:nvPr/>
      </p:nvGrpSpPr>
      <p:grpSpPr>
        <a:xfrm>
          <a:off x="0" y="0"/>
          <a:ext cx="0" cy="0"/>
          <a:chOff x="0" y="0"/>
          <a:chExt cx="0" cy="0"/>
        </a:xfrm>
      </p:grpSpPr>
      <p:sp>
        <p:nvSpPr>
          <p:cNvPr id="409" name="Google Shape;409;p42"/>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0" name="Google Shape;410;p42"/>
          <p:cNvSpPr txBox="1"/>
          <p:nvPr>
            <p:ph type="title"/>
          </p:nvPr>
        </p:nvSpPr>
        <p:spPr>
          <a:xfrm>
            <a:off x="640080" y="325369"/>
            <a:ext cx="4368602" cy="195684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Mortgage Closing Scams</a:t>
            </a:r>
            <a:endParaRPr/>
          </a:p>
        </p:txBody>
      </p:sp>
      <p:sp>
        <p:nvSpPr>
          <p:cNvPr id="411" name="Google Shape;411;p42"/>
          <p:cNvSpPr/>
          <p:nvPr/>
        </p:nvSpPr>
        <p:spPr>
          <a:xfrm>
            <a:off x="640080" y="2586994"/>
            <a:ext cx="3474720" cy="18288"/>
          </a:xfrm>
          <a:custGeom>
            <a:rect b="b" l="l" r="r" t="t"/>
            <a:pathLst>
              <a:path extrusionOk="0" fill="none" h="18288" w="347472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extrusionOk="0" h="18288" w="347472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cap="rnd" cmpd="sng" w="444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2" name="Google Shape;412;p42"/>
          <p:cNvSpPr txBox="1"/>
          <p:nvPr>
            <p:ph idx="1" type="body"/>
          </p:nvPr>
        </p:nvSpPr>
        <p:spPr>
          <a:xfrm>
            <a:off x="640080" y="2872899"/>
            <a:ext cx="4243589" cy="332066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400"/>
              <a:buChar char="•"/>
            </a:pPr>
            <a:r>
              <a:rPr lang="en-US" sz="1400"/>
              <a:t>Mortgage closing scams target homebuyers who are nearing the closing date on their mortgage loan. The scammer attempts to steal the homebuyer's closing funds—for example, their down payment and closing costs—by sending the homebuyer an email posing as the homebuyer's real estate agent or settlement agent (title company, escrow officer, or attorney). These schemes are often complex and appear as legitimate conversations with your real estate or settlement agent. When you’re about to close on your home, take several steps, including identifying trusted individuals to confirm the process and payment instructions and writing down their names and contact information so you can reach out to them directly</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sz="1400"/>
          </a:p>
          <a:p>
            <a:pPr indent="-139700" lvl="0" marL="228600" rtl="0" algn="l">
              <a:lnSpc>
                <a:spcPct val="90000"/>
              </a:lnSpc>
              <a:spcBef>
                <a:spcPts val="1000"/>
              </a:spcBef>
              <a:spcAft>
                <a:spcPts val="0"/>
              </a:spcAft>
              <a:buClr>
                <a:schemeClr val="dk1"/>
              </a:buClr>
              <a:buSzPts val="1400"/>
              <a:buNone/>
            </a:pPr>
            <a:r>
              <a:t/>
            </a:r>
            <a:endParaRPr b="1" sz="1400"/>
          </a:p>
        </p:txBody>
      </p:sp>
      <p:pic>
        <p:nvPicPr>
          <p:cNvPr descr="Graph on document with pen" id="413" name="Google Shape;413;p42"/>
          <p:cNvPicPr preferRelativeResize="0"/>
          <p:nvPr/>
        </p:nvPicPr>
        <p:blipFill rotWithShape="1">
          <a:blip r:embed="rId3">
            <a:alphaModFix/>
          </a:blip>
          <a:srcRect b="-3" l="23599" r="9546" t="0"/>
          <a:stretch/>
        </p:blipFill>
        <p:spPr>
          <a:xfrm>
            <a:off x="5311702" y="10"/>
            <a:ext cx="6878775" cy="6857990"/>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7" name="Shape 417"/>
        <p:cNvGrpSpPr/>
        <p:nvPr/>
      </p:nvGrpSpPr>
      <p:grpSpPr>
        <a:xfrm>
          <a:off x="0" y="0"/>
          <a:ext cx="0" cy="0"/>
          <a:chOff x="0" y="0"/>
          <a:chExt cx="0" cy="0"/>
        </a:xfrm>
      </p:grpSpPr>
      <p:sp>
        <p:nvSpPr>
          <p:cNvPr id="418" name="Google Shape;418;p43"/>
          <p:cNvSpPr/>
          <p:nvPr/>
        </p:nvSpPr>
        <p:spPr>
          <a:xfrm>
            <a:off x="3048"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9" name="Google Shape;419;p43"/>
          <p:cNvSpPr/>
          <p:nvPr/>
        </p:nvSpPr>
        <p:spPr>
          <a:xfrm>
            <a:off x="10208695" y="1"/>
            <a:ext cx="1135066" cy="477997"/>
          </a:xfrm>
          <a:custGeom>
            <a:rect b="b" l="l" r="r" t="t"/>
            <a:pathLst>
              <a:path extrusionOk="0" h="477997" w="1135066">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0" name="Google Shape;420;p4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Prize Scams</a:t>
            </a:r>
            <a:endParaRPr/>
          </a:p>
        </p:txBody>
      </p:sp>
      <p:sp>
        <p:nvSpPr>
          <p:cNvPr id="421" name="Google Shape;421;p43"/>
          <p:cNvSpPr/>
          <p:nvPr/>
        </p:nvSpPr>
        <p:spPr>
          <a:xfrm flipH="1" rot="-5400000">
            <a:off x="555710" y="2183223"/>
            <a:ext cx="4083433" cy="4083433"/>
          </a:xfrm>
          <a:prstGeom prst="arc">
            <a:avLst>
              <a:gd fmla="val 16200000" name="adj1"/>
              <a:gd fmla="val 0" name="adj2"/>
            </a:avLst>
          </a:prstGeom>
          <a:noFill/>
          <a:ln cap="rnd" cmpd="sng" w="127000">
            <a:solidFill>
              <a:schemeClr val="accent4"/>
            </a:solidFill>
            <a:prstDash val="dash"/>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422" name="Google Shape;422;p4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In a lottery or prize scam, the scammers may call or email to tell you that you’ve won a prize through a lottery or sweepstakes and then ask you to pay an upfront payment for fees and taxes. In some cases, they may claim to be from a federal government agency. Avoid providing any personal or financial information, including credit cards or Social Security numbers, to anyone you don’t know. Also, never make an upfront payment for a promised prize, especially if they demand immediate payment.</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b="1"/>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p4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8" name="Google Shape;428;p44"/>
          <p:cNvSpPr/>
          <p:nvPr/>
        </p:nvSpPr>
        <p:spPr>
          <a:xfrm flipH="1">
            <a:off x="8576720" y="3335867"/>
            <a:ext cx="3291840" cy="3200400"/>
          </a:xfrm>
          <a:prstGeom prst="rtTriangl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29" name="Google Shape;429;p44"/>
          <p:cNvSpPr/>
          <p:nvPr/>
        </p:nvSpPr>
        <p:spPr>
          <a:xfrm>
            <a:off x="641774" y="623275"/>
            <a:ext cx="10905053" cy="5607882"/>
          </a:xfrm>
          <a:prstGeom prst="rect">
            <a:avLst/>
          </a:prstGeom>
          <a:noFill/>
          <a:ln cap="flat" cmpd="sng" w="19050">
            <a:solidFill>
              <a:srgbClr val="3F3F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0" name="Google Shape;430;p44"/>
          <p:cNvSpPr txBox="1"/>
          <p:nvPr>
            <p:ph type="title"/>
          </p:nvPr>
        </p:nvSpPr>
        <p:spPr>
          <a:xfrm>
            <a:off x="1285240" y="1050595"/>
            <a:ext cx="8074815" cy="161848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7200"/>
              <a:buFont typeface="Calibri"/>
              <a:buNone/>
            </a:pPr>
            <a:r>
              <a:rPr b="1" lang="en-US" sz="7200"/>
              <a:t>Romance Scam</a:t>
            </a:r>
            <a:endParaRPr/>
          </a:p>
        </p:txBody>
      </p:sp>
      <p:sp>
        <p:nvSpPr>
          <p:cNvPr id="431" name="Google Shape;431;p44"/>
          <p:cNvSpPr txBox="1"/>
          <p:nvPr>
            <p:ph idx="1" type="body"/>
          </p:nvPr>
        </p:nvSpPr>
        <p:spPr>
          <a:xfrm>
            <a:off x="1285240" y="2969469"/>
            <a:ext cx="8074815" cy="280039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200"/>
              <a:buNone/>
            </a:pPr>
            <a:r>
              <a:rPr lang="en-US" sz="2200"/>
              <a:t>A romance scam is when a new love interest tricks you into falling for them when they just want your money. Romance scams start in a few different ways, usually online. Scammers may also spend time getting to know you and developing trust before asking you for a loan or for access to your finances. Be smart about who you connect with and what information you share online. Don’t share sensitive personal information, such as bank account or credit card numbers or a Social Security number, with a new love connection.</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b="1" sz="2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5" name="Shape 435"/>
        <p:cNvGrpSpPr/>
        <p:nvPr/>
      </p:nvGrpSpPr>
      <p:grpSpPr>
        <a:xfrm>
          <a:off x="0" y="0"/>
          <a:ext cx="0" cy="0"/>
          <a:chOff x="0" y="0"/>
          <a:chExt cx="0" cy="0"/>
        </a:xfrm>
      </p:grpSpPr>
      <p:sp>
        <p:nvSpPr>
          <p:cNvPr id="436" name="Google Shape;436;p45"/>
          <p:cNvSpPr/>
          <p:nvPr/>
        </p:nvSpPr>
        <p:spPr>
          <a:xfrm>
            <a:off x="0" y="0"/>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7" name="Google Shape;437;p4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b="1" lang="en-US" sz="5400"/>
              <a:t>Resources for Fraud</a:t>
            </a:r>
            <a:endParaRPr/>
          </a:p>
        </p:txBody>
      </p:sp>
      <p:sp>
        <p:nvSpPr>
          <p:cNvPr id="438" name="Google Shape;438;p45"/>
          <p:cNvSpPr/>
          <p:nvPr/>
        </p:nvSpPr>
        <p:spPr>
          <a:xfrm>
            <a:off x="669036" y="1677373"/>
            <a:ext cx="10853928" cy="18288"/>
          </a:xfrm>
          <a:custGeom>
            <a:rect b="b" l="l" r="r" t="t"/>
            <a:pathLst>
              <a:path extrusionOk="0" fill="none" h="18288" w="10853928">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extrusionOk="0" h="18288" w="10853928">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39" name="Google Shape;439;p45"/>
          <p:cNvSpPr txBox="1"/>
          <p:nvPr>
            <p:ph idx="1" type="body"/>
          </p:nvPr>
        </p:nvSpPr>
        <p:spPr>
          <a:xfrm>
            <a:off x="838200" y="1929384"/>
            <a:ext cx="10515600" cy="425196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200"/>
              <a:buChar char="•"/>
            </a:pPr>
            <a:r>
              <a:rPr lang="en-US" sz="2200" u="sng">
                <a:solidFill>
                  <a:schemeClr val="hlink"/>
                </a:solidFill>
                <a:hlinkClick r:id="rId3"/>
              </a:rPr>
              <a:t>Consumer Financial Protection Bureau</a:t>
            </a:r>
            <a:endParaRPr sz="2200"/>
          </a:p>
          <a:p>
            <a:pPr indent="-457200" lvl="1" marL="914400" rtl="0" algn="l">
              <a:lnSpc>
                <a:spcPct val="90000"/>
              </a:lnSpc>
              <a:spcBef>
                <a:spcPts val="500"/>
              </a:spcBef>
              <a:spcAft>
                <a:spcPts val="0"/>
              </a:spcAft>
              <a:buClr>
                <a:schemeClr val="dk1"/>
              </a:buClr>
              <a:buSzPts val="2200"/>
              <a:buChar char="•"/>
            </a:pPr>
            <a:r>
              <a:rPr lang="en-US" sz="2200" u="sng">
                <a:solidFill>
                  <a:schemeClr val="hlink"/>
                </a:solidFill>
                <a:hlinkClick r:id="rId4"/>
              </a:rPr>
              <a:t>Common types of fraud</a:t>
            </a:r>
            <a:endParaRPr sz="2200"/>
          </a:p>
          <a:p>
            <a:pPr indent="-457200" lvl="1" marL="914400" rtl="0" algn="l">
              <a:lnSpc>
                <a:spcPct val="90000"/>
              </a:lnSpc>
              <a:spcBef>
                <a:spcPts val="500"/>
              </a:spcBef>
              <a:spcAft>
                <a:spcPts val="0"/>
              </a:spcAft>
              <a:buClr>
                <a:schemeClr val="dk1"/>
              </a:buClr>
              <a:buSzPts val="2200"/>
              <a:buChar char="•"/>
            </a:pPr>
            <a:r>
              <a:rPr lang="en-US" sz="2200" u="sng">
                <a:solidFill>
                  <a:schemeClr val="hlink"/>
                </a:solidFill>
                <a:hlinkClick r:id="rId5"/>
              </a:rPr>
              <a:t>Fraud and scam basics</a:t>
            </a:r>
            <a:endParaRPr sz="2200"/>
          </a:p>
          <a:p>
            <a:pPr indent="0" lvl="0" marL="0" rtl="0" algn="l">
              <a:lnSpc>
                <a:spcPct val="90000"/>
              </a:lnSpc>
              <a:spcBef>
                <a:spcPts val="1000"/>
              </a:spcBef>
              <a:spcAft>
                <a:spcPts val="0"/>
              </a:spcAft>
              <a:buClr>
                <a:schemeClr val="dk1"/>
              </a:buClr>
              <a:buSzPts val="2200"/>
              <a:buNone/>
            </a:pPr>
            <a:r>
              <a:t/>
            </a:r>
            <a:endParaRPr sz="2200"/>
          </a:p>
          <a:p>
            <a:pPr indent="-457200" lvl="0" marL="457200" rtl="0" algn="l">
              <a:lnSpc>
                <a:spcPct val="90000"/>
              </a:lnSpc>
              <a:spcBef>
                <a:spcPts val="1000"/>
              </a:spcBef>
              <a:spcAft>
                <a:spcPts val="0"/>
              </a:spcAft>
              <a:buClr>
                <a:schemeClr val="dk1"/>
              </a:buClr>
              <a:buSzPts val="2200"/>
              <a:buChar char="•"/>
            </a:pPr>
            <a:r>
              <a:rPr lang="en-US" sz="2200" u="sng">
                <a:solidFill>
                  <a:schemeClr val="hlink"/>
                </a:solidFill>
                <a:hlinkClick r:id="rId6"/>
              </a:rPr>
              <a:t>Office of the Comptroller and Currency</a:t>
            </a:r>
            <a:endParaRPr sz="2200"/>
          </a:p>
          <a:p>
            <a:pPr indent="0" lvl="0" marL="0" rtl="0" algn="l">
              <a:lnSpc>
                <a:spcPct val="90000"/>
              </a:lnSpc>
              <a:spcBef>
                <a:spcPts val="1000"/>
              </a:spcBef>
              <a:spcAft>
                <a:spcPts val="0"/>
              </a:spcAft>
              <a:buClr>
                <a:schemeClr val="dk1"/>
              </a:buClr>
              <a:buSzPts val="2200"/>
              <a:buNone/>
            </a:pPr>
            <a:r>
              <a:t/>
            </a:r>
            <a:endParaRPr sz="2200"/>
          </a:p>
          <a:p>
            <a:pPr indent="0" lvl="0" marL="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sz="2200"/>
          </a:p>
          <a:p>
            <a:pPr indent="-88900" lvl="0" marL="228600" rtl="0" algn="l">
              <a:lnSpc>
                <a:spcPct val="90000"/>
              </a:lnSpc>
              <a:spcBef>
                <a:spcPts val="1000"/>
              </a:spcBef>
              <a:spcAft>
                <a:spcPts val="0"/>
              </a:spcAft>
              <a:buClr>
                <a:schemeClr val="dk1"/>
              </a:buClr>
              <a:buSzPts val="2200"/>
              <a:buNone/>
            </a:pPr>
            <a:r>
              <a:t/>
            </a:r>
            <a:endParaRPr b="1" sz="22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443" name="Shape 443"/>
        <p:cNvGrpSpPr/>
        <p:nvPr/>
      </p:nvGrpSpPr>
      <p:grpSpPr>
        <a:xfrm>
          <a:off x="0" y="0"/>
          <a:ext cx="0" cy="0"/>
          <a:chOff x="0" y="0"/>
          <a:chExt cx="0" cy="0"/>
        </a:xfrm>
      </p:grpSpPr>
      <p:pic>
        <p:nvPicPr>
          <p:cNvPr descr="Diagram&#10;&#10;Description automatically generated" id="444" name="Google Shape;444;p46"/>
          <p:cNvPicPr preferRelativeResize="0"/>
          <p:nvPr>
            <p:ph idx="1" type="body"/>
          </p:nvPr>
        </p:nvPicPr>
        <p:blipFill rotWithShape="1">
          <a:blip r:embed="rId3">
            <a:alphaModFix/>
          </a:blip>
          <a:srcRect b="0" l="0" r="0" t="0"/>
          <a:stretch/>
        </p:blipFill>
        <p:spPr>
          <a:xfrm>
            <a:off x="3298032" y="131763"/>
            <a:ext cx="8620124" cy="6465093"/>
          </a:xfrm>
          <a:prstGeom prst="rect">
            <a:avLst/>
          </a:prstGeom>
          <a:noFill/>
          <a:ln>
            <a:noFill/>
          </a:ln>
        </p:spPr>
      </p:pic>
      <p:pic>
        <p:nvPicPr>
          <p:cNvPr descr="Text&#10;&#10;Description automatically generated" id="445" name="Google Shape;445;p46"/>
          <p:cNvPicPr preferRelativeResize="0"/>
          <p:nvPr/>
        </p:nvPicPr>
        <p:blipFill rotWithShape="1">
          <a:blip r:embed="rId4">
            <a:alphaModFix/>
          </a:blip>
          <a:srcRect b="0" l="0" r="0" t="0"/>
          <a:stretch/>
        </p:blipFill>
        <p:spPr>
          <a:xfrm>
            <a:off x="4916" y="5914443"/>
            <a:ext cx="2595717" cy="92846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AAC"/>
        </a:solidFill>
      </p:bgPr>
    </p:bg>
    <p:spTree>
      <p:nvGrpSpPr>
        <p:cNvPr id="449" name="Shape 449"/>
        <p:cNvGrpSpPr/>
        <p:nvPr/>
      </p:nvGrpSpPr>
      <p:grpSpPr>
        <a:xfrm>
          <a:off x="0" y="0"/>
          <a:ext cx="0" cy="0"/>
          <a:chOff x="0" y="0"/>
          <a:chExt cx="0" cy="0"/>
        </a:xfrm>
      </p:grpSpPr>
      <p:sp>
        <p:nvSpPr>
          <p:cNvPr id="450" name="Google Shape;450;p47"/>
          <p:cNvSpPr/>
          <p:nvPr/>
        </p:nvSpPr>
        <p:spPr>
          <a:xfrm>
            <a:off x="4729975" y="2759926"/>
            <a:ext cx="7313341" cy="392151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51" name="Google Shape;451;p47"/>
          <p:cNvSpPr txBox="1"/>
          <p:nvPr>
            <p:ph type="title"/>
          </p:nvPr>
        </p:nvSpPr>
        <p:spPr>
          <a:xfrm>
            <a:off x="2817975" y="365125"/>
            <a:ext cx="85359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Real Life Scams</a:t>
            </a:r>
            <a:r>
              <a:rPr b="1" lang="en-US"/>
              <a:t>:</a:t>
            </a:r>
            <a:r>
              <a:rPr lang="en-US"/>
              <a:t> </a:t>
            </a:r>
            <a:endParaRPr/>
          </a:p>
        </p:txBody>
      </p:sp>
      <p:sp>
        <p:nvSpPr>
          <p:cNvPr id="452" name="Google Shape;452;p47"/>
          <p:cNvSpPr txBox="1"/>
          <p:nvPr>
            <p:ph idx="1" type="body"/>
          </p:nvPr>
        </p:nvSpPr>
        <p:spPr>
          <a:xfrm>
            <a:off x="838200" y="2015449"/>
            <a:ext cx="10515600" cy="41616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CriticialCommons.org  "FB: Black Lives Matter Scam"</a:t>
            </a:r>
            <a:endParaRPr/>
          </a:p>
        </p:txBody>
      </p:sp>
      <p:pic>
        <p:nvPicPr>
          <p:cNvPr descr="Graphical user interface, website&#10;&#10;Description automatically generated" id="453" name="Google Shape;453;p47"/>
          <p:cNvPicPr preferRelativeResize="0"/>
          <p:nvPr/>
        </p:nvPicPr>
        <p:blipFill rotWithShape="1">
          <a:blip r:embed="rId4">
            <a:alphaModFix/>
          </a:blip>
          <a:srcRect b="0" l="0" r="0" t="0"/>
          <a:stretch/>
        </p:blipFill>
        <p:spPr>
          <a:xfrm>
            <a:off x="4770863" y="2812911"/>
            <a:ext cx="7211718" cy="3825868"/>
          </a:xfrm>
          <a:prstGeom prst="rect">
            <a:avLst/>
          </a:prstGeom>
          <a:noFill/>
          <a:ln>
            <a:noFill/>
          </a:ln>
        </p:spPr>
      </p:pic>
      <p:pic>
        <p:nvPicPr>
          <p:cNvPr id="454" name="Google Shape;454;p47"/>
          <p:cNvPicPr preferRelativeResize="0"/>
          <p:nvPr/>
        </p:nvPicPr>
        <p:blipFill rotWithShape="1">
          <a:blip r:embed="rId5">
            <a:alphaModFix/>
          </a:blip>
          <a:srcRect b="0" l="20715" r="18122" t="0"/>
          <a:stretch/>
        </p:blipFill>
        <p:spPr>
          <a:xfrm>
            <a:off x="528949" y="175725"/>
            <a:ext cx="1741875" cy="16002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AAC"/>
        </a:solidFill>
      </p:bgPr>
    </p:bg>
    <p:spTree>
      <p:nvGrpSpPr>
        <p:cNvPr id="458" name="Shape 458"/>
        <p:cNvGrpSpPr/>
        <p:nvPr/>
      </p:nvGrpSpPr>
      <p:grpSpPr>
        <a:xfrm>
          <a:off x="0" y="0"/>
          <a:ext cx="0" cy="0"/>
          <a:chOff x="0" y="0"/>
          <a:chExt cx="0" cy="0"/>
        </a:xfrm>
      </p:grpSpPr>
      <p:sp>
        <p:nvSpPr>
          <p:cNvPr id="459" name="Google Shape;459;p48"/>
          <p:cNvSpPr/>
          <p:nvPr/>
        </p:nvSpPr>
        <p:spPr>
          <a:xfrm>
            <a:off x="4729975" y="2759926"/>
            <a:ext cx="7313341" cy="3921512"/>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60" name="Google Shape;460;p48"/>
          <p:cNvSpPr txBox="1"/>
          <p:nvPr>
            <p:ph type="title"/>
          </p:nvPr>
        </p:nvSpPr>
        <p:spPr>
          <a:xfrm>
            <a:off x="2453200" y="365125"/>
            <a:ext cx="8900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Real Life Scams:</a:t>
            </a:r>
            <a:r>
              <a:rPr lang="en-US"/>
              <a:t> </a:t>
            </a:r>
            <a:endParaRPr/>
          </a:p>
        </p:txBody>
      </p:sp>
      <p:sp>
        <p:nvSpPr>
          <p:cNvPr id="461" name="Google Shape;461;p48"/>
          <p:cNvSpPr txBox="1"/>
          <p:nvPr>
            <p:ph idx="1" type="body"/>
          </p:nvPr>
        </p:nvSpPr>
        <p:spPr>
          <a:xfrm>
            <a:off x="838200" y="2179599"/>
            <a:ext cx="10515600" cy="39975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Farmville Scam Expose</a:t>
            </a:r>
            <a:r>
              <a:rPr lang="en-US"/>
              <a:t> </a:t>
            </a:r>
            <a:endParaRPr/>
          </a:p>
        </p:txBody>
      </p:sp>
      <p:pic>
        <p:nvPicPr>
          <p:cNvPr descr="Graphical user interface, application&#10;&#10;Description automatically generated" id="462" name="Google Shape;462;p48"/>
          <p:cNvPicPr preferRelativeResize="0"/>
          <p:nvPr/>
        </p:nvPicPr>
        <p:blipFill rotWithShape="1">
          <a:blip r:embed="rId4">
            <a:alphaModFix/>
          </a:blip>
          <a:srcRect b="332" l="0" r="1770" t="0"/>
          <a:stretch/>
        </p:blipFill>
        <p:spPr>
          <a:xfrm>
            <a:off x="4867275" y="2809363"/>
            <a:ext cx="7053390" cy="3811062"/>
          </a:xfrm>
          <a:prstGeom prst="rect">
            <a:avLst/>
          </a:prstGeom>
          <a:noFill/>
          <a:ln>
            <a:noFill/>
          </a:ln>
        </p:spPr>
      </p:pic>
      <p:pic>
        <p:nvPicPr>
          <p:cNvPr descr="Graphical user interface, application, website&#10;&#10;Description automatically generated" id="463" name="Google Shape;463;p48"/>
          <p:cNvPicPr preferRelativeResize="0"/>
          <p:nvPr/>
        </p:nvPicPr>
        <p:blipFill rotWithShape="1">
          <a:blip r:embed="rId5">
            <a:alphaModFix/>
          </a:blip>
          <a:srcRect b="0" l="0" r="0" t="0"/>
          <a:stretch/>
        </p:blipFill>
        <p:spPr>
          <a:xfrm>
            <a:off x="140494" y="5041199"/>
            <a:ext cx="4398168" cy="1371415"/>
          </a:xfrm>
          <a:prstGeom prst="rect">
            <a:avLst/>
          </a:prstGeom>
          <a:noFill/>
          <a:ln>
            <a:noFill/>
          </a:ln>
        </p:spPr>
      </p:pic>
      <p:pic>
        <p:nvPicPr>
          <p:cNvPr descr="A picture containing map&#10;&#10;Description automatically generated" id="464" name="Google Shape;464;p48"/>
          <p:cNvPicPr preferRelativeResize="0"/>
          <p:nvPr/>
        </p:nvPicPr>
        <p:blipFill rotWithShape="1">
          <a:blip r:embed="rId6">
            <a:alphaModFix/>
          </a:blip>
          <a:srcRect b="0" l="0" r="0" t="0"/>
          <a:stretch/>
        </p:blipFill>
        <p:spPr>
          <a:xfrm>
            <a:off x="8903494" y="361950"/>
            <a:ext cx="2802731" cy="2205037"/>
          </a:xfrm>
          <a:prstGeom prst="rect">
            <a:avLst/>
          </a:prstGeom>
          <a:noFill/>
          <a:ln>
            <a:noFill/>
          </a:ln>
        </p:spPr>
      </p:pic>
      <p:pic>
        <p:nvPicPr>
          <p:cNvPr id="465" name="Google Shape;465;p48"/>
          <p:cNvPicPr preferRelativeResize="0"/>
          <p:nvPr/>
        </p:nvPicPr>
        <p:blipFill rotWithShape="1">
          <a:blip r:embed="rId7">
            <a:alphaModFix/>
          </a:blip>
          <a:srcRect b="0" l="20715" r="18122" t="0"/>
          <a:stretch/>
        </p:blipFill>
        <p:spPr>
          <a:xfrm>
            <a:off x="519824" y="303400"/>
            <a:ext cx="1741875" cy="1600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7CAAC"/>
        </a:solidFill>
      </p:bgPr>
    </p:bg>
    <p:spTree>
      <p:nvGrpSpPr>
        <p:cNvPr id="469" name="Shape 469"/>
        <p:cNvGrpSpPr/>
        <p:nvPr/>
      </p:nvGrpSpPr>
      <p:grpSpPr>
        <a:xfrm>
          <a:off x="0" y="0"/>
          <a:ext cx="0" cy="0"/>
          <a:chOff x="0" y="0"/>
          <a:chExt cx="0" cy="0"/>
        </a:xfrm>
      </p:grpSpPr>
      <p:sp>
        <p:nvSpPr>
          <p:cNvPr id="470" name="Google Shape;470;p4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Real Life Scams:</a:t>
            </a:r>
            <a:r>
              <a:rPr lang="en-US" u="sng"/>
              <a:t> </a:t>
            </a:r>
            <a:endParaRPr u="sng"/>
          </a:p>
        </p:txBody>
      </p:sp>
      <p:sp>
        <p:nvSpPr>
          <p:cNvPr id="471" name="Google Shape;471;p49"/>
          <p:cNvSpPr txBox="1"/>
          <p:nvPr/>
        </p:nvSpPr>
        <p:spPr>
          <a:xfrm>
            <a:off x="1358825" y="2325500"/>
            <a:ext cx="3000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alibri"/>
                <a:ea typeface="Calibri"/>
                <a:cs typeface="Calibri"/>
                <a:sym typeface="Calibri"/>
              </a:rPr>
              <a:t>What have you heard?</a:t>
            </a:r>
            <a:endParaRPr/>
          </a:p>
        </p:txBody>
      </p:sp>
      <p:pic>
        <p:nvPicPr>
          <p:cNvPr id="472" name="Google Shape;472;p49"/>
          <p:cNvPicPr preferRelativeResize="0"/>
          <p:nvPr/>
        </p:nvPicPr>
        <p:blipFill>
          <a:blip r:embed="rId3">
            <a:alphaModFix/>
          </a:blip>
          <a:stretch>
            <a:fillRect/>
          </a:stretch>
        </p:blipFill>
        <p:spPr>
          <a:xfrm>
            <a:off x="4906500" y="2708551"/>
            <a:ext cx="6887250" cy="37122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476" name="Shape 476"/>
        <p:cNvGrpSpPr/>
        <p:nvPr/>
      </p:nvGrpSpPr>
      <p:grpSpPr>
        <a:xfrm>
          <a:off x="0" y="0"/>
          <a:ext cx="0" cy="0"/>
          <a:chOff x="0" y="0"/>
          <a:chExt cx="0" cy="0"/>
        </a:xfrm>
      </p:grpSpPr>
      <p:sp>
        <p:nvSpPr>
          <p:cNvPr id="477" name="Google Shape;477;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What can a thief do with my personal information?</a:t>
            </a:r>
            <a:endParaRPr b="1" u="sng"/>
          </a:p>
        </p:txBody>
      </p:sp>
      <p:sp>
        <p:nvSpPr>
          <p:cNvPr id="478" name="Google Shape;478;p50"/>
          <p:cNvSpPr txBox="1"/>
          <p:nvPr>
            <p:ph idx="1" type="body"/>
          </p:nvPr>
        </p:nvSpPr>
        <p:spPr>
          <a:xfrm>
            <a:off x="838200" y="2369910"/>
            <a:ext cx="10515600" cy="3807053"/>
          </a:xfrm>
          <a:prstGeom prst="rect">
            <a:avLst/>
          </a:prstGeom>
          <a:noFill/>
          <a:ln>
            <a:noFill/>
          </a:ln>
        </p:spPr>
        <p:txBody>
          <a:bodyPr anchorCtr="0" anchor="t" bIns="45700" lIns="91425" spcFirstLastPara="1" rIns="91425" wrap="square" tIns="45700">
            <a:normAutofit/>
          </a:bodyPr>
          <a:lstStyle/>
          <a:p>
            <a:pPr indent="-234950" lvl="0" marL="228600" rtl="0" algn="l">
              <a:lnSpc>
                <a:spcPct val="90000"/>
              </a:lnSpc>
              <a:spcBef>
                <a:spcPts val="0"/>
              </a:spcBef>
              <a:spcAft>
                <a:spcPts val="0"/>
              </a:spcAft>
              <a:buClr>
                <a:schemeClr val="dk1"/>
              </a:buClr>
              <a:buSzPts val="2900"/>
              <a:buChar char="•"/>
            </a:pPr>
            <a:r>
              <a:rPr b="1" lang="en-US" sz="2900"/>
              <a:t>An identity thief can use your name and information to:</a:t>
            </a:r>
            <a:endParaRPr b="1" sz="2900"/>
          </a:p>
          <a:p>
            <a:pPr indent="0" lvl="0" marL="228600" rtl="0" algn="l">
              <a:lnSpc>
                <a:spcPct val="90000"/>
              </a:lnSpc>
              <a:spcBef>
                <a:spcPts val="0"/>
              </a:spcBef>
              <a:spcAft>
                <a:spcPts val="0"/>
              </a:spcAft>
              <a:buNone/>
            </a:pPr>
            <a:r>
              <a:t/>
            </a:r>
            <a:endParaRPr b="1" sz="2900"/>
          </a:p>
          <a:p>
            <a:pPr indent="-228600" lvl="1" marL="685800" rtl="0" algn="l">
              <a:lnSpc>
                <a:spcPct val="90000"/>
              </a:lnSpc>
              <a:spcBef>
                <a:spcPts val="500"/>
              </a:spcBef>
              <a:spcAft>
                <a:spcPts val="0"/>
              </a:spcAft>
              <a:buClr>
                <a:schemeClr val="dk1"/>
              </a:buClr>
              <a:buSzPts val="2400"/>
              <a:buChar char="•"/>
            </a:pPr>
            <a:r>
              <a:rPr lang="en-US"/>
              <a:t>buy things with your credit cards</a:t>
            </a:r>
            <a:endParaRPr/>
          </a:p>
          <a:p>
            <a:pPr indent="-228600" lvl="1" marL="685800" rtl="0" algn="l">
              <a:lnSpc>
                <a:spcPct val="90000"/>
              </a:lnSpc>
              <a:spcBef>
                <a:spcPts val="500"/>
              </a:spcBef>
              <a:spcAft>
                <a:spcPts val="0"/>
              </a:spcAft>
              <a:buClr>
                <a:schemeClr val="dk1"/>
              </a:buClr>
              <a:buSzPts val="2400"/>
              <a:buChar char="•"/>
            </a:pPr>
            <a:r>
              <a:rPr lang="en-US"/>
              <a:t>get new credit cards</a:t>
            </a:r>
            <a:endParaRPr/>
          </a:p>
          <a:p>
            <a:pPr indent="-228600" lvl="1" marL="685800" rtl="0" algn="l">
              <a:lnSpc>
                <a:spcPct val="90000"/>
              </a:lnSpc>
              <a:spcBef>
                <a:spcPts val="500"/>
              </a:spcBef>
              <a:spcAft>
                <a:spcPts val="0"/>
              </a:spcAft>
              <a:buClr>
                <a:schemeClr val="dk1"/>
              </a:buClr>
              <a:buSzPts val="2400"/>
              <a:buChar char="•"/>
            </a:pPr>
            <a:r>
              <a:rPr lang="en-US"/>
              <a:t>open a phone, electricity, or gas account</a:t>
            </a:r>
            <a:endParaRPr/>
          </a:p>
          <a:p>
            <a:pPr indent="-228600" lvl="1" marL="685800" rtl="0" algn="l">
              <a:lnSpc>
                <a:spcPct val="90000"/>
              </a:lnSpc>
              <a:spcBef>
                <a:spcPts val="500"/>
              </a:spcBef>
              <a:spcAft>
                <a:spcPts val="0"/>
              </a:spcAft>
              <a:buClr>
                <a:schemeClr val="dk1"/>
              </a:buClr>
              <a:buSzPts val="2400"/>
              <a:buChar char="•"/>
            </a:pPr>
            <a:r>
              <a:rPr lang="en-US"/>
              <a:t>steal your tax refund</a:t>
            </a:r>
            <a:endParaRPr/>
          </a:p>
          <a:p>
            <a:pPr indent="-228600" lvl="1" marL="685800" rtl="0" algn="l">
              <a:lnSpc>
                <a:spcPct val="90000"/>
              </a:lnSpc>
              <a:spcBef>
                <a:spcPts val="500"/>
              </a:spcBef>
              <a:spcAft>
                <a:spcPts val="0"/>
              </a:spcAft>
              <a:buClr>
                <a:schemeClr val="dk1"/>
              </a:buClr>
              <a:buSzPts val="2400"/>
              <a:buChar char="•"/>
            </a:pPr>
            <a:r>
              <a:rPr lang="en-US"/>
              <a:t>get medical care</a:t>
            </a:r>
            <a:endParaRPr/>
          </a:p>
          <a:p>
            <a:pPr indent="-228600" lvl="1" marL="685800" rtl="0" algn="l">
              <a:lnSpc>
                <a:spcPct val="90000"/>
              </a:lnSpc>
              <a:spcBef>
                <a:spcPts val="500"/>
              </a:spcBef>
              <a:spcAft>
                <a:spcPts val="0"/>
              </a:spcAft>
              <a:buClr>
                <a:schemeClr val="dk1"/>
              </a:buClr>
              <a:buSzPts val="2400"/>
              <a:buChar char="•"/>
            </a:pPr>
            <a:r>
              <a:rPr lang="en-US"/>
              <a:t>pretend to be you if they are arrested</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479" name="Google Shape;479;p50"/>
          <p:cNvPicPr preferRelativeResize="0"/>
          <p:nvPr/>
        </p:nvPicPr>
        <p:blipFill>
          <a:blip r:embed="rId3">
            <a:alphaModFix/>
          </a:blip>
          <a:stretch>
            <a:fillRect/>
          </a:stretch>
        </p:blipFill>
        <p:spPr>
          <a:xfrm>
            <a:off x="7025309" y="3036850"/>
            <a:ext cx="4289500" cy="32129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3" name="Shape 483"/>
        <p:cNvGrpSpPr/>
        <p:nvPr/>
      </p:nvGrpSpPr>
      <p:grpSpPr>
        <a:xfrm>
          <a:off x="0" y="0"/>
          <a:ext cx="0" cy="0"/>
          <a:chOff x="0" y="0"/>
          <a:chExt cx="0" cy="0"/>
        </a:xfrm>
      </p:grpSpPr>
      <p:sp>
        <p:nvSpPr>
          <p:cNvPr id="484" name="Google Shape;484;p51"/>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5" name="Google Shape;485;p51"/>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6" name="Google Shape;486;p51"/>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7" name="Google Shape;487;p51"/>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8" name="Google Shape;488;p51"/>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89" name="Google Shape;489;p51"/>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Diagram&#10;&#10;Description automatically generated" id="490" name="Google Shape;490;p51"/>
          <p:cNvPicPr preferRelativeResize="0"/>
          <p:nvPr>
            <p:ph idx="1" type="body"/>
          </p:nvPr>
        </p:nvPicPr>
        <p:blipFill rotWithShape="1">
          <a:blip r:embed="rId3">
            <a:alphaModFix/>
          </a:blip>
          <a:srcRect b="0" l="0" r="0" t="0"/>
          <a:stretch/>
        </p:blipFill>
        <p:spPr>
          <a:xfrm>
            <a:off x="1066762" y="-339758"/>
            <a:ext cx="9714347" cy="7254838"/>
          </a:xfrm>
          <a:prstGeom prst="rect">
            <a:avLst/>
          </a:prstGeom>
          <a:noFill/>
          <a:ln>
            <a:noFill/>
          </a:ln>
        </p:spPr>
      </p:pic>
      <p:sp>
        <p:nvSpPr>
          <p:cNvPr id="491" name="Google Shape;491;p51"/>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ext&#10;&#10;Description automatically generated" id="492" name="Google Shape;492;p51"/>
          <p:cNvPicPr preferRelativeResize="0"/>
          <p:nvPr/>
        </p:nvPicPr>
        <p:blipFill rotWithShape="1">
          <a:blip r:embed="rId4">
            <a:alphaModFix/>
          </a:blip>
          <a:srcRect b="0" l="0" r="0" t="0"/>
          <a:stretch/>
        </p:blipFill>
        <p:spPr>
          <a:xfrm>
            <a:off x="4916" y="5914443"/>
            <a:ext cx="2595717" cy="92846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114" name="Shape 114"/>
        <p:cNvGrpSpPr/>
        <p:nvPr/>
      </p:nvGrpSpPr>
      <p:grpSpPr>
        <a:xfrm>
          <a:off x="0" y="0"/>
          <a:ext cx="0" cy="0"/>
          <a:chOff x="0" y="0"/>
          <a:chExt cx="0" cy="0"/>
        </a:xfrm>
      </p:grpSpPr>
      <p:sp>
        <p:nvSpPr>
          <p:cNvPr id="115" name="Google Shape;115;p16"/>
          <p:cNvSpPr/>
          <p:nvPr/>
        </p:nvSpPr>
        <p:spPr>
          <a:xfrm>
            <a:off x="1085490" y="948905"/>
            <a:ext cx="4730150" cy="5693433"/>
          </a:xfrm>
          <a:prstGeom prst="roundRect">
            <a:avLst>
              <a:gd fmla="val 16667" name="adj"/>
            </a:avLst>
          </a:prstGeom>
          <a:noFill/>
          <a:ln cap="flat" cmpd="sng" w="28575">
            <a:solidFill>
              <a:srgbClr val="3876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6" name="Google Shape;116;p16"/>
          <p:cNvSpPr/>
          <p:nvPr/>
        </p:nvSpPr>
        <p:spPr>
          <a:xfrm>
            <a:off x="6232585" y="948906"/>
            <a:ext cx="4730150" cy="5693433"/>
          </a:xfrm>
          <a:prstGeom prst="roundRect">
            <a:avLst>
              <a:gd fmla="val 16667" name="adj"/>
            </a:avLst>
          </a:prstGeom>
          <a:noFill/>
          <a:ln cap="flat" cmpd="sng" w="28575">
            <a:solidFill>
              <a:srgbClr val="38761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7" name="Google Shape;117;p16"/>
          <p:cNvSpPr txBox="1"/>
          <p:nvPr>
            <p:ph type="title"/>
          </p:nvPr>
        </p:nvSpPr>
        <p:spPr>
          <a:xfrm>
            <a:off x="838200" y="106332"/>
            <a:ext cx="10515600" cy="9373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Your Presenters: </a:t>
            </a:r>
            <a:endParaRPr/>
          </a:p>
        </p:txBody>
      </p:sp>
      <p:pic>
        <p:nvPicPr>
          <p:cNvPr descr="Text&#10;&#10;Description automatically generated" id="118" name="Google Shape;118;p16"/>
          <p:cNvPicPr preferRelativeResize="0"/>
          <p:nvPr>
            <p:ph idx="1" type="body"/>
          </p:nvPr>
        </p:nvPicPr>
        <p:blipFill rotWithShape="1">
          <a:blip r:embed="rId3">
            <a:alphaModFix/>
          </a:blip>
          <a:srcRect b="0" l="0" r="0" t="0"/>
          <a:stretch/>
        </p:blipFill>
        <p:spPr>
          <a:xfrm>
            <a:off x="9798530" y="-6934"/>
            <a:ext cx="2400300" cy="971550"/>
          </a:xfrm>
          <a:prstGeom prst="rect">
            <a:avLst/>
          </a:prstGeom>
          <a:noFill/>
          <a:ln>
            <a:noFill/>
          </a:ln>
        </p:spPr>
      </p:pic>
      <p:sp>
        <p:nvSpPr>
          <p:cNvPr id="119" name="Google Shape;119;p16"/>
          <p:cNvSpPr txBox="1"/>
          <p:nvPr/>
        </p:nvSpPr>
        <p:spPr>
          <a:xfrm>
            <a:off x="1261944" y="4587727"/>
            <a:ext cx="4383000" cy="241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chemeClr val="dk1"/>
                </a:solidFill>
                <a:latin typeface="Arial"/>
                <a:ea typeface="Arial"/>
                <a:cs typeface="Arial"/>
                <a:sym typeface="Arial"/>
              </a:rPr>
              <a:t>Jodi Pushkin</a:t>
            </a:r>
            <a:endParaRPr/>
          </a:p>
          <a:p>
            <a:pPr indent="0" lvl="0" marL="0" marR="0" rtl="0" algn="l">
              <a:spcBef>
                <a:spcPts val="0"/>
              </a:spcBef>
              <a:spcAft>
                <a:spcPts val="0"/>
              </a:spcAft>
              <a:buNone/>
            </a:pPr>
            <a:r>
              <a:t/>
            </a:r>
            <a:endParaRPr b="1" sz="1500">
              <a:solidFill>
                <a:schemeClr val="dk1"/>
              </a:solidFill>
              <a:latin typeface="Arial"/>
              <a:ea typeface="Arial"/>
              <a:cs typeface="Arial"/>
              <a:sym typeface="Arial"/>
            </a:endParaRPr>
          </a:p>
          <a:p>
            <a:pPr indent="0" lvl="0" marL="0" marR="0" rtl="0" algn="l">
              <a:spcBef>
                <a:spcPts val="0"/>
              </a:spcBef>
              <a:spcAft>
                <a:spcPts val="0"/>
              </a:spcAft>
              <a:buNone/>
            </a:pPr>
            <a:r>
              <a:rPr b="1" lang="en-US" sz="1500">
                <a:solidFill>
                  <a:schemeClr val="dk1"/>
                </a:solidFill>
                <a:latin typeface="Arial"/>
                <a:ea typeface="Arial"/>
                <a:cs typeface="Arial"/>
                <a:sym typeface="Arial"/>
              </a:rPr>
              <a:t>Writer, manager, 23 years</a:t>
            </a:r>
            <a:endParaRPr/>
          </a:p>
          <a:p>
            <a:pPr indent="0" lvl="0" marL="0" marR="0" rtl="0" algn="l">
              <a:spcBef>
                <a:spcPts val="0"/>
              </a:spcBef>
              <a:spcAft>
                <a:spcPts val="0"/>
              </a:spcAft>
              <a:buNone/>
            </a:pPr>
            <a:r>
              <a:rPr b="1" lang="en-US" sz="1900">
                <a:solidFill>
                  <a:schemeClr val="dk1"/>
                </a:solidFill>
                <a:latin typeface="Arial"/>
                <a:ea typeface="Arial"/>
                <a:cs typeface="Arial"/>
                <a:sym typeface="Arial"/>
              </a:rPr>
              <a:t>Newspaper in Education Manager</a:t>
            </a:r>
            <a:endParaRPr sz="1900">
              <a:solidFill>
                <a:schemeClr val="dk1"/>
              </a:solidFill>
              <a:latin typeface="Calibri"/>
              <a:ea typeface="Calibri"/>
              <a:cs typeface="Calibri"/>
              <a:sym typeface="Calibri"/>
            </a:endParaRPr>
          </a:p>
          <a:p>
            <a:pPr indent="0" lvl="0" marL="0" marR="0" rtl="0" algn="l">
              <a:spcBef>
                <a:spcPts val="0"/>
              </a:spcBef>
              <a:spcAft>
                <a:spcPts val="0"/>
              </a:spcAft>
              <a:buNone/>
            </a:pPr>
            <a:r>
              <a:rPr b="1" lang="en-US" sz="1900">
                <a:solidFill>
                  <a:schemeClr val="dk1"/>
                </a:solidFill>
                <a:latin typeface="Arial"/>
                <a:ea typeface="Arial"/>
                <a:cs typeface="Arial"/>
                <a:sym typeface="Arial"/>
              </a:rPr>
              <a:t>     Tampa Bay Times</a:t>
            </a:r>
            <a:endParaRPr/>
          </a:p>
          <a:p>
            <a:pPr indent="0" lvl="0" marL="0" marR="0" rtl="0" algn="l">
              <a:spcBef>
                <a:spcPts val="0"/>
              </a:spcBef>
              <a:spcAft>
                <a:spcPts val="0"/>
              </a:spcAft>
              <a:buNone/>
            </a:pPr>
            <a:r>
              <a:rPr b="1" lang="en-US" sz="1500">
                <a:solidFill>
                  <a:schemeClr val="dk1"/>
                </a:solidFill>
                <a:latin typeface="Arial"/>
                <a:ea typeface="Arial"/>
                <a:cs typeface="Arial"/>
                <a:sym typeface="Arial"/>
              </a:rPr>
              <a:t>Teacher, 33 years</a:t>
            </a:r>
            <a:endParaRPr/>
          </a:p>
          <a:p>
            <a:pPr indent="0" lvl="0" marL="0" marR="0" rtl="0" algn="ctr">
              <a:spcBef>
                <a:spcPts val="0"/>
              </a:spcBef>
              <a:spcAft>
                <a:spcPts val="0"/>
              </a:spcAft>
              <a:buNone/>
            </a:pPr>
            <a:r>
              <a:rPr b="1" lang="en-US" sz="1500" u="sng">
                <a:solidFill>
                  <a:schemeClr val="accent1"/>
                </a:solidFill>
                <a:latin typeface="Arial"/>
                <a:ea typeface="Arial"/>
                <a:cs typeface="Arial"/>
                <a:sym typeface="Arial"/>
                <a:hlinkClick r:id="rId4">
                  <a:extLst>
                    <a:ext uri="{A12FA001-AC4F-418D-AE19-62706E023703}">
                      <ahyp:hlinkClr val="tx"/>
                    </a:ext>
                  </a:extLst>
                </a:hlinkClick>
              </a:rPr>
              <a:t>Jpushkin@tampabay.com</a:t>
            </a:r>
            <a:endParaRPr b="1" sz="1500">
              <a:solidFill>
                <a:schemeClr val="accent1"/>
              </a:solidFill>
              <a:latin typeface="Arial"/>
              <a:ea typeface="Arial"/>
              <a:cs typeface="Arial"/>
              <a:sym typeface="Arial"/>
            </a:endParaRPr>
          </a:p>
          <a:p>
            <a:pPr indent="0" lvl="0" marL="0" marR="0" rtl="0" algn="l">
              <a:spcBef>
                <a:spcPts val="0"/>
              </a:spcBef>
              <a:spcAft>
                <a:spcPts val="0"/>
              </a:spcAft>
              <a:buNone/>
            </a:pPr>
            <a:r>
              <a:t/>
            </a:r>
            <a:endParaRPr b="1" sz="1400">
              <a:solidFill>
                <a:schemeClr val="dk1"/>
              </a:solidFill>
              <a:latin typeface="Arial"/>
              <a:ea typeface="Arial"/>
              <a:cs typeface="Arial"/>
              <a:sym typeface="Arial"/>
            </a:endParaRPr>
          </a:p>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p:txBody>
      </p:sp>
      <p:sp>
        <p:nvSpPr>
          <p:cNvPr id="120" name="Google Shape;120;p16"/>
          <p:cNvSpPr txBox="1"/>
          <p:nvPr/>
        </p:nvSpPr>
        <p:spPr>
          <a:xfrm>
            <a:off x="6492815" y="4580628"/>
            <a:ext cx="4209600" cy="2586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100">
                <a:solidFill>
                  <a:schemeClr val="dk1"/>
                </a:solidFill>
                <a:latin typeface="Arial"/>
                <a:ea typeface="Arial"/>
                <a:cs typeface="Arial"/>
                <a:sym typeface="Arial"/>
              </a:rPr>
              <a:t>Brittany Sampson</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r>
              <a:rPr b="1" lang="en-US" sz="1500">
                <a:solidFill>
                  <a:schemeClr val="dk1"/>
                </a:solidFill>
                <a:latin typeface="Arial"/>
                <a:ea typeface="Arial"/>
                <a:cs typeface="Arial"/>
                <a:sym typeface="Arial"/>
              </a:rPr>
              <a:t>Teacher, 21 years</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1900">
                <a:solidFill>
                  <a:schemeClr val="dk1"/>
                </a:solidFill>
                <a:latin typeface="Arial"/>
                <a:ea typeface="Arial"/>
                <a:cs typeface="Arial"/>
                <a:sym typeface="Arial"/>
              </a:rPr>
              <a:t>Lakeland Senior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b="1" i="1" lang="en-US" sz="1900">
                <a:solidFill>
                  <a:schemeClr val="dk1"/>
                </a:solidFill>
                <a:latin typeface="Arial"/>
                <a:ea typeface="Arial"/>
                <a:cs typeface="Arial"/>
                <a:sym typeface="Arial"/>
              </a:rPr>
              <a:t>           High School</a:t>
            </a:r>
            <a:br>
              <a:rPr lang="en-US" sz="1800">
                <a:solidFill>
                  <a:schemeClr val="dk1"/>
                </a:solidFill>
                <a:latin typeface="Calibri"/>
                <a:ea typeface="Calibri"/>
                <a:cs typeface="Calibri"/>
                <a:sym typeface="Calibri"/>
              </a:rPr>
            </a:br>
            <a:r>
              <a:rPr b="1" lang="en-US" sz="1900">
                <a:solidFill>
                  <a:schemeClr val="dk1"/>
                </a:solidFill>
                <a:latin typeface="Arial"/>
                <a:ea typeface="Arial"/>
                <a:cs typeface="Arial"/>
                <a:sym typeface="Arial"/>
              </a:rPr>
              <a:t>Polk County Public Schools</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1800" u="sng">
                <a:solidFill>
                  <a:srgbClr val="4372C3"/>
                </a:solidFill>
                <a:latin typeface="Calibri"/>
                <a:ea typeface="Calibri"/>
                <a:cs typeface="Calibri"/>
                <a:sym typeface="Calibri"/>
                <a:hlinkClick r:id="rId5">
                  <a:extLst>
                    <a:ext uri="{A12FA001-AC4F-418D-AE19-62706E023703}">
                      <ahyp:hlinkClr val="tx"/>
                    </a:ext>
                  </a:extLst>
                </a:hlinkClick>
              </a:rPr>
              <a:t>Bsampson@usf.edu</a:t>
            </a:r>
            <a:endParaRPr b="1" sz="1800">
              <a:solidFill>
                <a:srgbClr val="4372C3"/>
              </a:solidFill>
              <a:latin typeface="Calibri"/>
              <a:ea typeface="Calibri"/>
              <a:cs typeface="Calibri"/>
              <a:sym typeface="Calibri"/>
            </a:endParaRPr>
          </a:p>
          <a:p>
            <a:pPr indent="0" lvl="0" marL="0" marR="0" rtl="0" algn="ctr">
              <a:spcBef>
                <a:spcPts val="0"/>
              </a:spcBef>
              <a:spcAft>
                <a:spcPts val="0"/>
              </a:spcAft>
              <a:buNone/>
            </a:pPr>
            <a:br>
              <a:rPr lang="en-US" sz="1800">
                <a:solidFill>
                  <a:schemeClr val="dk1"/>
                </a:solidFill>
                <a:latin typeface="Calibri"/>
                <a:ea typeface="Calibri"/>
                <a:cs typeface="Calibri"/>
                <a:sym typeface="Calibri"/>
              </a:rPr>
            </a:br>
            <a:r>
              <a:rPr b="1" lang="en-US" sz="1500">
                <a:solidFill>
                  <a:schemeClr val="dk1"/>
                </a:solidFill>
                <a:latin typeface="Arial"/>
                <a:ea typeface="Arial"/>
                <a:cs typeface="Arial"/>
                <a:sym typeface="Arial"/>
              </a:rPr>
              <a:t>          </a:t>
            </a:r>
            <a:endParaRPr sz="1800">
              <a:solidFill>
                <a:schemeClr val="dk1"/>
              </a:solidFill>
              <a:latin typeface="Calibri"/>
              <a:ea typeface="Calibri"/>
              <a:cs typeface="Calibri"/>
              <a:sym typeface="Calibri"/>
            </a:endParaRPr>
          </a:p>
        </p:txBody>
      </p:sp>
      <p:pic>
        <p:nvPicPr>
          <p:cNvPr id="121" name="Google Shape;121;p16"/>
          <p:cNvPicPr preferRelativeResize="0"/>
          <p:nvPr/>
        </p:nvPicPr>
        <p:blipFill rotWithShape="1">
          <a:blip r:embed="rId6">
            <a:alphaModFix/>
          </a:blip>
          <a:srcRect b="0" l="0" r="0" t="0"/>
          <a:stretch/>
        </p:blipFill>
        <p:spPr>
          <a:xfrm>
            <a:off x="6723932" y="1349944"/>
            <a:ext cx="2252213" cy="2605357"/>
          </a:xfrm>
          <a:prstGeom prst="rect">
            <a:avLst/>
          </a:prstGeom>
          <a:noFill/>
          <a:ln cap="sq" cmpd="sng" w="1905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descr="Logo&#10;&#10;Description automatically generated" id="122" name="Google Shape;122;p16"/>
          <p:cNvPicPr preferRelativeResize="0"/>
          <p:nvPr/>
        </p:nvPicPr>
        <p:blipFill rotWithShape="1">
          <a:blip r:embed="rId7">
            <a:alphaModFix/>
          </a:blip>
          <a:srcRect b="0" l="0" r="0" t="0"/>
          <a:stretch/>
        </p:blipFill>
        <p:spPr>
          <a:xfrm>
            <a:off x="9109224" y="4242220"/>
            <a:ext cx="1694191" cy="1565334"/>
          </a:xfrm>
          <a:prstGeom prst="rect">
            <a:avLst/>
          </a:prstGeom>
          <a:noFill/>
          <a:ln>
            <a:noFill/>
          </a:ln>
        </p:spPr>
      </p:pic>
      <p:pic>
        <p:nvPicPr>
          <p:cNvPr descr="A close up of a cat&#10;&#10;Description automatically generated" id="123" name="Google Shape;123;p16"/>
          <p:cNvPicPr preferRelativeResize="0"/>
          <p:nvPr/>
        </p:nvPicPr>
        <p:blipFill rotWithShape="1">
          <a:blip r:embed="rId8">
            <a:alphaModFix/>
          </a:blip>
          <a:srcRect b="0" l="0" r="0" t="0"/>
          <a:stretch/>
        </p:blipFill>
        <p:spPr>
          <a:xfrm>
            <a:off x="1260764" y="1251566"/>
            <a:ext cx="2683824" cy="2533985"/>
          </a:xfrm>
          <a:prstGeom prst="rect">
            <a:avLst/>
          </a:prstGeom>
          <a:noFill/>
          <a:ln>
            <a:noFill/>
          </a:ln>
        </p:spPr>
      </p:pic>
      <p:pic>
        <p:nvPicPr>
          <p:cNvPr descr="Logo&#10;&#10;Description automatically generated" id="124" name="Google Shape;124;p16"/>
          <p:cNvPicPr preferRelativeResize="0"/>
          <p:nvPr/>
        </p:nvPicPr>
        <p:blipFill rotWithShape="1">
          <a:blip r:embed="rId9">
            <a:alphaModFix/>
          </a:blip>
          <a:srcRect b="0" l="0" r="0" t="0"/>
          <a:stretch/>
        </p:blipFill>
        <p:spPr>
          <a:xfrm>
            <a:off x="4140529" y="3843985"/>
            <a:ext cx="1328058" cy="148572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496" name="Shape 496"/>
        <p:cNvGrpSpPr/>
        <p:nvPr/>
      </p:nvGrpSpPr>
      <p:grpSpPr>
        <a:xfrm>
          <a:off x="0" y="0"/>
          <a:ext cx="0" cy="0"/>
          <a:chOff x="0" y="0"/>
          <a:chExt cx="0" cy="0"/>
        </a:xfrm>
      </p:grpSpPr>
      <p:sp>
        <p:nvSpPr>
          <p:cNvPr id="497" name="Google Shape;497;p5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Impact on Me?</a:t>
            </a:r>
            <a:endParaRPr/>
          </a:p>
        </p:txBody>
      </p:sp>
      <p:sp>
        <p:nvSpPr>
          <p:cNvPr id="498" name="Google Shape;498;p52"/>
          <p:cNvSpPr txBox="1"/>
          <p:nvPr>
            <p:ph idx="1" type="body"/>
          </p:nvPr>
        </p:nvSpPr>
        <p:spPr>
          <a:xfrm>
            <a:off x="332600" y="1469150"/>
            <a:ext cx="7003500" cy="631530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None/>
            </a:pPr>
            <a:r>
              <a:rPr b="1" lang="en-US"/>
              <a:t>Why should I care if someone steals my identity?</a:t>
            </a:r>
            <a:endParaRPr/>
          </a:p>
          <a:p>
            <a:pPr indent="-228600" lvl="0" marL="228600" rtl="0" algn="l">
              <a:lnSpc>
                <a:spcPct val="90000"/>
              </a:lnSpc>
              <a:spcBef>
                <a:spcPts val="1000"/>
              </a:spcBef>
              <a:spcAft>
                <a:spcPts val="0"/>
              </a:spcAft>
              <a:buClr>
                <a:schemeClr val="dk1"/>
              </a:buClr>
              <a:buSzPct val="100000"/>
              <a:buNone/>
            </a:pPr>
            <a:r>
              <a:rPr lang="en-US"/>
              <a:t>You will be responsible for what the thief does while using your personal information. You might have to pay for what the thief buys. This is true even if you do not know about the bills. </a:t>
            </a:r>
            <a:endParaRPr/>
          </a:p>
          <a:p>
            <a:pPr indent="-228600" lvl="0" marL="228600" rtl="0" algn="l">
              <a:lnSpc>
                <a:spcPct val="90000"/>
              </a:lnSpc>
              <a:spcBef>
                <a:spcPts val="1000"/>
              </a:spcBef>
              <a:spcAft>
                <a:spcPts val="0"/>
              </a:spcAft>
              <a:buClr>
                <a:schemeClr val="dk1"/>
              </a:buClr>
              <a:buSzPct val="100000"/>
              <a:buNone/>
            </a:pPr>
            <a:r>
              <a:t/>
            </a:r>
            <a:endParaRPr/>
          </a:p>
          <a:p>
            <a:pPr indent="-228600" lvl="0" marL="228600" rtl="0" algn="l">
              <a:lnSpc>
                <a:spcPct val="90000"/>
              </a:lnSpc>
              <a:spcBef>
                <a:spcPts val="1000"/>
              </a:spcBef>
              <a:spcAft>
                <a:spcPts val="0"/>
              </a:spcAft>
              <a:buClr>
                <a:schemeClr val="dk1"/>
              </a:buClr>
              <a:buSzPct val="100000"/>
              <a:buNone/>
            </a:pPr>
            <a:r>
              <a:rPr b="1" lang="en-US"/>
              <a:t>How can that happen?</a:t>
            </a:r>
            <a:endParaRPr b="1"/>
          </a:p>
          <a:p>
            <a:pPr indent="-228600" lvl="0" marL="228600" rtl="0" algn="l">
              <a:lnSpc>
                <a:spcPct val="90000"/>
              </a:lnSpc>
              <a:spcBef>
                <a:spcPts val="1000"/>
              </a:spcBef>
              <a:spcAft>
                <a:spcPts val="0"/>
              </a:spcAft>
              <a:buClr>
                <a:schemeClr val="dk1"/>
              </a:buClr>
              <a:buSzPct val="100000"/>
              <a:buFont typeface="Arial"/>
              <a:buChar char="•"/>
            </a:pPr>
            <a:r>
              <a:rPr lang="en-US"/>
              <a:t>A thief might get a credit card using your name.</a:t>
            </a:r>
            <a:endParaRPr/>
          </a:p>
          <a:p>
            <a:pPr indent="-228600" lvl="0" marL="228600" rtl="0" algn="l">
              <a:lnSpc>
                <a:spcPct val="90000"/>
              </a:lnSpc>
              <a:spcBef>
                <a:spcPts val="1000"/>
              </a:spcBef>
              <a:spcAft>
                <a:spcPts val="0"/>
              </a:spcAft>
              <a:buClr>
                <a:schemeClr val="dk1"/>
              </a:buClr>
              <a:buSzPct val="100000"/>
              <a:buFont typeface="Arial"/>
              <a:buChar char="•"/>
            </a:pPr>
            <a:r>
              <a:rPr lang="en-US"/>
              <a:t>He changes the address.</a:t>
            </a:r>
            <a:endParaRPr/>
          </a:p>
          <a:p>
            <a:pPr indent="-228600" lvl="0" marL="228600" rtl="0" algn="l">
              <a:lnSpc>
                <a:spcPct val="90000"/>
              </a:lnSpc>
              <a:spcBef>
                <a:spcPts val="1000"/>
              </a:spcBef>
              <a:spcAft>
                <a:spcPts val="0"/>
              </a:spcAft>
              <a:buClr>
                <a:schemeClr val="dk1"/>
              </a:buClr>
              <a:buSzPct val="100000"/>
              <a:buFont typeface="Arial"/>
              <a:buChar char="•"/>
            </a:pPr>
            <a:r>
              <a:rPr lang="en-US"/>
              <a:t>The bills go to him, but he never pays them.</a:t>
            </a:r>
            <a:endParaRPr/>
          </a:p>
          <a:p>
            <a:pPr indent="-228600" lvl="0" marL="228600" rtl="0" algn="l">
              <a:lnSpc>
                <a:spcPct val="90000"/>
              </a:lnSpc>
              <a:spcBef>
                <a:spcPts val="1000"/>
              </a:spcBef>
              <a:spcAft>
                <a:spcPts val="0"/>
              </a:spcAft>
              <a:buClr>
                <a:schemeClr val="dk1"/>
              </a:buClr>
              <a:buSzPct val="100000"/>
              <a:buFont typeface="Arial"/>
              <a:buChar char="•"/>
            </a:pPr>
            <a:r>
              <a:rPr lang="en-US"/>
              <a:t>That means the credit card company thinks you are not paying the bills.</a:t>
            </a:r>
            <a:endParaRPr/>
          </a:p>
          <a:p>
            <a:pPr indent="-228600" lvl="0" marL="228600" rtl="0" algn="l">
              <a:lnSpc>
                <a:spcPct val="90000"/>
              </a:lnSpc>
              <a:spcBef>
                <a:spcPts val="1000"/>
              </a:spcBef>
              <a:spcAft>
                <a:spcPts val="0"/>
              </a:spcAft>
              <a:buClr>
                <a:schemeClr val="dk1"/>
              </a:buClr>
              <a:buSzPct val="100000"/>
              <a:buFont typeface="Arial"/>
              <a:buChar char="•"/>
            </a:pPr>
            <a:r>
              <a:rPr lang="en-US"/>
              <a:t>That will hurt your credit.</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t/>
            </a:r>
            <a:endParaRPr/>
          </a:p>
        </p:txBody>
      </p:sp>
      <p:sp>
        <p:nvSpPr>
          <p:cNvPr id="499" name="Google Shape;499;p52"/>
          <p:cNvSpPr/>
          <p:nvPr/>
        </p:nvSpPr>
        <p:spPr>
          <a:xfrm>
            <a:off x="9054092" y="1564545"/>
            <a:ext cx="1105500" cy="604500"/>
          </a:xfrm>
          <a:prstGeom prst="roundRect">
            <a:avLst>
              <a:gd fmla="val 50000" name="adj"/>
            </a:avLst>
          </a:prstGeom>
          <a:solidFill>
            <a:srgbClr val="0944A1"/>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300">
                <a:solidFill>
                  <a:srgbClr val="FFFFFF"/>
                </a:solidFill>
                <a:latin typeface="Roboto"/>
                <a:ea typeface="Roboto"/>
                <a:cs typeface="Roboto"/>
                <a:sym typeface="Roboto"/>
              </a:rPr>
              <a:t>Identity Theft</a:t>
            </a:r>
            <a:endParaRPr sz="1900">
              <a:solidFill>
                <a:srgbClr val="FFFFFF"/>
              </a:solidFill>
            </a:endParaRPr>
          </a:p>
        </p:txBody>
      </p:sp>
      <p:sp>
        <p:nvSpPr>
          <p:cNvPr id="500" name="Google Shape;500;p52"/>
          <p:cNvSpPr/>
          <p:nvPr/>
        </p:nvSpPr>
        <p:spPr>
          <a:xfrm>
            <a:off x="10326605" y="2793521"/>
            <a:ext cx="1105500" cy="604500"/>
          </a:xfrm>
          <a:prstGeom prst="roundRect">
            <a:avLst>
              <a:gd fmla="val 50000" name="adj"/>
            </a:avLst>
          </a:prstGeom>
          <a:solidFill>
            <a:srgbClr val="0D5DDF"/>
          </a:solid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Effect</a:t>
            </a:r>
            <a:endParaRPr sz="1900">
              <a:solidFill>
                <a:srgbClr val="FFFFFF"/>
              </a:solidFill>
            </a:endParaRPr>
          </a:p>
        </p:txBody>
      </p:sp>
      <p:sp>
        <p:nvSpPr>
          <p:cNvPr id="501" name="Google Shape;501;p52"/>
          <p:cNvSpPr/>
          <p:nvPr/>
        </p:nvSpPr>
        <p:spPr>
          <a:xfrm>
            <a:off x="7781579" y="2793521"/>
            <a:ext cx="1105500" cy="604500"/>
          </a:xfrm>
          <a:prstGeom prst="roundRect">
            <a:avLst>
              <a:gd fmla="val 50000" name="adj"/>
            </a:avLst>
          </a:prstGeom>
          <a:solidFill>
            <a:srgbClr val="0D5DDF"/>
          </a:solid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Effect</a:t>
            </a:r>
            <a:endParaRPr sz="1900">
              <a:solidFill>
                <a:srgbClr val="FFFFFF"/>
              </a:solidFill>
            </a:endParaRPr>
          </a:p>
        </p:txBody>
      </p:sp>
      <p:sp>
        <p:nvSpPr>
          <p:cNvPr id="502" name="Google Shape;502;p52"/>
          <p:cNvSpPr/>
          <p:nvPr/>
        </p:nvSpPr>
        <p:spPr>
          <a:xfrm>
            <a:off x="7174004" y="4022497"/>
            <a:ext cx="1105500" cy="604500"/>
          </a:xfrm>
          <a:prstGeom prst="roundRect">
            <a:avLst>
              <a:gd fmla="val 50000" name="adj"/>
            </a:avLst>
          </a:prstGeom>
          <a:solidFill>
            <a:srgbClr val="307BF3"/>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800">
                <a:solidFill>
                  <a:srgbClr val="FFFFFF"/>
                </a:solidFill>
                <a:latin typeface="Roboto"/>
                <a:ea typeface="Roboto"/>
                <a:cs typeface="Roboto"/>
                <a:sym typeface="Roboto"/>
              </a:rPr>
              <a:t>Consequence</a:t>
            </a:r>
            <a:endParaRPr>
              <a:solidFill>
                <a:srgbClr val="FFFFFF"/>
              </a:solidFill>
            </a:endParaRPr>
          </a:p>
        </p:txBody>
      </p:sp>
      <p:sp>
        <p:nvSpPr>
          <p:cNvPr id="503" name="Google Shape;503;p52"/>
          <p:cNvSpPr/>
          <p:nvPr/>
        </p:nvSpPr>
        <p:spPr>
          <a:xfrm>
            <a:off x="8389153" y="4022497"/>
            <a:ext cx="1105500" cy="604500"/>
          </a:xfrm>
          <a:prstGeom prst="roundRect">
            <a:avLst>
              <a:gd fmla="val 50000" name="adj"/>
            </a:avLst>
          </a:prstGeom>
          <a:solidFill>
            <a:srgbClr val="307BF3"/>
          </a:solid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800">
                <a:solidFill>
                  <a:schemeClr val="lt1"/>
                </a:solidFill>
                <a:latin typeface="Roboto"/>
                <a:ea typeface="Roboto"/>
                <a:cs typeface="Roboto"/>
                <a:sym typeface="Roboto"/>
              </a:rPr>
              <a:t>Consequence</a:t>
            </a:r>
            <a:endParaRPr sz="1900">
              <a:solidFill>
                <a:srgbClr val="FFFFFF"/>
              </a:solidFill>
            </a:endParaRPr>
          </a:p>
        </p:txBody>
      </p:sp>
      <p:sp>
        <p:nvSpPr>
          <p:cNvPr id="504" name="Google Shape;504;p52"/>
          <p:cNvSpPr/>
          <p:nvPr/>
        </p:nvSpPr>
        <p:spPr>
          <a:xfrm>
            <a:off x="9719035" y="4022497"/>
            <a:ext cx="1105500" cy="604500"/>
          </a:xfrm>
          <a:prstGeom prst="roundRect">
            <a:avLst>
              <a:gd fmla="val 50000" name="adj"/>
            </a:avLst>
          </a:prstGeom>
          <a:solidFill>
            <a:srgbClr val="307BF3"/>
          </a:solid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800">
                <a:solidFill>
                  <a:schemeClr val="lt1"/>
                </a:solidFill>
                <a:latin typeface="Roboto"/>
                <a:ea typeface="Roboto"/>
                <a:cs typeface="Roboto"/>
                <a:sym typeface="Roboto"/>
              </a:rPr>
              <a:t>Consequence</a:t>
            </a:r>
            <a:endParaRPr sz="1900">
              <a:solidFill>
                <a:srgbClr val="FFFFFF"/>
              </a:solidFill>
            </a:endParaRPr>
          </a:p>
        </p:txBody>
      </p:sp>
      <p:sp>
        <p:nvSpPr>
          <p:cNvPr id="505" name="Google Shape;505;p52"/>
          <p:cNvSpPr/>
          <p:nvPr/>
        </p:nvSpPr>
        <p:spPr>
          <a:xfrm>
            <a:off x="10934185" y="4022497"/>
            <a:ext cx="1105500" cy="604500"/>
          </a:xfrm>
          <a:prstGeom prst="roundRect">
            <a:avLst>
              <a:gd fmla="val 50000" name="adj"/>
            </a:avLst>
          </a:prstGeom>
          <a:solidFill>
            <a:srgbClr val="307BF3"/>
          </a:solid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800">
                <a:solidFill>
                  <a:schemeClr val="lt1"/>
                </a:solidFill>
                <a:latin typeface="Roboto"/>
                <a:ea typeface="Roboto"/>
                <a:cs typeface="Roboto"/>
                <a:sym typeface="Roboto"/>
              </a:rPr>
              <a:t>Consequence</a:t>
            </a:r>
            <a:endParaRPr sz="1900">
              <a:solidFill>
                <a:srgbClr val="FFFFFF"/>
              </a:solidFill>
            </a:endParaRPr>
          </a:p>
        </p:txBody>
      </p:sp>
      <p:cxnSp>
        <p:nvCxnSpPr>
          <p:cNvPr id="506" name="Google Shape;506;p52"/>
          <p:cNvCxnSpPr>
            <a:stCxn id="499" idx="2"/>
            <a:endCxn id="500" idx="0"/>
          </p:cNvCxnSpPr>
          <p:nvPr/>
        </p:nvCxnSpPr>
        <p:spPr>
          <a:xfrm flipH="1" rot="-5400000">
            <a:off x="9930842" y="1845045"/>
            <a:ext cx="624600" cy="1272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07" name="Google Shape;507;p52"/>
          <p:cNvCxnSpPr>
            <a:stCxn id="501" idx="0"/>
            <a:endCxn id="499" idx="2"/>
          </p:cNvCxnSpPr>
          <p:nvPr/>
        </p:nvCxnSpPr>
        <p:spPr>
          <a:xfrm rot="-5400000">
            <a:off x="8658329" y="1844921"/>
            <a:ext cx="624600" cy="12726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08" name="Google Shape;508;p52"/>
          <p:cNvCxnSpPr>
            <a:stCxn id="501" idx="2"/>
            <a:endCxn id="503" idx="0"/>
          </p:cNvCxnSpPr>
          <p:nvPr/>
        </p:nvCxnSpPr>
        <p:spPr>
          <a:xfrm flipH="1" rot="-5400000">
            <a:off x="8325779" y="3406571"/>
            <a:ext cx="624600" cy="6075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09" name="Google Shape;509;p52"/>
          <p:cNvCxnSpPr>
            <a:stCxn id="502" idx="0"/>
            <a:endCxn id="501" idx="2"/>
          </p:cNvCxnSpPr>
          <p:nvPr/>
        </p:nvCxnSpPr>
        <p:spPr>
          <a:xfrm rot="-5400000">
            <a:off x="7718204" y="3406447"/>
            <a:ext cx="624600" cy="6075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10" name="Google Shape;510;p52"/>
          <p:cNvCxnSpPr>
            <a:stCxn id="500" idx="2"/>
            <a:endCxn id="505" idx="0"/>
          </p:cNvCxnSpPr>
          <p:nvPr/>
        </p:nvCxnSpPr>
        <p:spPr>
          <a:xfrm flipH="1" rot="-5400000">
            <a:off x="10870805" y="3406571"/>
            <a:ext cx="624600" cy="607500"/>
          </a:xfrm>
          <a:prstGeom prst="bentConnector3">
            <a:avLst>
              <a:gd fmla="val 50000" name="adj1"/>
            </a:avLst>
          </a:prstGeom>
          <a:noFill/>
          <a:ln cap="flat" cmpd="sng" w="9525">
            <a:solidFill>
              <a:srgbClr val="C2C2C2"/>
            </a:solidFill>
            <a:prstDash val="solid"/>
            <a:round/>
            <a:headEnd len="sm" w="sm" type="none"/>
            <a:tailEnd len="sm" w="sm" type="none"/>
          </a:ln>
        </p:spPr>
      </p:cxnSp>
      <p:cxnSp>
        <p:nvCxnSpPr>
          <p:cNvPr id="511" name="Google Shape;511;p52"/>
          <p:cNvCxnSpPr>
            <a:stCxn id="504" idx="0"/>
            <a:endCxn id="500" idx="2"/>
          </p:cNvCxnSpPr>
          <p:nvPr/>
        </p:nvCxnSpPr>
        <p:spPr>
          <a:xfrm rot="-5400000">
            <a:off x="10263235" y="3406447"/>
            <a:ext cx="624600" cy="607500"/>
          </a:xfrm>
          <a:prstGeom prst="bentConnector3">
            <a:avLst>
              <a:gd fmla="val 50000" name="adj1"/>
            </a:avLst>
          </a:prstGeom>
          <a:noFill/>
          <a:ln cap="flat" cmpd="sng" w="9525">
            <a:solidFill>
              <a:srgbClr val="C2C2C2"/>
            </a:solidFill>
            <a:prstDash val="solid"/>
            <a:round/>
            <a:headEnd len="sm" w="sm" type="none"/>
            <a:tailEnd len="sm" w="sm" type="none"/>
          </a:ln>
        </p:spPr>
      </p:cxn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515" name="Shape 515"/>
        <p:cNvGrpSpPr/>
        <p:nvPr/>
      </p:nvGrpSpPr>
      <p:grpSpPr>
        <a:xfrm>
          <a:off x="0" y="0"/>
          <a:ext cx="0" cy="0"/>
          <a:chOff x="0" y="0"/>
          <a:chExt cx="0" cy="0"/>
        </a:xfrm>
      </p:grpSpPr>
      <p:sp>
        <p:nvSpPr>
          <p:cNvPr id="516" name="Google Shape;516;p53"/>
          <p:cNvSpPr txBox="1"/>
          <p:nvPr>
            <p:ph type="title"/>
          </p:nvPr>
        </p:nvSpPr>
        <p:spPr>
          <a:xfrm>
            <a:off x="838200" y="365125"/>
            <a:ext cx="10515600" cy="1600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Can I protect myself from identity theft?</a:t>
            </a:r>
            <a:endParaRPr b="1" u="sng"/>
          </a:p>
        </p:txBody>
      </p:sp>
      <p:sp>
        <p:nvSpPr>
          <p:cNvPr id="517" name="Google Shape;517;p53"/>
          <p:cNvSpPr txBox="1"/>
          <p:nvPr>
            <p:ph idx="1" type="body"/>
          </p:nvPr>
        </p:nvSpPr>
        <p:spPr>
          <a:xfrm>
            <a:off x="209875" y="1835150"/>
            <a:ext cx="10752900" cy="4351200"/>
          </a:xfrm>
          <a:prstGeom prst="rect">
            <a:avLst/>
          </a:prstGeom>
          <a:noFill/>
          <a:ln>
            <a:noFill/>
          </a:ln>
        </p:spPr>
        <p:txBody>
          <a:bodyPr anchorCtr="0" anchor="t" bIns="45700" lIns="91425" spcFirstLastPara="1" rIns="91425" wrap="square" tIns="45700">
            <a:normAutofit fontScale="85000" lnSpcReduction="20000"/>
          </a:bodyPr>
          <a:lstStyle/>
          <a:p>
            <a:pPr indent="-77470" lvl="0" marL="228600" rtl="0" algn="l">
              <a:lnSpc>
                <a:spcPct val="90000"/>
              </a:lnSpc>
              <a:spcBef>
                <a:spcPts val="0"/>
              </a:spcBef>
              <a:spcAft>
                <a:spcPts val="0"/>
              </a:spcAft>
              <a:buClr>
                <a:schemeClr val="dk1"/>
              </a:buClr>
              <a:buSzPct val="100000"/>
              <a:buNone/>
            </a:pPr>
            <a:r>
              <a:t/>
            </a:r>
            <a:endParaRPr b="1"/>
          </a:p>
          <a:p>
            <a:pPr indent="0" lvl="0" marL="0" rtl="0" algn="l">
              <a:lnSpc>
                <a:spcPct val="90000"/>
              </a:lnSpc>
              <a:spcBef>
                <a:spcPts val="1000"/>
              </a:spcBef>
              <a:spcAft>
                <a:spcPts val="0"/>
              </a:spcAft>
              <a:buClr>
                <a:schemeClr val="dk1"/>
              </a:buClr>
              <a:buSzPct val="100000"/>
              <a:buNone/>
            </a:pPr>
            <a:r>
              <a:rPr b="1" lang="en-US"/>
              <a:t>You can lower your risk. Every time you shop in a store, you:</a:t>
            </a:r>
            <a:endParaRPr b="1"/>
          </a:p>
          <a:p>
            <a:pPr indent="-228600" lvl="1" marL="685800" rtl="0" algn="l">
              <a:lnSpc>
                <a:spcPct val="90000"/>
              </a:lnSpc>
              <a:spcBef>
                <a:spcPts val="500"/>
              </a:spcBef>
              <a:spcAft>
                <a:spcPts val="0"/>
              </a:spcAft>
              <a:buClr>
                <a:schemeClr val="dk1"/>
              </a:buClr>
              <a:buSzPct val="100000"/>
              <a:buChar char="•"/>
            </a:pPr>
            <a:r>
              <a:rPr lang="en-US"/>
              <a:t>watch your wallet</a:t>
            </a:r>
            <a:endParaRPr/>
          </a:p>
          <a:p>
            <a:pPr indent="-228600" lvl="1" marL="685800" rtl="0" algn="l">
              <a:lnSpc>
                <a:spcPct val="90000"/>
              </a:lnSpc>
              <a:spcBef>
                <a:spcPts val="500"/>
              </a:spcBef>
              <a:spcAft>
                <a:spcPts val="0"/>
              </a:spcAft>
              <a:buClr>
                <a:schemeClr val="dk1"/>
              </a:buClr>
              <a:buSzPct val="100000"/>
              <a:buChar char="•"/>
            </a:pPr>
            <a:r>
              <a:rPr lang="en-US"/>
              <a:t>are careful with your credit card or debit card</a:t>
            </a:r>
            <a:endParaRPr/>
          </a:p>
          <a:p>
            <a:pPr indent="-228600" lvl="1" marL="685800" rtl="0" algn="l">
              <a:lnSpc>
                <a:spcPct val="90000"/>
              </a:lnSpc>
              <a:spcBef>
                <a:spcPts val="500"/>
              </a:spcBef>
              <a:spcAft>
                <a:spcPts val="0"/>
              </a:spcAft>
              <a:buClr>
                <a:schemeClr val="dk1"/>
              </a:buClr>
              <a:buSzPct val="100000"/>
              <a:buChar char="•"/>
            </a:pPr>
            <a:r>
              <a:rPr lang="en-US"/>
              <a:t>do not tell people your PIN number</a:t>
            </a:r>
            <a:endParaRPr/>
          </a:p>
          <a:p>
            <a:pPr indent="0" lvl="0" marL="0" rtl="0" algn="l">
              <a:lnSpc>
                <a:spcPct val="90000"/>
              </a:lnSpc>
              <a:spcBef>
                <a:spcPts val="1000"/>
              </a:spcBef>
              <a:spcAft>
                <a:spcPts val="0"/>
              </a:spcAft>
              <a:buClr>
                <a:schemeClr val="dk1"/>
              </a:buClr>
              <a:buSzPct val="100000"/>
              <a:buNone/>
            </a:pPr>
            <a:r>
              <a:t/>
            </a:r>
            <a:endParaRPr/>
          </a:p>
          <a:p>
            <a:pPr indent="0" lvl="0" marL="0" rtl="0" algn="l">
              <a:lnSpc>
                <a:spcPct val="90000"/>
              </a:lnSpc>
              <a:spcBef>
                <a:spcPts val="1000"/>
              </a:spcBef>
              <a:spcAft>
                <a:spcPts val="0"/>
              </a:spcAft>
              <a:buClr>
                <a:schemeClr val="dk1"/>
              </a:buClr>
              <a:buSzPct val="100000"/>
              <a:buNone/>
            </a:pPr>
            <a:r>
              <a:rPr b="1" lang="en-US"/>
              <a:t>When you shop online, you can:</a:t>
            </a:r>
            <a:endParaRPr b="1"/>
          </a:p>
          <a:p>
            <a:pPr indent="-228600" lvl="1" marL="685800" rtl="0" algn="l">
              <a:lnSpc>
                <a:spcPct val="90000"/>
              </a:lnSpc>
              <a:spcBef>
                <a:spcPts val="500"/>
              </a:spcBef>
              <a:spcAft>
                <a:spcPts val="0"/>
              </a:spcAft>
              <a:buClr>
                <a:schemeClr val="dk1"/>
              </a:buClr>
              <a:buSzPct val="100000"/>
              <a:buChar char="•"/>
            </a:pPr>
            <a:r>
              <a:rPr lang="en-US"/>
              <a:t>use passwords that people cannot guess</a:t>
            </a:r>
            <a:endParaRPr/>
          </a:p>
          <a:p>
            <a:pPr indent="-228600" lvl="1" marL="685800" rtl="0" algn="l">
              <a:lnSpc>
                <a:spcPct val="90000"/>
              </a:lnSpc>
              <a:spcBef>
                <a:spcPts val="500"/>
              </a:spcBef>
              <a:spcAft>
                <a:spcPts val="0"/>
              </a:spcAft>
              <a:buClr>
                <a:schemeClr val="dk1"/>
              </a:buClr>
              <a:buSzPct val="100000"/>
              <a:buChar char="•"/>
            </a:pPr>
            <a:r>
              <a:rPr lang="en-US"/>
              <a:t>shop on secure websites. They have an address that starts with “https”</a:t>
            </a:r>
            <a:endParaRPr/>
          </a:p>
          <a:p>
            <a:pPr indent="-228600" lvl="1" marL="685800" rtl="0" algn="l">
              <a:lnSpc>
                <a:spcPct val="90000"/>
              </a:lnSpc>
              <a:spcBef>
                <a:spcPts val="500"/>
              </a:spcBef>
              <a:spcAft>
                <a:spcPts val="0"/>
              </a:spcAft>
              <a:buClr>
                <a:schemeClr val="dk1"/>
              </a:buClr>
              <a:buSzPct val="100000"/>
              <a:buChar char="•"/>
            </a:pPr>
            <a:r>
              <a:rPr b="1" lang="en-US"/>
              <a:t>not </a:t>
            </a:r>
            <a:r>
              <a:rPr lang="en-US"/>
              <a:t>put personal information on computers in public spaces, like the library</a:t>
            </a:r>
            <a:endParaRPr/>
          </a:p>
          <a:p>
            <a:pPr indent="-228600" lvl="1" marL="685800" rtl="0" algn="l">
              <a:lnSpc>
                <a:spcPct val="90000"/>
              </a:lnSpc>
              <a:spcBef>
                <a:spcPts val="500"/>
              </a:spcBef>
              <a:spcAft>
                <a:spcPts val="0"/>
              </a:spcAft>
              <a:buClr>
                <a:schemeClr val="dk1"/>
              </a:buClr>
              <a:buSzPct val="100000"/>
              <a:buChar char="•"/>
            </a:pPr>
            <a:r>
              <a:rPr lang="en-US"/>
              <a:t>have security software on your own computer</a:t>
            </a:r>
            <a:endParaRPr/>
          </a:p>
          <a:p>
            <a:pPr indent="0" lvl="0" marL="0" rtl="0" algn="l">
              <a:lnSpc>
                <a:spcPct val="90000"/>
              </a:lnSpc>
              <a:spcBef>
                <a:spcPts val="1000"/>
              </a:spcBef>
              <a:spcAft>
                <a:spcPts val="0"/>
              </a:spcAft>
              <a:buClr>
                <a:schemeClr val="dk1"/>
              </a:buClr>
              <a:buSzPct val="100000"/>
              <a:buNone/>
            </a:pPr>
            <a:br>
              <a:rPr lang="en-US"/>
            </a:br>
            <a:endParaRPr/>
          </a:p>
        </p:txBody>
      </p:sp>
      <p:sp>
        <p:nvSpPr>
          <p:cNvPr id="518" name="Google Shape;518;p53"/>
          <p:cNvSpPr/>
          <p:nvPr/>
        </p:nvSpPr>
        <p:spPr>
          <a:xfrm>
            <a:off x="9110819" y="3901363"/>
            <a:ext cx="2633400" cy="2851500"/>
          </a:xfrm>
          <a:prstGeom prst="ellipse">
            <a:avLst/>
          </a:prstGeom>
          <a:solidFill>
            <a:srgbClr val="EDA29B"/>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519" name="Google Shape;519;p53"/>
          <p:cNvGrpSpPr/>
          <p:nvPr/>
        </p:nvGrpSpPr>
        <p:grpSpPr>
          <a:xfrm>
            <a:off x="9612982" y="3577458"/>
            <a:ext cx="1629049" cy="1763990"/>
            <a:chOff x="3611776" y="414352"/>
            <a:chExt cx="2166000" cy="2166000"/>
          </a:xfrm>
        </p:grpSpPr>
        <p:sp>
          <p:nvSpPr>
            <p:cNvPr id="520" name="Google Shape;520;p53"/>
            <p:cNvSpPr/>
            <p:nvPr/>
          </p:nvSpPr>
          <p:spPr>
            <a:xfrm>
              <a:off x="3611776" y="414352"/>
              <a:ext cx="2166000" cy="2166000"/>
            </a:xfrm>
            <a:prstGeom prst="ellipse">
              <a:avLst/>
            </a:prstGeom>
            <a:solidFill>
              <a:srgbClr val="D83829"/>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1" name="Google Shape;521;p53"/>
            <p:cNvSpPr txBox="1"/>
            <p:nvPr/>
          </p:nvSpPr>
          <p:spPr>
            <a:xfrm>
              <a:off x="3967546" y="1027503"/>
              <a:ext cx="1496100" cy="702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300">
                  <a:solidFill>
                    <a:srgbClr val="FFFFFF"/>
                  </a:solidFill>
                  <a:latin typeface="Roboto"/>
                  <a:ea typeface="Roboto"/>
                  <a:cs typeface="Roboto"/>
                  <a:sym typeface="Roboto"/>
                </a:rPr>
                <a:t>Protect</a:t>
              </a:r>
              <a:endParaRPr sz="1300">
                <a:solidFill>
                  <a:srgbClr val="FFFFFF"/>
                </a:solidFill>
                <a:latin typeface="Roboto"/>
                <a:ea typeface="Roboto"/>
                <a:cs typeface="Roboto"/>
                <a:sym typeface="Roboto"/>
              </a:endParaRPr>
            </a:p>
          </p:txBody>
        </p:sp>
      </p:grpSp>
      <p:grpSp>
        <p:nvGrpSpPr>
          <p:cNvPr id="522" name="Google Shape;522;p53"/>
          <p:cNvGrpSpPr/>
          <p:nvPr/>
        </p:nvGrpSpPr>
        <p:grpSpPr>
          <a:xfrm>
            <a:off x="10327840" y="4895574"/>
            <a:ext cx="1629049" cy="1763990"/>
            <a:chOff x="4562258" y="2032864"/>
            <a:chExt cx="2166000" cy="2166000"/>
          </a:xfrm>
        </p:grpSpPr>
        <p:sp>
          <p:nvSpPr>
            <p:cNvPr id="523" name="Google Shape;523;p53"/>
            <p:cNvSpPr/>
            <p:nvPr/>
          </p:nvSpPr>
          <p:spPr>
            <a:xfrm>
              <a:off x="4562258" y="2032864"/>
              <a:ext cx="2166000" cy="2166000"/>
            </a:xfrm>
            <a:prstGeom prst="ellipse">
              <a:avLst/>
            </a:prstGeom>
            <a:solidFill>
              <a:srgbClr val="B02C20"/>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4" name="Google Shape;524;p53"/>
            <p:cNvSpPr txBox="1"/>
            <p:nvPr/>
          </p:nvSpPr>
          <p:spPr>
            <a:xfrm>
              <a:off x="5079846" y="2834728"/>
              <a:ext cx="1496100" cy="702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Clr>
                  <a:schemeClr val="dk1"/>
                </a:buClr>
                <a:buSzPts val="1100"/>
                <a:buFont typeface="Arial"/>
                <a:buNone/>
              </a:pPr>
              <a:r>
                <a:rPr lang="en-US" sz="1300">
                  <a:solidFill>
                    <a:schemeClr val="lt1"/>
                  </a:solidFill>
                  <a:latin typeface="Roboto"/>
                  <a:ea typeface="Roboto"/>
                  <a:cs typeface="Roboto"/>
                  <a:sym typeface="Roboto"/>
                </a:rPr>
                <a:t>Protect</a:t>
              </a:r>
              <a:endParaRPr sz="1300">
                <a:solidFill>
                  <a:srgbClr val="FFFFFF"/>
                </a:solidFill>
                <a:latin typeface="Roboto"/>
                <a:ea typeface="Roboto"/>
                <a:cs typeface="Roboto"/>
                <a:sym typeface="Roboto"/>
              </a:endParaRPr>
            </a:p>
          </p:txBody>
        </p:sp>
      </p:grpSp>
      <p:grpSp>
        <p:nvGrpSpPr>
          <p:cNvPr id="525" name="Google Shape;525;p53"/>
          <p:cNvGrpSpPr/>
          <p:nvPr/>
        </p:nvGrpSpPr>
        <p:grpSpPr>
          <a:xfrm>
            <a:off x="8929399" y="4895575"/>
            <a:ext cx="1629049" cy="1763990"/>
            <a:chOff x="2702876" y="2032864"/>
            <a:chExt cx="2166000" cy="2166000"/>
          </a:xfrm>
        </p:grpSpPr>
        <p:sp>
          <p:nvSpPr>
            <p:cNvPr id="526" name="Google Shape;526;p53"/>
            <p:cNvSpPr/>
            <p:nvPr/>
          </p:nvSpPr>
          <p:spPr>
            <a:xfrm>
              <a:off x="2702876" y="2032864"/>
              <a:ext cx="2166000" cy="2166000"/>
            </a:xfrm>
            <a:prstGeom prst="ellipse">
              <a:avLst/>
            </a:prstGeom>
            <a:solidFill>
              <a:srgbClr val="802017"/>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7" name="Google Shape;527;p53"/>
            <p:cNvSpPr txBox="1"/>
            <p:nvPr/>
          </p:nvSpPr>
          <p:spPr>
            <a:xfrm>
              <a:off x="2855281" y="2834728"/>
              <a:ext cx="1496100" cy="702900"/>
            </a:xfrm>
            <a:prstGeom prst="rect">
              <a:avLst/>
            </a:prstGeom>
            <a:no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lang="en-US" sz="1300">
                  <a:solidFill>
                    <a:schemeClr val="lt1"/>
                  </a:solidFill>
                  <a:latin typeface="Roboto"/>
                  <a:ea typeface="Roboto"/>
                  <a:cs typeface="Roboto"/>
                  <a:sym typeface="Roboto"/>
                </a:rPr>
                <a:t>Protect</a:t>
              </a:r>
              <a:r>
                <a:rPr lang="en-US" sz="1300">
                  <a:solidFill>
                    <a:srgbClr val="FFFFFF"/>
                  </a:solidFill>
                  <a:latin typeface="Roboto"/>
                  <a:ea typeface="Roboto"/>
                  <a:cs typeface="Roboto"/>
                  <a:sym typeface="Roboto"/>
                </a:rPr>
                <a:t> </a:t>
              </a:r>
              <a:endParaRPr sz="1300">
                <a:solidFill>
                  <a:srgbClr val="FFFFFF"/>
                </a:solidFill>
                <a:latin typeface="Roboto"/>
                <a:ea typeface="Roboto"/>
                <a:cs typeface="Roboto"/>
                <a:sym typeface="Roboto"/>
              </a:endParaRPr>
            </a:p>
          </p:txBody>
        </p:sp>
      </p:grpSp>
      <p:sp>
        <p:nvSpPr>
          <p:cNvPr id="528" name="Google Shape;528;p53"/>
          <p:cNvSpPr/>
          <p:nvPr/>
        </p:nvSpPr>
        <p:spPr>
          <a:xfrm>
            <a:off x="9845353" y="4674526"/>
            <a:ext cx="1164300" cy="1387500"/>
          </a:xfrm>
          <a:prstGeom prst="ellipse">
            <a:avLst/>
          </a:prstGeom>
          <a:solidFill>
            <a:srgbClr val="EDA29B"/>
          </a:solidFill>
          <a:ln>
            <a:noFill/>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900">
                <a:solidFill>
                  <a:schemeClr val="lt1"/>
                </a:solidFill>
              </a:rPr>
              <a:t>Identity</a:t>
            </a:r>
            <a:endParaRPr b="1" sz="900">
              <a:solidFill>
                <a:schemeClr val="lt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532" name="Shape 532"/>
        <p:cNvGrpSpPr/>
        <p:nvPr/>
      </p:nvGrpSpPr>
      <p:grpSpPr>
        <a:xfrm>
          <a:off x="0" y="0"/>
          <a:ext cx="0" cy="0"/>
          <a:chOff x="0" y="0"/>
          <a:chExt cx="0" cy="0"/>
        </a:xfrm>
      </p:grpSpPr>
      <p:sp>
        <p:nvSpPr>
          <p:cNvPr id="533" name="Google Shape;533;p54"/>
          <p:cNvSpPr txBox="1"/>
          <p:nvPr>
            <p:ph type="title"/>
          </p:nvPr>
        </p:nvSpPr>
        <p:spPr>
          <a:xfrm>
            <a:off x="838200" y="-4989"/>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How can I protect my identity?</a:t>
            </a:r>
            <a:endParaRPr b="1" u="sng"/>
          </a:p>
        </p:txBody>
      </p:sp>
      <p:sp>
        <p:nvSpPr>
          <p:cNvPr id="534" name="Google Shape;534;p54"/>
          <p:cNvSpPr txBox="1"/>
          <p:nvPr>
            <p:ph idx="1" type="body"/>
          </p:nvPr>
        </p:nvSpPr>
        <p:spPr>
          <a:xfrm>
            <a:off x="468086" y="606425"/>
            <a:ext cx="11255828" cy="5853566"/>
          </a:xfrm>
          <a:prstGeom prst="rect">
            <a:avLst/>
          </a:prstGeom>
          <a:noFill/>
          <a:ln>
            <a:noFill/>
          </a:ln>
        </p:spPr>
        <p:txBody>
          <a:bodyPr anchorCtr="0" anchor="t" bIns="45700" lIns="91425" spcFirstLastPara="1" rIns="91425" wrap="square" tIns="45700">
            <a:noAutofit/>
          </a:bodyPr>
          <a:lstStyle/>
          <a:p>
            <a:pPr indent="-12700" lvl="0" marL="228600" rtl="0" algn="l">
              <a:lnSpc>
                <a:spcPct val="90000"/>
              </a:lnSpc>
              <a:spcBef>
                <a:spcPts val="0"/>
              </a:spcBef>
              <a:spcAft>
                <a:spcPts val="0"/>
              </a:spcAft>
              <a:buClr>
                <a:schemeClr val="dk1"/>
              </a:buClr>
              <a:buSzPts val="3400"/>
              <a:buNone/>
            </a:pPr>
            <a:r>
              <a:t/>
            </a:r>
            <a:endParaRPr sz="3400"/>
          </a:p>
          <a:p>
            <a:pPr indent="0" lvl="0" marL="0" rtl="0" algn="l">
              <a:lnSpc>
                <a:spcPct val="90000"/>
              </a:lnSpc>
              <a:spcBef>
                <a:spcPts val="1000"/>
              </a:spcBef>
              <a:spcAft>
                <a:spcPts val="0"/>
              </a:spcAft>
              <a:buClr>
                <a:schemeClr val="dk1"/>
              </a:buClr>
              <a:buSzPts val="3400"/>
              <a:buNone/>
            </a:pPr>
            <a:r>
              <a:rPr b="1" lang="en-US" sz="3400"/>
              <a:t>Protect your personal information. That helps you protect your identity.  Here are some things you can do:</a:t>
            </a:r>
            <a:endParaRPr b="1" sz="3400"/>
          </a:p>
          <a:p>
            <a:pPr indent="-228600" lvl="0" marL="228600" rtl="0" algn="l">
              <a:lnSpc>
                <a:spcPct val="90000"/>
              </a:lnSpc>
              <a:spcBef>
                <a:spcPts val="1000"/>
              </a:spcBef>
              <a:spcAft>
                <a:spcPts val="0"/>
              </a:spcAft>
              <a:buClr>
                <a:schemeClr val="dk1"/>
              </a:buClr>
              <a:buSzPts val="2800"/>
              <a:buChar char="•"/>
            </a:pPr>
            <a:r>
              <a:rPr lang="en-US"/>
              <a:t>At home:</a:t>
            </a:r>
            <a:endParaRPr/>
          </a:p>
          <a:p>
            <a:pPr indent="-228600" lvl="1" marL="685800" rtl="0" algn="l">
              <a:lnSpc>
                <a:spcPct val="90000"/>
              </a:lnSpc>
              <a:spcBef>
                <a:spcPts val="500"/>
              </a:spcBef>
              <a:spcAft>
                <a:spcPts val="0"/>
              </a:spcAft>
              <a:buClr>
                <a:schemeClr val="dk1"/>
              </a:buClr>
              <a:buSzPts val="2000"/>
              <a:buChar char="•"/>
            </a:pPr>
            <a:r>
              <a:rPr lang="en-US" sz="2000"/>
              <a:t>keep your financial records, Social Security and Medicare cards in a safe place</a:t>
            </a:r>
            <a:endParaRPr sz="2000"/>
          </a:p>
          <a:p>
            <a:pPr indent="-228600" lvl="1" marL="685800" rtl="0" algn="l">
              <a:lnSpc>
                <a:spcPct val="90000"/>
              </a:lnSpc>
              <a:spcBef>
                <a:spcPts val="500"/>
              </a:spcBef>
              <a:spcAft>
                <a:spcPts val="0"/>
              </a:spcAft>
              <a:buClr>
                <a:schemeClr val="dk1"/>
              </a:buClr>
              <a:buSzPts val="2000"/>
              <a:buChar char="•"/>
            </a:pPr>
            <a:r>
              <a:rPr lang="en-US" sz="2000"/>
              <a:t>shred papers that have your personal or medical information</a:t>
            </a:r>
            <a:endParaRPr sz="2000"/>
          </a:p>
          <a:p>
            <a:pPr indent="-228600" lvl="1" marL="685800" rtl="0" algn="l">
              <a:lnSpc>
                <a:spcPct val="90000"/>
              </a:lnSpc>
              <a:spcBef>
                <a:spcPts val="500"/>
              </a:spcBef>
              <a:spcAft>
                <a:spcPts val="0"/>
              </a:spcAft>
              <a:buClr>
                <a:schemeClr val="dk1"/>
              </a:buClr>
              <a:buSzPts val="2000"/>
              <a:buChar char="•"/>
            </a:pPr>
            <a:r>
              <a:rPr lang="en-US" sz="2000"/>
              <a:t>take mail out of your mailbox as soon as you can</a:t>
            </a:r>
            <a:endParaRPr/>
          </a:p>
          <a:p>
            <a:pPr indent="-228600" lvl="0" marL="228600" rtl="0" algn="l">
              <a:lnSpc>
                <a:spcPct val="90000"/>
              </a:lnSpc>
              <a:spcBef>
                <a:spcPts val="1000"/>
              </a:spcBef>
              <a:spcAft>
                <a:spcPts val="0"/>
              </a:spcAft>
              <a:buClr>
                <a:schemeClr val="dk1"/>
              </a:buClr>
              <a:buSzPts val="2800"/>
              <a:buFont typeface="Arial"/>
              <a:buChar char="•"/>
            </a:pPr>
            <a:r>
              <a:rPr lang="en-US"/>
              <a:t>As you do business:</a:t>
            </a:r>
            <a:endParaRPr/>
          </a:p>
          <a:p>
            <a:pPr indent="-285750" lvl="1" marL="971550" rtl="0" algn="l">
              <a:lnSpc>
                <a:spcPct val="90000"/>
              </a:lnSpc>
              <a:spcBef>
                <a:spcPts val="500"/>
              </a:spcBef>
              <a:spcAft>
                <a:spcPts val="0"/>
              </a:spcAft>
              <a:buClr>
                <a:schemeClr val="dk1"/>
              </a:buClr>
              <a:buSzPts val="2000"/>
              <a:buFont typeface="Arial"/>
              <a:buChar char="•"/>
            </a:pPr>
            <a:r>
              <a:rPr lang="en-US" sz="2000"/>
              <a:t>only give your Social Security number if you must. Ask if you can use another kind of identification</a:t>
            </a:r>
            <a:endParaRPr sz="2000"/>
          </a:p>
          <a:p>
            <a:pPr indent="-285750" lvl="1" marL="971550" rtl="0" algn="l">
              <a:lnSpc>
                <a:spcPct val="90000"/>
              </a:lnSpc>
              <a:spcBef>
                <a:spcPts val="500"/>
              </a:spcBef>
              <a:spcAft>
                <a:spcPts val="0"/>
              </a:spcAft>
              <a:buClr>
                <a:schemeClr val="dk1"/>
              </a:buClr>
              <a:buSzPts val="2000"/>
              <a:buFont typeface="Arial"/>
              <a:buChar char="•"/>
            </a:pPr>
            <a:r>
              <a:rPr lang="en-US" sz="2000"/>
              <a:t>do not give your personal information to someone who calls you or emails you</a:t>
            </a:r>
            <a:endParaRPr sz="2000"/>
          </a:p>
          <a:p>
            <a:pPr indent="-228600" lvl="0" marL="228600" rtl="0" algn="l">
              <a:lnSpc>
                <a:spcPct val="90000"/>
              </a:lnSpc>
              <a:spcBef>
                <a:spcPts val="1000"/>
              </a:spcBef>
              <a:spcAft>
                <a:spcPts val="0"/>
              </a:spcAft>
              <a:buClr>
                <a:schemeClr val="dk1"/>
              </a:buClr>
              <a:buSzPts val="2800"/>
              <a:buFont typeface="Arial"/>
              <a:buChar char="•"/>
            </a:pPr>
            <a:r>
              <a:rPr lang="en-US"/>
              <a:t>On the computer:</a:t>
            </a:r>
            <a:endParaRPr/>
          </a:p>
          <a:p>
            <a:pPr indent="-285750" lvl="1" marL="971550" rtl="0" algn="l">
              <a:lnSpc>
                <a:spcPct val="90000"/>
              </a:lnSpc>
              <a:spcBef>
                <a:spcPts val="500"/>
              </a:spcBef>
              <a:spcAft>
                <a:spcPts val="0"/>
              </a:spcAft>
              <a:buClr>
                <a:schemeClr val="dk1"/>
              </a:buClr>
              <a:buSzPts val="2000"/>
              <a:buFont typeface="Arial"/>
              <a:buChar char="•"/>
            </a:pPr>
            <a:r>
              <a:rPr lang="en-US" sz="2000"/>
              <a:t>use passwords that are not easy to guess. Use numbers and symbols when you can</a:t>
            </a:r>
            <a:endParaRPr sz="2000"/>
          </a:p>
          <a:p>
            <a:pPr indent="-285750" lvl="1" marL="971550" rtl="0" algn="l">
              <a:lnSpc>
                <a:spcPct val="90000"/>
              </a:lnSpc>
              <a:spcBef>
                <a:spcPts val="500"/>
              </a:spcBef>
              <a:spcAft>
                <a:spcPts val="0"/>
              </a:spcAft>
              <a:buClr>
                <a:schemeClr val="dk1"/>
              </a:buClr>
              <a:buSzPts val="2000"/>
              <a:buFont typeface="Arial"/>
              <a:buChar char="•"/>
            </a:pPr>
            <a:r>
              <a:rPr lang="en-US" sz="2000"/>
              <a:t>do not respond to emails or other messages that ask for personal information</a:t>
            </a:r>
            <a:endParaRPr sz="2000"/>
          </a:p>
          <a:p>
            <a:pPr indent="-285750" lvl="1" marL="971550" rtl="0" algn="l">
              <a:lnSpc>
                <a:spcPct val="90000"/>
              </a:lnSpc>
              <a:spcBef>
                <a:spcPts val="500"/>
              </a:spcBef>
              <a:spcAft>
                <a:spcPts val="0"/>
              </a:spcAft>
              <a:buClr>
                <a:schemeClr val="dk1"/>
              </a:buClr>
              <a:buSzPts val="2000"/>
              <a:buFont typeface="Arial"/>
              <a:buChar char="•"/>
            </a:pPr>
            <a:r>
              <a:rPr lang="en-US" sz="2000"/>
              <a:t>do not put personal information on a computer in a public place, like the library </a:t>
            </a:r>
            <a:endParaRPr sz="2000"/>
          </a:p>
        </p:txBody>
      </p:sp>
      <p:pic>
        <p:nvPicPr>
          <p:cNvPr id="535" name="Google Shape;535;p54"/>
          <p:cNvPicPr preferRelativeResize="0"/>
          <p:nvPr/>
        </p:nvPicPr>
        <p:blipFill>
          <a:blip r:embed="rId3">
            <a:alphaModFix/>
          </a:blip>
          <a:stretch>
            <a:fillRect/>
          </a:stretch>
        </p:blipFill>
        <p:spPr>
          <a:xfrm>
            <a:off x="9329500" y="1875527"/>
            <a:ext cx="2695900" cy="22465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539" name="Shape 539"/>
        <p:cNvGrpSpPr/>
        <p:nvPr/>
      </p:nvGrpSpPr>
      <p:grpSpPr>
        <a:xfrm>
          <a:off x="0" y="0"/>
          <a:ext cx="0" cy="0"/>
          <a:chOff x="0" y="0"/>
          <a:chExt cx="0" cy="0"/>
        </a:xfrm>
      </p:grpSpPr>
      <p:sp>
        <p:nvSpPr>
          <p:cNvPr id="540" name="Google Shape;540;p5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How to Protect Yourself?</a:t>
            </a:r>
            <a:endParaRPr/>
          </a:p>
        </p:txBody>
      </p:sp>
      <p:sp>
        <p:nvSpPr>
          <p:cNvPr id="541" name="Google Shape;541;p5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0" lvl="0" marL="228600" rtl="0" algn="l">
              <a:lnSpc>
                <a:spcPct val="90000"/>
              </a:lnSpc>
              <a:spcBef>
                <a:spcPts val="0"/>
              </a:spcBef>
              <a:spcAft>
                <a:spcPts val="0"/>
              </a:spcAft>
              <a:buNone/>
            </a:pPr>
            <a:r>
              <a:rPr lang="en-US" sz="2000"/>
              <a:t>Tips to Fight Identity Theft: </a:t>
            </a:r>
            <a:endParaRPr sz="2000"/>
          </a:p>
          <a:p>
            <a:pPr indent="0" lvl="0" marL="228600" rtl="0" algn="l">
              <a:lnSpc>
                <a:spcPct val="90000"/>
              </a:lnSpc>
              <a:spcBef>
                <a:spcPts val="0"/>
              </a:spcBef>
              <a:spcAft>
                <a:spcPts val="0"/>
              </a:spcAft>
              <a:buNone/>
            </a:pPr>
            <a:r>
              <a:t/>
            </a:r>
            <a:endParaRPr sz="2000"/>
          </a:p>
          <a:p>
            <a:pPr indent="-228600" lvl="0" marL="228600" rtl="0" algn="l">
              <a:lnSpc>
                <a:spcPct val="90000"/>
              </a:lnSpc>
              <a:spcBef>
                <a:spcPts val="1000"/>
              </a:spcBef>
              <a:spcAft>
                <a:spcPts val="0"/>
              </a:spcAft>
              <a:buClr>
                <a:schemeClr val="dk1"/>
              </a:buClr>
              <a:buSzPts val="2000"/>
              <a:buChar char="•"/>
            </a:pPr>
            <a:r>
              <a:rPr b="1" lang="en-US" sz="2000"/>
              <a:t>Never provide personal financial information,</a:t>
            </a:r>
            <a:r>
              <a:rPr lang="en-US" sz="2000"/>
              <a:t> including your Social Security number, account numbers or passwords, over the phone or the Internet if you did not initiate the contact. Never click on the link provided in an email you believe is fraudulent. It may contain a virus that can contaminate your computer.</a:t>
            </a:r>
            <a:endParaRPr sz="2000"/>
          </a:p>
          <a:p>
            <a:pPr indent="-228600" lvl="0" marL="228600" rtl="0" algn="l">
              <a:lnSpc>
                <a:spcPct val="90000"/>
              </a:lnSpc>
              <a:spcBef>
                <a:spcPts val="1000"/>
              </a:spcBef>
              <a:spcAft>
                <a:spcPts val="0"/>
              </a:spcAft>
              <a:buClr>
                <a:schemeClr val="dk1"/>
              </a:buClr>
              <a:buSzPts val="2000"/>
              <a:buChar char="•"/>
            </a:pPr>
            <a:r>
              <a:rPr b="1" lang="en-US" sz="2000"/>
              <a:t>Do not be intimidated by an email</a:t>
            </a:r>
            <a:r>
              <a:rPr lang="en-US" sz="2000"/>
              <a:t> or caller who suggests dire consequences if you do not immediately provide or verify financial information. If you believe the contact is legitimate, go to the company's Website by typing in the site address directly or using a page you have previously bookmarked, instead of a link provided in the email.</a:t>
            </a:r>
            <a:endParaRPr sz="2000"/>
          </a:p>
          <a:p>
            <a:pPr indent="-228600" lvl="0" marL="228600" rtl="0" algn="l">
              <a:lnSpc>
                <a:spcPct val="90000"/>
              </a:lnSpc>
              <a:spcBef>
                <a:spcPts val="1000"/>
              </a:spcBef>
              <a:spcAft>
                <a:spcPts val="0"/>
              </a:spcAft>
              <a:buClr>
                <a:schemeClr val="dk1"/>
              </a:buClr>
              <a:buSzPts val="2000"/>
              <a:buChar char="•"/>
            </a:pPr>
            <a:r>
              <a:rPr b="1" lang="en-US" sz="2000"/>
              <a:t>If you fall victim to an attack, act immediately</a:t>
            </a:r>
            <a:r>
              <a:rPr lang="en-US" sz="2000"/>
              <a:t> to protect yourself. Alert your financial institution. Place fraud alerts on your credit files. Monitor your credit files and account statements closely.</a:t>
            </a:r>
            <a:endParaRPr sz="2000"/>
          </a:p>
          <a:p>
            <a:pPr indent="-228600" lvl="0" marL="228600" rtl="0" algn="l">
              <a:lnSpc>
                <a:spcPct val="90000"/>
              </a:lnSpc>
              <a:spcBef>
                <a:spcPts val="1000"/>
              </a:spcBef>
              <a:spcAft>
                <a:spcPts val="0"/>
              </a:spcAft>
              <a:buClr>
                <a:schemeClr val="dk1"/>
              </a:buClr>
              <a:buSzPts val="2000"/>
              <a:buChar char="•"/>
            </a:pPr>
            <a:r>
              <a:rPr b="1" lang="en-US" sz="2000"/>
              <a:t>Report suspicious emails or calls</a:t>
            </a:r>
            <a:r>
              <a:rPr lang="en-US" sz="2000"/>
              <a:t> to the </a:t>
            </a:r>
            <a:r>
              <a:rPr lang="en-US" sz="2000" u="sng">
                <a:solidFill>
                  <a:schemeClr val="hlink"/>
                </a:solidFill>
                <a:hlinkClick r:id="rId3"/>
              </a:rPr>
              <a:t>Federal Trade Commission</a:t>
            </a:r>
            <a:r>
              <a:rPr lang="en-US" sz="2000"/>
              <a:t> or by calling </a:t>
            </a:r>
            <a:r>
              <a:rPr b="1" lang="en-US" sz="2000"/>
              <a:t>1-877-IDTHEFT</a:t>
            </a:r>
            <a:r>
              <a:rPr lang="en-US" sz="2000"/>
              <a:t>.</a:t>
            </a:r>
            <a:endParaRPr sz="2000"/>
          </a:p>
          <a:p>
            <a:pPr indent="-50800" lvl="0" marL="228600" rtl="0" algn="l">
              <a:lnSpc>
                <a:spcPct val="90000"/>
              </a:lnSpc>
              <a:spcBef>
                <a:spcPts val="1000"/>
              </a:spcBef>
              <a:spcAft>
                <a:spcPts val="0"/>
              </a:spcAft>
              <a:buClr>
                <a:schemeClr val="dk1"/>
              </a:buClr>
              <a:buSzPts val="2800"/>
              <a:buNone/>
            </a:pPr>
            <a:r>
              <a:t/>
            </a:r>
            <a:endParaRPr/>
          </a:p>
        </p:txBody>
      </p:sp>
      <p:pic>
        <p:nvPicPr>
          <p:cNvPr id="542" name="Google Shape;542;p55"/>
          <p:cNvPicPr preferRelativeResize="0"/>
          <p:nvPr/>
        </p:nvPicPr>
        <p:blipFill>
          <a:blip r:embed="rId4">
            <a:alphaModFix/>
          </a:blip>
          <a:stretch>
            <a:fillRect/>
          </a:stretch>
        </p:blipFill>
        <p:spPr>
          <a:xfrm>
            <a:off x="8992713" y="5875500"/>
            <a:ext cx="2943225" cy="7429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546" name="Shape 546"/>
        <p:cNvGrpSpPr/>
        <p:nvPr/>
      </p:nvGrpSpPr>
      <p:grpSpPr>
        <a:xfrm>
          <a:off x="0" y="0"/>
          <a:ext cx="0" cy="0"/>
          <a:chOff x="0" y="0"/>
          <a:chExt cx="0" cy="0"/>
        </a:xfrm>
      </p:grpSpPr>
      <p:sp>
        <p:nvSpPr>
          <p:cNvPr id="547" name="Google Shape;547;p5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Now What?</a:t>
            </a:r>
            <a:endParaRPr/>
          </a:p>
        </p:txBody>
      </p:sp>
      <p:sp>
        <p:nvSpPr>
          <p:cNvPr id="548" name="Google Shape;548;p56"/>
          <p:cNvSpPr txBox="1"/>
          <p:nvPr>
            <p:ph idx="1" type="body"/>
          </p:nvPr>
        </p:nvSpPr>
        <p:spPr>
          <a:xfrm>
            <a:off x="282700" y="1552450"/>
            <a:ext cx="11071200" cy="462450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ctr">
              <a:lnSpc>
                <a:spcPct val="90000"/>
              </a:lnSpc>
              <a:spcBef>
                <a:spcPts val="0"/>
              </a:spcBef>
              <a:spcAft>
                <a:spcPts val="0"/>
              </a:spcAft>
              <a:buClr>
                <a:schemeClr val="dk1"/>
              </a:buClr>
              <a:buSzPct val="100000"/>
              <a:buNone/>
            </a:pPr>
            <a:r>
              <a:rPr b="1" lang="en-US" sz="3000"/>
              <a:t>How do I know if someone steals my identity?</a:t>
            </a:r>
            <a:endParaRPr b="1" sz="3000"/>
          </a:p>
          <a:p>
            <a:pPr indent="0" lvl="0" marL="0" rtl="0" algn="l">
              <a:lnSpc>
                <a:spcPct val="90000"/>
              </a:lnSpc>
              <a:spcBef>
                <a:spcPts val="1000"/>
              </a:spcBef>
              <a:spcAft>
                <a:spcPts val="0"/>
              </a:spcAft>
              <a:buClr>
                <a:schemeClr val="dk1"/>
              </a:buClr>
              <a:buSzPct val="100000"/>
              <a:buNone/>
            </a:pPr>
            <a:r>
              <a:t/>
            </a:r>
            <a:endParaRPr b="1"/>
          </a:p>
          <a:p>
            <a:pPr indent="0" lvl="0" marL="0" rtl="0" algn="l">
              <a:lnSpc>
                <a:spcPct val="90000"/>
              </a:lnSpc>
              <a:spcBef>
                <a:spcPts val="1000"/>
              </a:spcBef>
              <a:spcAft>
                <a:spcPts val="0"/>
              </a:spcAft>
              <a:buClr>
                <a:schemeClr val="dk1"/>
              </a:buClr>
              <a:buSzPct val="100000"/>
              <a:buNone/>
            </a:pPr>
            <a:r>
              <a:rPr lang="en-US"/>
              <a:t>Sometimes, you can tell if someone steals your identity.</a:t>
            </a:r>
            <a:endParaRPr/>
          </a:p>
          <a:p>
            <a:pPr indent="-217169" lvl="1" marL="685800" rtl="0" algn="l">
              <a:lnSpc>
                <a:spcPct val="90000"/>
              </a:lnSpc>
              <a:spcBef>
                <a:spcPts val="500"/>
              </a:spcBef>
              <a:spcAft>
                <a:spcPts val="0"/>
              </a:spcAft>
              <a:buClr>
                <a:schemeClr val="dk1"/>
              </a:buClr>
              <a:buSzPct val="100000"/>
              <a:buChar char="•"/>
            </a:pPr>
            <a:r>
              <a:rPr b="1" lang="en-US"/>
              <a:t>Read your bills. </a:t>
            </a:r>
            <a:r>
              <a:rPr lang="en-US"/>
              <a:t>Do you see charges for things you did not buy?</a:t>
            </a:r>
            <a:endParaRPr/>
          </a:p>
          <a:p>
            <a:pPr indent="-217169" lvl="1" marL="685800" rtl="0" algn="l">
              <a:lnSpc>
                <a:spcPct val="90000"/>
              </a:lnSpc>
              <a:spcBef>
                <a:spcPts val="500"/>
              </a:spcBef>
              <a:spcAft>
                <a:spcPts val="0"/>
              </a:spcAft>
              <a:buClr>
                <a:schemeClr val="dk1"/>
              </a:buClr>
              <a:buSzPct val="100000"/>
              <a:buChar char="•"/>
            </a:pPr>
            <a:r>
              <a:rPr b="1" lang="en-US"/>
              <a:t>Watch your bank account statement. </a:t>
            </a:r>
            <a:r>
              <a:rPr lang="en-US"/>
              <a:t>Are there withdrawals you did not make? Are there changes you do not expect?</a:t>
            </a:r>
            <a:endParaRPr/>
          </a:p>
          <a:p>
            <a:pPr indent="-217169" lvl="1" marL="685800" rtl="0" algn="l">
              <a:lnSpc>
                <a:spcPct val="90000"/>
              </a:lnSpc>
              <a:spcBef>
                <a:spcPts val="500"/>
              </a:spcBef>
              <a:spcAft>
                <a:spcPts val="0"/>
              </a:spcAft>
              <a:buClr>
                <a:schemeClr val="dk1"/>
              </a:buClr>
              <a:buSzPct val="100000"/>
              <a:buChar char="•"/>
            </a:pPr>
            <a:r>
              <a:rPr b="1" lang="en-US"/>
              <a:t>Check your mail. </a:t>
            </a:r>
            <a:r>
              <a:rPr lang="en-US"/>
              <a:t>Did you stop getting a bill?  Or did you start getting a new bill you do not know about?</a:t>
            </a:r>
            <a:endParaRPr/>
          </a:p>
          <a:p>
            <a:pPr indent="-217169" lvl="1" marL="685800" rtl="0" algn="l">
              <a:lnSpc>
                <a:spcPct val="90000"/>
              </a:lnSpc>
              <a:spcBef>
                <a:spcPts val="500"/>
              </a:spcBef>
              <a:spcAft>
                <a:spcPts val="0"/>
              </a:spcAft>
              <a:buClr>
                <a:schemeClr val="dk1"/>
              </a:buClr>
              <a:buSzPct val="100000"/>
              <a:buChar char="•"/>
            </a:pPr>
            <a:r>
              <a:rPr b="1" lang="en-US"/>
              <a:t>Get your credit report. </a:t>
            </a:r>
            <a:r>
              <a:rPr lang="en-US"/>
              <a:t>Are there accounts or other information you do not recognize?</a:t>
            </a:r>
            <a:endParaRPr/>
          </a:p>
          <a:p>
            <a:pPr indent="0" lvl="0" marL="685800" rtl="0" algn="l">
              <a:lnSpc>
                <a:spcPct val="90000"/>
              </a:lnSpc>
              <a:spcBef>
                <a:spcPts val="500"/>
              </a:spcBef>
              <a:spcAft>
                <a:spcPts val="0"/>
              </a:spcAft>
              <a:buNone/>
            </a:pPr>
            <a:r>
              <a:t/>
            </a:r>
            <a:endParaRPr/>
          </a:p>
          <a:p>
            <a:pPr indent="-217169" lvl="1" marL="685800" rtl="0" algn="l">
              <a:lnSpc>
                <a:spcPct val="90000"/>
              </a:lnSpc>
              <a:spcBef>
                <a:spcPts val="500"/>
              </a:spcBef>
              <a:spcAft>
                <a:spcPts val="0"/>
              </a:spcAft>
              <a:buClr>
                <a:schemeClr val="dk1"/>
              </a:buClr>
              <a:buSzPct val="100000"/>
              <a:buChar char="•"/>
            </a:pPr>
            <a:r>
              <a:rPr lang="en-US"/>
              <a:t>If you answer yes to any of these questions, someone might have stolen your identity. </a:t>
            </a:r>
            <a:endParaRPr/>
          </a:p>
          <a:p>
            <a:pPr indent="-50800" lvl="0" marL="228600" rtl="0" algn="l">
              <a:lnSpc>
                <a:spcPct val="90000"/>
              </a:lnSpc>
              <a:spcBef>
                <a:spcPts val="1000"/>
              </a:spcBef>
              <a:spcAft>
                <a:spcPts val="0"/>
              </a:spcAft>
              <a:buClr>
                <a:schemeClr val="dk1"/>
              </a:buClr>
              <a:buSzPct val="100000"/>
              <a:buNone/>
            </a:pPr>
            <a:r>
              <a:t/>
            </a:r>
            <a:endParaRPr/>
          </a:p>
        </p:txBody>
      </p:sp>
      <p:pic>
        <p:nvPicPr>
          <p:cNvPr id="549" name="Google Shape;549;p56"/>
          <p:cNvPicPr preferRelativeResize="0"/>
          <p:nvPr/>
        </p:nvPicPr>
        <p:blipFill>
          <a:blip r:embed="rId3">
            <a:alphaModFix/>
          </a:blip>
          <a:stretch>
            <a:fillRect/>
          </a:stretch>
        </p:blipFill>
        <p:spPr>
          <a:xfrm>
            <a:off x="9498450" y="189475"/>
            <a:ext cx="2533650" cy="1809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53" name="Shape 553"/>
        <p:cNvGrpSpPr/>
        <p:nvPr/>
      </p:nvGrpSpPr>
      <p:grpSpPr>
        <a:xfrm>
          <a:off x="0" y="0"/>
          <a:ext cx="0" cy="0"/>
          <a:chOff x="0" y="0"/>
          <a:chExt cx="0" cy="0"/>
        </a:xfrm>
      </p:grpSpPr>
      <p:pic>
        <p:nvPicPr>
          <p:cNvPr id="554" name="Google Shape;554;p57"/>
          <p:cNvPicPr preferRelativeResize="0"/>
          <p:nvPr/>
        </p:nvPicPr>
        <p:blipFill rotWithShape="1">
          <a:blip r:embed="rId3">
            <a:alphaModFix/>
          </a:blip>
          <a:srcRect b="23383" l="0" r="9084" t="0"/>
          <a:stretch/>
        </p:blipFill>
        <p:spPr>
          <a:xfrm>
            <a:off x="20" y="10"/>
            <a:ext cx="12191980" cy="6857990"/>
          </a:xfrm>
          <a:prstGeom prst="rect">
            <a:avLst/>
          </a:prstGeom>
          <a:noFill/>
          <a:ln>
            <a:noFill/>
          </a:ln>
        </p:spPr>
      </p:pic>
      <p:sp>
        <p:nvSpPr>
          <p:cNvPr id="555" name="Google Shape;555;p57"/>
          <p:cNvSpPr/>
          <p:nvPr/>
        </p:nvSpPr>
        <p:spPr>
          <a:xfrm>
            <a:off x="0" y="0"/>
            <a:ext cx="12192000" cy="6858000"/>
          </a:xfrm>
          <a:prstGeom prst="rect">
            <a:avLst/>
          </a:prstGeom>
          <a:gradFill>
            <a:gsLst>
              <a:gs pos="0">
                <a:srgbClr val="E7E6E6">
                  <a:alpha val="67843"/>
                </a:srgbClr>
              </a:gs>
              <a:gs pos="10000">
                <a:srgbClr val="E7E6E6">
                  <a:alpha val="67843"/>
                </a:srgbClr>
              </a:gs>
              <a:gs pos="85000">
                <a:srgbClr val="E7E6E6">
                  <a:alpha val="96862"/>
                </a:srgbClr>
              </a:gs>
              <a:gs pos="100000">
                <a:srgbClr val="E7E6E6">
                  <a:alpha val="96862"/>
                </a:srgbClr>
              </a:gs>
            </a:gsLst>
            <a:path path="circle">
              <a:fillToRect b="50%" l="50%" r="50%" t="50%"/>
            </a:path>
            <a:tileRect/>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56" name="Google Shape;556;p5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What to do after your identity has been compromised?</a:t>
            </a:r>
            <a:endParaRPr/>
          </a:p>
        </p:txBody>
      </p:sp>
      <p:grpSp>
        <p:nvGrpSpPr>
          <p:cNvPr id="557" name="Google Shape;557;p57"/>
          <p:cNvGrpSpPr/>
          <p:nvPr/>
        </p:nvGrpSpPr>
        <p:grpSpPr>
          <a:xfrm>
            <a:off x="838200" y="1827632"/>
            <a:ext cx="10515600" cy="4347322"/>
            <a:chOff x="0" y="2007"/>
            <a:chExt cx="10515600" cy="4347322"/>
          </a:xfrm>
        </p:grpSpPr>
        <p:sp>
          <p:nvSpPr>
            <p:cNvPr id="558" name="Google Shape;558;p57"/>
            <p:cNvSpPr/>
            <p:nvPr/>
          </p:nvSpPr>
          <p:spPr>
            <a:xfrm>
              <a:off x="2103120" y="2007"/>
              <a:ext cx="8412480" cy="1040029"/>
            </a:xfrm>
            <a:prstGeom prst="rect">
              <a:avLst/>
            </a:prstGeom>
            <a:solidFill>
              <a:srgbClr val="F7D5CB">
                <a:alpha val="89803"/>
              </a:srgbClr>
            </a:solidFill>
            <a:ln cap="flat" cmpd="sng" w="12700">
              <a:solidFill>
                <a:srgbClr val="F7D5CB">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57"/>
            <p:cNvSpPr txBox="1"/>
            <p:nvPr/>
          </p:nvSpPr>
          <p:spPr>
            <a:xfrm>
              <a:off x="2103120" y="2007"/>
              <a:ext cx="8412480" cy="1040029"/>
            </a:xfrm>
            <a:prstGeom prst="rect">
              <a:avLst/>
            </a:prstGeom>
            <a:noFill/>
            <a:ln>
              <a:noFill/>
            </a:ln>
          </p:spPr>
          <p:txBody>
            <a:bodyPr anchorCtr="0" anchor="ctr" bIns="264150" lIns="163225" spcFirstLastPara="1" rIns="163225" wrap="square" tIns="26415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Contact the credit reporting agencies to make sure they are aware of the issue; have a security or fraud alert attached to your credit report. </a:t>
              </a:r>
              <a:endParaRPr/>
            </a:p>
          </p:txBody>
        </p:sp>
        <p:sp>
          <p:nvSpPr>
            <p:cNvPr id="560" name="Google Shape;560;p57"/>
            <p:cNvSpPr/>
            <p:nvPr/>
          </p:nvSpPr>
          <p:spPr>
            <a:xfrm>
              <a:off x="0" y="2007"/>
              <a:ext cx="2103120" cy="1040029"/>
            </a:xfrm>
            <a:prstGeom prst="rect">
              <a:avLst/>
            </a:prstGeom>
            <a:solidFill>
              <a:schemeClr val="accent2"/>
            </a:solidFill>
            <a:ln cap="flat" cmpd="sng" w="12700">
              <a:solidFill>
                <a:schemeClr val="accent2"/>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7"/>
            <p:cNvSpPr txBox="1"/>
            <p:nvPr/>
          </p:nvSpPr>
          <p:spPr>
            <a:xfrm>
              <a:off x="0" y="2007"/>
              <a:ext cx="2103120" cy="1040029"/>
            </a:xfrm>
            <a:prstGeom prst="rect">
              <a:avLst/>
            </a:prstGeom>
            <a:noFill/>
            <a:ln>
              <a:noFill/>
            </a:ln>
          </p:spPr>
          <p:txBody>
            <a:bodyPr anchorCtr="0" anchor="ctr" bIns="102725" lIns="111275" spcFirstLastPara="1" rIns="111275" wrap="square" tIns="102725">
              <a:noAutofit/>
            </a:bodyPr>
            <a:lstStyle/>
            <a:p>
              <a:pPr indent="0" lvl="0" marL="0" marR="0" rtl="0" algn="ctr">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Contact</a:t>
              </a:r>
              <a:endParaRPr/>
            </a:p>
          </p:txBody>
        </p:sp>
        <p:sp>
          <p:nvSpPr>
            <p:cNvPr id="562" name="Google Shape;562;p57"/>
            <p:cNvSpPr/>
            <p:nvPr/>
          </p:nvSpPr>
          <p:spPr>
            <a:xfrm>
              <a:off x="2103120" y="1104438"/>
              <a:ext cx="8412480" cy="1040029"/>
            </a:xfrm>
            <a:prstGeom prst="rect">
              <a:avLst/>
            </a:prstGeom>
            <a:solidFill>
              <a:srgbClr val="E0E0E0">
                <a:alpha val="89803"/>
              </a:srgbClr>
            </a:solidFill>
            <a:ln cap="flat" cmpd="sng" w="12700">
              <a:solidFill>
                <a:srgbClr val="E0E0E0">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57"/>
            <p:cNvSpPr txBox="1"/>
            <p:nvPr/>
          </p:nvSpPr>
          <p:spPr>
            <a:xfrm>
              <a:off x="2103120" y="1104438"/>
              <a:ext cx="8412480" cy="1040029"/>
            </a:xfrm>
            <a:prstGeom prst="rect">
              <a:avLst/>
            </a:prstGeom>
            <a:noFill/>
            <a:ln>
              <a:noFill/>
            </a:ln>
          </p:spPr>
          <p:txBody>
            <a:bodyPr anchorCtr="0" anchor="ctr" bIns="264150" lIns="163225" spcFirstLastPara="1" rIns="163225" wrap="square" tIns="26415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Contact the Social Security Administration to notify it of fraudulent use of your number, or the potential for it if the number was stolen/lost.</a:t>
              </a:r>
              <a:endParaRPr/>
            </a:p>
          </p:txBody>
        </p:sp>
        <p:sp>
          <p:nvSpPr>
            <p:cNvPr id="564" name="Google Shape;564;p57"/>
            <p:cNvSpPr/>
            <p:nvPr/>
          </p:nvSpPr>
          <p:spPr>
            <a:xfrm>
              <a:off x="0" y="1104438"/>
              <a:ext cx="2103120" cy="1040029"/>
            </a:xfrm>
            <a:prstGeom prst="rect">
              <a:avLst/>
            </a:prstGeom>
            <a:solidFill>
              <a:schemeClr val="accent3"/>
            </a:solidFill>
            <a:ln cap="flat" cmpd="sng" w="12700">
              <a:solidFill>
                <a:schemeClr val="accent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57"/>
            <p:cNvSpPr txBox="1"/>
            <p:nvPr/>
          </p:nvSpPr>
          <p:spPr>
            <a:xfrm>
              <a:off x="0" y="1104438"/>
              <a:ext cx="2103120" cy="1040029"/>
            </a:xfrm>
            <a:prstGeom prst="rect">
              <a:avLst/>
            </a:prstGeom>
            <a:noFill/>
            <a:ln>
              <a:noFill/>
            </a:ln>
          </p:spPr>
          <p:txBody>
            <a:bodyPr anchorCtr="0" anchor="ctr" bIns="102725" lIns="111275" spcFirstLastPara="1" rIns="111275" wrap="square" tIns="102725">
              <a:noAutofit/>
            </a:bodyPr>
            <a:lstStyle/>
            <a:p>
              <a:pPr indent="0" lvl="0" marL="0" marR="0" rtl="0" algn="ctr">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Contact</a:t>
              </a:r>
              <a:endParaRPr/>
            </a:p>
          </p:txBody>
        </p:sp>
        <p:sp>
          <p:nvSpPr>
            <p:cNvPr id="566" name="Google Shape;566;p57"/>
            <p:cNvSpPr/>
            <p:nvPr/>
          </p:nvSpPr>
          <p:spPr>
            <a:xfrm>
              <a:off x="2103120" y="2206869"/>
              <a:ext cx="8412480" cy="1040029"/>
            </a:xfrm>
            <a:prstGeom prst="rect">
              <a:avLst/>
            </a:prstGeom>
            <a:solidFill>
              <a:srgbClr val="FFE8CA">
                <a:alpha val="89803"/>
              </a:srgbClr>
            </a:solidFill>
            <a:ln cap="flat" cmpd="sng" w="12700">
              <a:solidFill>
                <a:srgbClr val="FFE8CA">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57"/>
            <p:cNvSpPr txBox="1"/>
            <p:nvPr/>
          </p:nvSpPr>
          <p:spPr>
            <a:xfrm>
              <a:off x="2103120" y="2206869"/>
              <a:ext cx="8412480" cy="1040029"/>
            </a:xfrm>
            <a:prstGeom prst="rect">
              <a:avLst/>
            </a:prstGeom>
            <a:noFill/>
            <a:ln>
              <a:noFill/>
            </a:ln>
          </p:spPr>
          <p:txBody>
            <a:bodyPr anchorCtr="0" anchor="ctr" bIns="264150" lIns="163225" spcFirstLastPara="1" rIns="163225" wrap="square" tIns="26415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File a police report on an actual theft of your card or use of your SSN.</a:t>
              </a:r>
              <a:endParaRPr/>
            </a:p>
          </p:txBody>
        </p:sp>
        <p:sp>
          <p:nvSpPr>
            <p:cNvPr id="568" name="Google Shape;568;p57"/>
            <p:cNvSpPr/>
            <p:nvPr/>
          </p:nvSpPr>
          <p:spPr>
            <a:xfrm>
              <a:off x="0" y="2206869"/>
              <a:ext cx="2103120" cy="1040029"/>
            </a:xfrm>
            <a:prstGeom prst="rect">
              <a:avLst/>
            </a:prstGeom>
            <a:solidFill>
              <a:schemeClr val="accent4"/>
            </a:solidFill>
            <a:ln cap="flat" cmpd="sng" w="12700">
              <a:solidFill>
                <a:schemeClr val="accent4"/>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57"/>
            <p:cNvSpPr txBox="1"/>
            <p:nvPr/>
          </p:nvSpPr>
          <p:spPr>
            <a:xfrm>
              <a:off x="0" y="2206869"/>
              <a:ext cx="2103120" cy="1040029"/>
            </a:xfrm>
            <a:prstGeom prst="rect">
              <a:avLst/>
            </a:prstGeom>
            <a:noFill/>
            <a:ln>
              <a:noFill/>
            </a:ln>
          </p:spPr>
          <p:txBody>
            <a:bodyPr anchorCtr="0" anchor="ctr" bIns="102725" lIns="111275" spcFirstLastPara="1" rIns="111275" wrap="square" tIns="102725">
              <a:noAutofit/>
            </a:bodyPr>
            <a:lstStyle/>
            <a:p>
              <a:pPr indent="0" lvl="0" marL="0" marR="0" rtl="0" algn="ctr">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File</a:t>
              </a:r>
              <a:endParaRPr/>
            </a:p>
          </p:txBody>
        </p:sp>
        <p:sp>
          <p:nvSpPr>
            <p:cNvPr id="570" name="Google Shape;570;p57"/>
            <p:cNvSpPr/>
            <p:nvPr/>
          </p:nvSpPr>
          <p:spPr>
            <a:xfrm>
              <a:off x="2103120" y="3309300"/>
              <a:ext cx="8412480" cy="1040029"/>
            </a:xfrm>
            <a:prstGeom prst="rect">
              <a:avLst/>
            </a:prstGeom>
            <a:solidFill>
              <a:srgbClr val="CFDEEF">
                <a:alpha val="89803"/>
              </a:srgbClr>
            </a:solidFill>
            <a:ln cap="flat" cmpd="sng" w="12700">
              <a:solidFill>
                <a:srgbClr val="CFDEEF">
                  <a:alpha val="89803"/>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7"/>
            <p:cNvSpPr txBox="1"/>
            <p:nvPr/>
          </p:nvSpPr>
          <p:spPr>
            <a:xfrm>
              <a:off x="2103120" y="3309300"/>
              <a:ext cx="8412480" cy="1040029"/>
            </a:xfrm>
            <a:prstGeom prst="rect">
              <a:avLst/>
            </a:prstGeom>
            <a:noFill/>
            <a:ln>
              <a:noFill/>
            </a:ln>
          </p:spPr>
          <p:txBody>
            <a:bodyPr anchorCtr="0" anchor="ctr" bIns="264150" lIns="163225" spcFirstLastPara="1" rIns="163225" wrap="square" tIns="264150">
              <a:noAutofit/>
            </a:bodyPr>
            <a:lstStyle/>
            <a:p>
              <a:pPr indent="0" lvl="0" marL="0" marR="0" rtl="0" algn="l">
                <a:lnSpc>
                  <a:spcPct val="90000"/>
                </a:lnSpc>
                <a:spcBef>
                  <a:spcPts val="0"/>
                </a:spcBef>
                <a:spcAft>
                  <a:spcPts val="0"/>
                </a:spcAft>
                <a:buClr>
                  <a:schemeClr val="dk1"/>
                </a:buClr>
                <a:buSzPts val="1800"/>
                <a:buFont typeface="Calibri"/>
                <a:buNone/>
              </a:pPr>
              <a:r>
                <a:rPr lang="en-US" sz="1800">
                  <a:solidFill>
                    <a:schemeClr val="dk1"/>
                  </a:solidFill>
                  <a:latin typeface="Calibri"/>
                  <a:ea typeface="Calibri"/>
                  <a:cs typeface="Calibri"/>
                  <a:sym typeface="Calibri"/>
                </a:rPr>
                <a:t>Monitor your credit reports for any unauthorized use of existing credit accounts or the unauthorized opening of new accounts. </a:t>
              </a:r>
              <a:endParaRPr/>
            </a:p>
          </p:txBody>
        </p:sp>
        <p:sp>
          <p:nvSpPr>
            <p:cNvPr id="572" name="Google Shape;572;p57"/>
            <p:cNvSpPr/>
            <p:nvPr/>
          </p:nvSpPr>
          <p:spPr>
            <a:xfrm>
              <a:off x="0" y="3309300"/>
              <a:ext cx="2103120" cy="1040029"/>
            </a:xfrm>
            <a:prstGeom prst="rect">
              <a:avLst/>
            </a:prstGeom>
            <a:solidFill>
              <a:srgbClr val="599BD5"/>
            </a:solid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7"/>
            <p:cNvSpPr txBox="1"/>
            <p:nvPr/>
          </p:nvSpPr>
          <p:spPr>
            <a:xfrm>
              <a:off x="0" y="3309300"/>
              <a:ext cx="2103120" cy="1040029"/>
            </a:xfrm>
            <a:prstGeom prst="rect">
              <a:avLst/>
            </a:prstGeom>
            <a:noFill/>
            <a:ln>
              <a:noFill/>
            </a:ln>
          </p:spPr>
          <p:txBody>
            <a:bodyPr anchorCtr="0" anchor="ctr" bIns="102725" lIns="111275" spcFirstLastPara="1" rIns="111275" wrap="square" tIns="102725">
              <a:noAutofit/>
            </a:bodyPr>
            <a:lstStyle/>
            <a:p>
              <a:pPr indent="0" lvl="0" marL="0" marR="0" rtl="0" algn="ctr">
                <a:lnSpc>
                  <a:spcPct val="90000"/>
                </a:lnSpc>
                <a:spcBef>
                  <a:spcPts val="0"/>
                </a:spcBef>
                <a:spcAft>
                  <a:spcPts val="0"/>
                </a:spcAft>
                <a:buClr>
                  <a:schemeClr val="lt1"/>
                </a:buClr>
                <a:buSzPts val="2300"/>
                <a:buFont typeface="Calibri"/>
                <a:buNone/>
              </a:pPr>
              <a:r>
                <a:rPr lang="en-US" sz="2300">
                  <a:solidFill>
                    <a:schemeClr val="lt1"/>
                  </a:solidFill>
                  <a:latin typeface="Calibri"/>
                  <a:ea typeface="Calibri"/>
                  <a:cs typeface="Calibri"/>
                  <a:sym typeface="Calibri"/>
                </a:rPr>
                <a:t>Monitor</a:t>
              </a:r>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577" name="Shape 577"/>
        <p:cNvGrpSpPr/>
        <p:nvPr/>
      </p:nvGrpSpPr>
      <p:grpSpPr>
        <a:xfrm>
          <a:off x="0" y="0"/>
          <a:ext cx="0" cy="0"/>
          <a:chOff x="0" y="0"/>
          <a:chExt cx="0" cy="0"/>
        </a:xfrm>
      </p:grpSpPr>
      <p:sp>
        <p:nvSpPr>
          <p:cNvPr id="578" name="Google Shape;578;p58"/>
          <p:cNvSpPr txBox="1"/>
          <p:nvPr>
            <p:ph type="title"/>
          </p:nvPr>
        </p:nvSpPr>
        <p:spPr>
          <a:xfrm>
            <a:off x="838200" y="0"/>
            <a:ext cx="10515600" cy="1259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b="1" lang="en-US" u="sng"/>
              <a:t>Contact the FTC</a:t>
            </a:r>
            <a:endParaRPr b="1" u="sng"/>
          </a:p>
        </p:txBody>
      </p:sp>
      <p:pic>
        <p:nvPicPr>
          <p:cNvPr id="579" name="Google Shape;579;p58" title="video-0212_howtoreportfraud.ftc_.gov_1080p_3mbps.mp4">
            <a:hlinkClick r:id="rId3"/>
          </p:cNvPr>
          <p:cNvPicPr preferRelativeResize="0"/>
          <p:nvPr/>
        </p:nvPicPr>
        <p:blipFill>
          <a:blip r:embed="rId4">
            <a:alphaModFix/>
          </a:blip>
          <a:stretch>
            <a:fillRect/>
          </a:stretch>
        </p:blipFill>
        <p:spPr>
          <a:xfrm>
            <a:off x="155013" y="1056850"/>
            <a:ext cx="9997824" cy="5623776"/>
          </a:xfrm>
          <a:prstGeom prst="rect">
            <a:avLst/>
          </a:prstGeom>
          <a:noFill/>
          <a:ln>
            <a:noFill/>
          </a:ln>
        </p:spPr>
      </p:pic>
      <p:sp>
        <p:nvSpPr>
          <p:cNvPr id="580" name="Google Shape;580;p58"/>
          <p:cNvSpPr txBox="1"/>
          <p:nvPr/>
        </p:nvSpPr>
        <p:spPr>
          <a:xfrm>
            <a:off x="155025" y="136800"/>
            <a:ext cx="3392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5"/>
              </a:rPr>
              <a:t>https://consumer.ftc.gov/sites/default/files/videos/downloads/video-0212_howtoreportfraud.ftc_.gov_1080p_3mbps.mp4</a:t>
            </a:r>
            <a:r>
              <a:rPr lang="en-US">
                <a:latin typeface="Calibri"/>
                <a:ea typeface="Calibri"/>
                <a:cs typeface="Calibri"/>
                <a:sym typeface="Calibri"/>
              </a:rPr>
              <a:t> </a:t>
            </a:r>
            <a:endParaRPr>
              <a:latin typeface="Calibri"/>
              <a:ea typeface="Calibri"/>
              <a:cs typeface="Calibri"/>
              <a:sym typeface="Calibri"/>
            </a:endParaRPr>
          </a:p>
        </p:txBody>
      </p:sp>
      <p:sp>
        <p:nvSpPr>
          <p:cNvPr id="581" name="Google Shape;581;p58"/>
          <p:cNvSpPr txBox="1"/>
          <p:nvPr/>
        </p:nvSpPr>
        <p:spPr>
          <a:xfrm>
            <a:off x="10095475" y="2262750"/>
            <a:ext cx="237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6"/>
              </a:rPr>
              <a:t>https://consumer.ftc.gov/</a:t>
            </a:r>
            <a:r>
              <a:rPr lang="en-US">
                <a:latin typeface="Calibri"/>
                <a:ea typeface="Calibri"/>
                <a:cs typeface="Calibri"/>
                <a:sym typeface="Calibri"/>
              </a:rPr>
              <a:t> </a:t>
            </a:r>
            <a:endParaRPr>
              <a:latin typeface="Calibri"/>
              <a:ea typeface="Calibri"/>
              <a:cs typeface="Calibri"/>
              <a:sym typeface="Calibri"/>
            </a:endParaRPr>
          </a:p>
        </p:txBody>
      </p:sp>
      <p:pic>
        <p:nvPicPr>
          <p:cNvPr id="582" name="Google Shape;582;p58"/>
          <p:cNvPicPr preferRelativeResize="0"/>
          <p:nvPr/>
        </p:nvPicPr>
        <p:blipFill>
          <a:blip r:embed="rId7">
            <a:alphaModFix/>
          </a:blip>
          <a:stretch>
            <a:fillRect/>
          </a:stretch>
        </p:blipFill>
        <p:spPr>
          <a:xfrm>
            <a:off x="9184925" y="0"/>
            <a:ext cx="3007075" cy="2262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9"/>
                                        </p:tgtEl>
                                        <p:attrNameLst>
                                          <p:attrName>style.visibility</p:attrName>
                                        </p:attrNameLst>
                                      </p:cBhvr>
                                      <p:to>
                                        <p:strVal val="visible"/>
                                      </p:to>
                                    </p:set>
                                    <p:animEffect filter="fade" transition="in">
                                      <p:cBhvr>
                                        <p:cTn dur="1000"/>
                                        <p:tgtEl>
                                          <p:spTgt spid="5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59"/>
          <p:cNvSpPr txBox="1"/>
          <p:nvPr>
            <p:ph type="title"/>
          </p:nvPr>
        </p:nvSpPr>
        <p:spPr>
          <a:xfrm>
            <a:off x="838200" y="-358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Can you guess?</a:t>
            </a:r>
            <a:endParaRPr/>
          </a:p>
        </p:txBody>
      </p:sp>
      <p:sp>
        <p:nvSpPr>
          <p:cNvPr id="588" name="Google Shape;588;p59"/>
          <p:cNvSpPr txBox="1"/>
          <p:nvPr/>
        </p:nvSpPr>
        <p:spPr>
          <a:xfrm>
            <a:off x="422800" y="948450"/>
            <a:ext cx="11555400" cy="6464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Readex Pro"/>
                <a:ea typeface="Readex Pro"/>
                <a:cs typeface="Readex Pro"/>
                <a:sym typeface="Readex Pro"/>
              </a:rPr>
              <a:t>Losses from identity theft cost Americans ____________.</a:t>
            </a:r>
            <a:endParaRPr/>
          </a:p>
          <a:p>
            <a:pPr indent="0" lvl="0" marL="0" marR="0" rtl="0" algn="l">
              <a:spcBef>
                <a:spcPts val="0"/>
              </a:spcBef>
              <a:spcAft>
                <a:spcPts val="0"/>
              </a:spcAft>
              <a:buNone/>
            </a:pPr>
            <a:r>
              <a:rPr b="1" lang="en-US" sz="2400">
                <a:solidFill>
                  <a:schemeClr val="dk1"/>
                </a:solidFill>
                <a:latin typeface="Readex Pro"/>
                <a:ea typeface="Readex Pro"/>
                <a:cs typeface="Readex Pro"/>
                <a:sym typeface="Readex Pro"/>
              </a:rPr>
              <a:t>        $4.2 billion         $5.8 billion     $10 billion      $100 billion</a:t>
            </a:r>
            <a:endParaRPr/>
          </a:p>
          <a:p>
            <a:pPr indent="0" lvl="0" marL="0" marR="0" rtl="0" algn="l">
              <a:spcBef>
                <a:spcPts val="0"/>
              </a:spcBef>
              <a:spcAft>
                <a:spcPts val="0"/>
              </a:spcAft>
              <a:buNone/>
            </a:pPr>
            <a:r>
              <a:t/>
            </a:r>
            <a:endParaRPr b="1" sz="2400">
              <a:solidFill>
                <a:schemeClr val="dk1"/>
              </a:solidFill>
              <a:latin typeface="Readex Pro"/>
              <a:ea typeface="Readex Pro"/>
              <a:cs typeface="Readex Pro"/>
              <a:sym typeface="Readex Pro"/>
            </a:endParaRPr>
          </a:p>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Readex Pro"/>
                <a:ea typeface="Readex Pro"/>
                <a:cs typeface="Readex Pro"/>
                <a:sym typeface="Readex Pro"/>
              </a:rPr>
              <a:t>The FTC received _______ fraud and identity theft reports</a:t>
            </a:r>
            <a:endParaRPr/>
          </a:p>
          <a:p>
            <a:pPr indent="0" lvl="0" marL="0" marR="0" rtl="0" algn="l">
              <a:spcBef>
                <a:spcPts val="0"/>
              </a:spcBef>
              <a:spcAft>
                <a:spcPts val="0"/>
              </a:spcAft>
              <a:buNone/>
            </a:pPr>
            <a:r>
              <a:rPr b="1" lang="en-US" sz="2400">
                <a:solidFill>
                  <a:schemeClr val="dk1"/>
                </a:solidFill>
                <a:latin typeface="Readex Pro"/>
                <a:ea typeface="Readex Pro"/>
                <a:cs typeface="Readex Pro"/>
                <a:sym typeface="Readex Pro"/>
              </a:rPr>
              <a:t>            200,000                  2 million            </a:t>
            </a:r>
            <a:r>
              <a:rPr b="1" lang="en-US" sz="2400">
                <a:solidFill>
                  <a:schemeClr val="dk1"/>
                </a:solidFill>
                <a:latin typeface="Calibri"/>
                <a:ea typeface="Calibri"/>
                <a:cs typeface="Calibri"/>
                <a:sym typeface="Calibri"/>
              </a:rPr>
              <a:t>5.7 million      9.1 million</a:t>
            </a:r>
            <a:endParaRPr b="1" sz="2400">
              <a:solidFill>
                <a:schemeClr val="dk1"/>
              </a:solidFill>
              <a:latin typeface="Readex Pro"/>
              <a:ea typeface="Readex Pro"/>
              <a:cs typeface="Readex Pro"/>
              <a:sym typeface="Readex Pro"/>
            </a:endParaRPr>
          </a:p>
          <a:p>
            <a:pPr indent="0" lvl="0" marL="0" marR="0" rtl="0" algn="l">
              <a:spcBef>
                <a:spcPts val="0"/>
              </a:spcBef>
              <a:spcAft>
                <a:spcPts val="0"/>
              </a:spcAft>
              <a:buNone/>
            </a:pPr>
            <a:r>
              <a:t/>
            </a:r>
            <a:endParaRPr b="1" sz="2400">
              <a:solidFill>
                <a:schemeClr val="dk1"/>
              </a:solidFill>
              <a:latin typeface="Readex Pro"/>
              <a:ea typeface="Readex Pro"/>
              <a:cs typeface="Readex Pro"/>
              <a:sym typeface="Readex Pro"/>
            </a:endParaRPr>
          </a:p>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Readex Pro"/>
                <a:ea typeface="Readex Pro"/>
                <a:cs typeface="Readex Pro"/>
                <a:sym typeface="Readex Pro"/>
              </a:rPr>
              <a:t>___________ identity theft cases were reported to the FTC</a:t>
            </a:r>
            <a:endParaRPr/>
          </a:p>
          <a:p>
            <a:pPr indent="0" lvl="0" marL="0" marR="0" rtl="0" algn="l">
              <a:spcBef>
                <a:spcPts val="0"/>
              </a:spcBef>
              <a:spcAft>
                <a:spcPts val="0"/>
              </a:spcAft>
              <a:buNone/>
            </a:pPr>
            <a:r>
              <a:rPr b="1" lang="en-US" sz="2400">
                <a:solidFill>
                  <a:schemeClr val="dk1"/>
                </a:solidFill>
                <a:latin typeface="Readex Pro"/>
                <a:ea typeface="Readex Pro"/>
                <a:cs typeface="Readex Pro"/>
                <a:sym typeface="Readex Pro"/>
              </a:rPr>
              <a:t>           800 thousand               900 thousand                 1 million                </a:t>
            </a:r>
            <a:r>
              <a:rPr b="1" lang="en-US" sz="2400">
                <a:solidFill>
                  <a:schemeClr val="dk1"/>
                </a:solidFill>
                <a:latin typeface="Calibri"/>
                <a:ea typeface="Calibri"/>
                <a:cs typeface="Calibri"/>
                <a:sym typeface="Calibri"/>
              </a:rPr>
              <a:t>1.4 million            </a:t>
            </a:r>
            <a:endParaRPr b="1" sz="2400">
              <a:solidFill>
                <a:schemeClr val="dk1"/>
              </a:solidFill>
              <a:latin typeface="Readex Pro"/>
              <a:ea typeface="Readex Pro"/>
              <a:cs typeface="Readex Pro"/>
              <a:sym typeface="Readex Pro"/>
            </a:endParaRPr>
          </a:p>
          <a:p>
            <a:pPr indent="0" lvl="0" marL="0" marR="0" rtl="0" algn="l">
              <a:spcBef>
                <a:spcPts val="0"/>
              </a:spcBef>
              <a:spcAft>
                <a:spcPts val="0"/>
              </a:spcAft>
              <a:buNone/>
            </a:pPr>
            <a:r>
              <a:t/>
            </a:r>
            <a:endParaRPr b="1" sz="2400">
              <a:solidFill>
                <a:schemeClr val="dk1"/>
              </a:solidFill>
              <a:latin typeface="Readex Pro"/>
              <a:ea typeface="Readex Pro"/>
              <a:cs typeface="Readex Pro"/>
              <a:sym typeface="Readex Pro"/>
            </a:endParaRPr>
          </a:p>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Readex Pro"/>
                <a:ea typeface="Readex Pro"/>
                <a:cs typeface="Readex Pro"/>
                <a:sym typeface="Readex Pro"/>
              </a:rPr>
              <a:t>$2.8 billion of losses were from _____________________</a:t>
            </a:r>
            <a:endParaRPr/>
          </a:p>
          <a:p>
            <a:pPr indent="0" lvl="0" marL="0" marR="0" rtl="0" algn="l">
              <a:spcBef>
                <a:spcPts val="0"/>
              </a:spcBef>
              <a:spcAft>
                <a:spcPts val="0"/>
              </a:spcAft>
              <a:buNone/>
            </a:pPr>
            <a:r>
              <a:rPr b="1" lang="en-US" sz="2400">
                <a:solidFill>
                  <a:schemeClr val="dk1"/>
                </a:solidFill>
                <a:latin typeface="Readex Pro"/>
                <a:ea typeface="Readex Pro"/>
                <a:cs typeface="Readex Pro"/>
                <a:sym typeface="Readex Pro"/>
              </a:rPr>
              <a:t>            imposter scams          consumer online shopping       social media</a:t>
            </a:r>
            <a:endParaRPr/>
          </a:p>
          <a:p>
            <a:pPr indent="0" lvl="0" marL="0" marR="0" rtl="0" algn="l">
              <a:spcBef>
                <a:spcPts val="0"/>
              </a:spcBef>
              <a:spcAft>
                <a:spcPts val="0"/>
              </a:spcAft>
              <a:buNone/>
            </a:pPr>
            <a:r>
              <a:t/>
            </a:r>
            <a:endParaRPr b="1" sz="2400">
              <a:solidFill>
                <a:schemeClr val="dk1"/>
              </a:solidFill>
              <a:latin typeface="Readex Pro"/>
              <a:ea typeface="Readex Pro"/>
              <a:cs typeface="Readex Pro"/>
              <a:sym typeface="Readex Pro"/>
            </a:endParaRPr>
          </a:p>
          <a:p>
            <a:pPr indent="-285750" lvl="0" marL="285750" marR="0" rtl="0" algn="l">
              <a:spcBef>
                <a:spcPts val="0"/>
              </a:spcBef>
              <a:spcAft>
                <a:spcPts val="0"/>
              </a:spcAft>
              <a:buClr>
                <a:schemeClr val="dk1"/>
              </a:buClr>
              <a:buSzPts val="2400"/>
              <a:buFont typeface="Arial"/>
              <a:buChar char="•"/>
            </a:pPr>
            <a:r>
              <a:rPr b="1" lang="en-US" sz="2400">
                <a:solidFill>
                  <a:schemeClr val="dk1"/>
                </a:solidFill>
                <a:latin typeface="Readex Pro"/>
                <a:ea typeface="Readex Pro"/>
                <a:cs typeface="Readex Pro"/>
                <a:sym typeface="Readex Pro"/>
              </a:rPr>
              <a:t>$392 million of losses were from consumer online shopping               </a:t>
            </a:r>
            <a:endParaRPr/>
          </a:p>
          <a:p>
            <a:pPr indent="0" lvl="0" marL="0" marR="0" rtl="0" algn="l">
              <a:spcBef>
                <a:spcPts val="0"/>
              </a:spcBef>
              <a:spcAft>
                <a:spcPts val="0"/>
              </a:spcAft>
              <a:buNone/>
            </a:pPr>
            <a:r>
              <a:rPr b="1" lang="en-US" sz="2400">
                <a:solidFill>
                  <a:schemeClr val="dk1"/>
                </a:solidFill>
                <a:latin typeface="Calibri"/>
                <a:ea typeface="Calibri"/>
                <a:cs typeface="Calibri"/>
                <a:sym typeface="Calibri"/>
              </a:rPr>
              <a:t>               imposter scams          consumer online shopping       social media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800">
              <a:solidFill>
                <a:schemeClr val="dk1"/>
              </a:solidFill>
              <a:latin typeface="Readex Pro"/>
              <a:ea typeface="Readex Pro"/>
              <a:cs typeface="Readex Pro"/>
              <a:sym typeface="Readex Pro"/>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Logo&#10;&#10;Description automatically generated" id="589" name="Google Shape;589;p59"/>
          <p:cNvPicPr preferRelativeResize="0"/>
          <p:nvPr/>
        </p:nvPicPr>
        <p:blipFill rotWithShape="1">
          <a:blip r:embed="rId3">
            <a:alphaModFix/>
          </a:blip>
          <a:srcRect b="0" l="0" r="0" t="0"/>
          <a:stretch/>
        </p:blipFill>
        <p:spPr>
          <a:xfrm>
            <a:off x="9950250" y="172675"/>
            <a:ext cx="2032500" cy="1548869"/>
          </a:xfrm>
          <a:prstGeom prst="rect">
            <a:avLst/>
          </a:prstGeom>
          <a:noFill/>
          <a:ln>
            <a:noFill/>
          </a:ln>
        </p:spPr>
      </p:pic>
      <p:sp>
        <p:nvSpPr>
          <p:cNvPr id="590" name="Google Shape;590;p59"/>
          <p:cNvSpPr/>
          <p:nvPr/>
        </p:nvSpPr>
        <p:spPr>
          <a:xfrm>
            <a:off x="3788847" y="1493540"/>
            <a:ext cx="2032500" cy="7320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1" name="Google Shape;591;p59"/>
          <p:cNvSpPr/>
          <p:nvPr/>
        </p:nvSpPr>
        <p:spPr>
          <a:xfrm>
            <a:off x="1515421" y="5171674"/>
            <a:ext cx="2622000" cy="6828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2" name="Google Shape;592;p59"/>
          <p:cNvSpPr/>
          <p:nvPr/>
        </p:nvSpPr>
        <p:spPr>
          <a:xfrm>
            <a:off x="4312861" y="2547668"/>
            <a:ext cx="1934100" cy="8181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3" name="Google Shape;593;p59"/>
          <p:cNvSpPr/>
          <p:nvPr/>
        </p:nvSpPr>
        <p:spPr>
          <a:xfrm>
            <a:off x="8499950" y="3747025"/>
            <a:ext cx="2143200" cy="5721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4" name="Google Shape;594;p59"/>
          <p:cNvSpPr/>
          <p:nvPr/>
        </p:nvSpPr>
        <p:spPr>
          <a:xfrm>
            <a:off x="4137425" y="6329052"/>
            <a:ext cx="3678900" cy="484800"/>
          </a:xfrm>
          <a:prstGeom prst="ellipse">
            <a:avLst/>
          </a:prstGeom>
          <a:noFill/>
          <a:ln cap="flat" cmpd="sng" w="28575">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598" name="Shape 598"/>
        <p:cNvGrpSpPr/>
        <p:nvPr/>
      </p:nvGrpSpPr>
      <p:grpSpPr>
        <a:xfrm>
          <a:off x="0" y="0"/>
          <a:ext cx="0" cy="0"/>
          <a:chOff x="0" y="0"/>
          <a:chExt cx="0" cy="0"/>
        </a:xfrm>
      </p:grpSpPr>
      <p:sp>
        <p:nvSpPr>
          <p:cNvPr id="599" name="Google Shape;599;p6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Student Research Activities</a:t>
            </a:r>
            <a:endParaRPr/>
          </a:p>
        </p:txBody>
      </p:sp>
      <p:sp>
        <p:nvSpPr>
          <p:cNvPr id="600" name="Google Shape;600;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https://consumer.gov/scams-identity-theft/avoiding-identity-theft</a:t>
            </a:r>
            <a:r>
              <a:rPr lang="en-US"/>
              <a:t> </a:t>
            </a:r>
            <a:endParaRPr/>
          </a:p>
        </p:txBody>
      </p:sp>
      <p:pic>
        <p:nvPicPr>
          <p:cNvPr id="601" name="Google Shape;601;p60"/>
          <p:cNvPicPr preferRelativeResize="0"/>
          <p:nvPr/>
        </p:nvPicPr>
        <p:blipFill>
          <a:blip r:embed="rId4">
            <a:alphaModFix/>
          </a:blip>
          <a:stretch>
            <a:fillRect/>
          </a:stretch>
        </p:blipFill>
        <p:spPr>
          <a:xfrm>
            <a:off x="8700913" y="57550"/>
            <a:ext cx="3324225" cy="723900"/>
          </a:xfrm>
          <a:prstGeom prst="rect">
            <a:avLst/>
          </a:prstGeom>
          <a:noFill/>
          <a:ln>
            <a:noFill/>
          </a:ln>
        </p:spPr>
      </p:pic>
      <p:pic>
        <p:nvPicPr>
          <p:cNvPr id="602" name="Google Shape;602;p60"/>
          <p:cNvPicPr preferRelativeResize="0"/>
          <p:nvPr/>
        </p:nvPicPr>
        <p:blipFill>
          <a:blip r:embed="rId5">
            <a:alphaModFix/>
          </a:blip>
          <a:stretch>
            <a:fillRect/>
          </a:stretch>
        </p:blipFill>
        <p:spPr>
          <a:xfrm>
            <a:off x="310074" y="2441875"/>
            <a:ext cx="5622899" cy="3984999"/>
          </a:xfrm>
          <a:prstGeom prst="rect">
            <a:avLst/>
          </a:prstGeom>
          <a:noFill/>
          <a:ln>
            <a:noFill/>
          </a:ln>
        </p:spPr>
      </p:pic>
      <p:pic>
        <p:nvPicPr>
          <p:cNvPr id="603" name="Google Shape;603;p60"/>
          <p:cNvPicPr preferRelativeResize="0"/>
          <p:nvPr/>
        </p:nvPicPr>
        <p:blipFill>
          <a:blip r:embed="rId6">
            <a:alphaModFix/>
          </a:blip>
          <a:stretch>
            <a:fillRect/>
          </a:stretch>
        </p:blipFill>
        <p:spPr>
          <a:xfrm>
            <a:off x="4548959" y="3366496"/>
            <a:ext cx="4151975" cy="2403775"/>
          </a:xfrm>
          <a:prstGeom prst="rect">
            <a:avLst/>
          </a:prstGeom>
          <a:noFill/>
          <a:ln>
            <a:noFill/>
          </a:ln>
        </p:spPr>
      </p:pic>
      <p:pic>
        <p:nvPicPr>
          <p:cNvPr id="604" name="Google Shape;604;p60"/>
          <p:cNvPicPr preferRelativeResize="0"/>
          <p:nvPr/>
        </p:nvPicPr>
        <p:blipFill>
          <a:blip r:embed="rId7">
            <a:alphaModFix/>
          </a:blip>
          <a:stretch>
            <a:fillRect/>
          </a:stretch>
        </p:blipFill>
        <p:spPr>
          <a:xfrm>
            <a:off x="9648600" y="2789225"/>
            <a:ext cx="1589875" cy="18976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E4D4"/>
        </a:solidFill>
      </p:bgPr>
    </p:bg>
    <p:spTree>
      <p:nvGrpSpPr>
        <p:cNvPr id="608" name="Shape 608"/>
        <p:cNvGrpSpPr/>
        <p:nvPr/>
      </p:nvGrpSpPr>
      <p:grpSpPr>
        <a:xfrm>
          <a:off x="0" y="0"/>
          <a:ext cx="0" cy="0"/>
          <a:chOff x="0" y="0"/>
          <a:chExt cx="0" cy="0"/>
        </a:xfrm>
      </p:grpSpPr>
      <p:sp>
        <p:nvSpPr>
          <p:cNvPr id="609" name="Google Shape;609;p6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What is Child Identity Theft?</a:t>
            </a:r>
            <a:endParaRPr b="1"/>
          </a:p>
        </p:txBody>
      </p:sp>
      <p:sp>
        <p:nvSpPr>
          <p:cNvPr id="610" name="Google Shape;610;p61"/>
          <p:cNvSpPr txBox="1"/>
          <p:nvPr>
            <p:ph idx="1" type="body"/>
          </p:nvPr>
        </p:nvSpPr>
        <p:spPr>
          <a:xfrm>
            <a:off x="4758812" y="1825625"/>
            <a:ext cx="6594988"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t>Reading Comprehension</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3"/>
              </a:rPr>
              <a:t>What is Child Identity Theft: Money Magazine Article &lt;google doc&gt;</a:t>
            </a:r>
            <a:r>
              <a:rPr lang="en-US"/>
              <a:t>  </a:t>
            </a:r>
            <a:endParaRPr/>
          </a:p>
          <a:p>
            <a:pPr indent="0" lvl="0" marL="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rPr b="1" lang="en-US"/>
              <a:t>Design a poster to educate families about child identity theft.</a:t>
            </a:r>
            <a:endParaRPr b="1"/>
          </a:p>
        </p:txBody>
      </p:sp>
      <p:pic>
        <p:nvPicPr>
          <p:cNvPr descr="Graphical user interface, text&#10;&#10;Description automatically generated" id="611" name="Google Shape;611;p61"/>
          <p:cNvPicPr preferRelativeResize="0"/>
          <p:nvPr/>
        </p:nvPicPr>
        <p:blipFill rotWithShape="1">
          <a:blip r:embed="rId4">
            <a:alphaModFix/>
          </a:blip>
          <a:srcRect b="0" l="0" r="0" t="0"/>
          <a:stretch/>
        </p:blipFill>
        <p:spPr>
          <a:xfrm>
            <a:off x="668594" y="1725456"/>
            <a:ext cx="3640393" cy="45992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28" name="Shape 128"/>
        <p:cNvGrpSpPr/>
        <p:nvPr/>
      </p:nvGrpSpPr>
      <p:grpSpPr>
        <a:xfrm>
          <a:off x="0" y="0"/>
          <a:ext cx="0" cy="0"/>
          <a:chOff x="0" y="0"/>
          <a:chExt cx="0" cy="0"/>
        </a:xfrm>
      </p:grpSpPr>
      <p:sp>
        <p:nvSpPr>
          <p:cNvPr id="129" name="Google Shape;129;p17"/>
          <p:cNvSpPr txBox="1"/>
          <p:nvPr/>
        </p:nvSpPr>
        <p:spPr>
          <a:xfrm>
            <a:off x="133050" y="1064375"/>
            <a:ext cx="2455500" cy="2308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4800">
                <a:solidFill>
                  <a:schemeClr val="dk1"/>
                </a:solidFill>
                <a:latin typeface="Calibri"/>
                <a:ea typeface="Calibri"/>
                <a:cs typeface="Calibri"/>
                <a:sym typeface="Calibri"/>
              </a:rPr>
              <a:t>"Identity Theft is No Joke"</a:t>
            </a:r>
            <a:endParaRPr/>
          </a:p>
        </p:txBody>
      </p:sp>
      <p:sp>
        <p:nvSpPr>
          <p:cNvPr id="130" name="Google Shape;130;p17"/>
          <p:cNvSpPr txBox="1"/>
          <p:nvPr/>
        </p:nvSpPr>
        <p:spPr>
          <a:xfrm>
            <a:off x="238710" y="5960850"/>
            <a:ext cx="11462700" cy="6465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585858"/>
                </a:solidFill>
                <a:latin typeface="Arial"/>
                <a:ea typeface="Arial"/>
                <a:cs typeface="Arial"/>
                <a:sym typeface="Arial"/>
              </a:rPr>
              <a:t>"Product Recall" (Season 3, Episode 20)</a:t>
            </a:r>
            <a:endParaRPr/>
          </a:p>
          <a:p>
            <a:pPr indent="0" lvl="0" marL="0" marR="0" rtl="0" algn="ctr">
              <a:spcBef>
                <a:spcPts val="0"/>
              </a:spcBef>
              <a:spcAft>
                <a:spcPts val="0"/>
              </a:spcAft>
              <a:buNone/>
            </a:pPr>
            <a:r>
              <a:rPr b="1" lang="en-US" sz="1800" u="sng">
                <a:solidFill>
                  <a:srgbClr val="585858"/>
                </a:solidFill>
                <a:latin typeface="Arial"/>
                <a:ea typeface="Arial"/>
                <a:cs typeface="Arial"/>
                <a:sym typeface="Arial"/>
              </a:rPr>
              <a:t>The Office</a:t>
            </a:r>
            <a:endParaRPr/>
          </a:p>
        </p:txBody>
      </p:sp>
      <p:pic>
        <p:nvPicPr>
          <p:cNvPr descr="Jim again pushes Dwight's buttons... by dressing as his double!&#10;&#10;Watch The Office US on Google Play: https://goo.gl/zV92hg &amp; iTunes https://goo.gl/qbYX3Y&#10;Subscribe // http://bit.ly/subOfficeUS&#10;&#10;More from The Office? : bit.ly/1qmQN2o&#10;BUY Season 1 of The Office U.S. on iTunes: http://bit.ly/1s51o0u&#10;&#10;Welcome to the official YouTube channel for The Office US. Home to all of the official clips from the series, the funniest moments, pranks and fails.  &#10;Think we should feature your favourite episode? Let us know in the comments! &#10;&#10;FB : https://www.facebook.com/TheOfficeTV&#10;Twitter : https://twitter.com/theofficetv&#10;Website : http://www.nbc.com/the-office&#10;&#10;-~-~~-~~~-~~-~-&#10;Why not watch &quot;All Life is Sex // The Office US&quot; &#10;➨ https://www.youtube.com/watch?v=XCZ4xk8Xojc&#10;-~-~~-~~~-~~-~-" id="131" name="Google Shape;131;p17" title="The Office US - Jim vs Dwight - Jim Impersonates Dwight">
            <a:hlinkClick r:id="rId3"/>
          </p:cNvPr>
          <p:cNvPicPr preferRelativeResize="0"/>
          <p:nvPr/>
        </p:nvPicPr>
        <p:blipFill>
          <a:blip r:embed="rId4">
            <a:alphaModFix/>
          </a:blip>
          <a:stretch>
            <a:fillRect/>
          </a:stretch>
        </p:blipFill>
        <p:spPr>
          <a:xfrm>
            <a:off x="2588550" y="269073"/>
            <a:ext cx="9433300" cy="5306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
                                        </p:tgtEl>
                                        <p:attrNameLst>
                                          <p:attrName>style.visibility</p:attrName>
                                        </p:attrNameLst>
                                      </p:cBhvr>
                                      <p:to>
                                        <p:strVal val="visible"/>
                                      </p:to>
                                    </p:set>
                                    <p:animEffect filter="fade" transition="in">
                                      <p:cBhvr>
                                        <p:cTn dur="10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5" name="Shape 615"/>
        <p:cNvGrpSpPr/>
        <p:nvPr/>
      </p:nvGrpSpPr>
      <p:grpSpPr>
        <a:xfrm>
          <a:off x="0" y="0"/>
          <a:ext cx="0" cy="0"/>
          <a:chOff x="0" y="0"/>
          <a:chExt cx="0" cy="0"/>
        </a:xfrm>
      </p:grpSpPr>
      <p:sp>
        <p:nvSpPr>
          <p:cNvPr id="616" name="Google Shape;616;p62"/>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tack of newspaper" id="617" name="Google Shape;617;p62"/>
          <p:cNvPicPr preferRelativeResize="0"/>
          <p:nvPr/>
        </p:nvPicPr>
        <p:blipFill rotWithShape="1">
          <a:blip r:embed="rId3">
            <a:alphaModFix/>
          </a:blip>
          <a:srcRect b="-7" l="12248" r="5659" t="9092"/>
          <a:stretch/>
        </p:blipFill>
        <p:spPr>
          <a:xfrm>
            <a:off x="3523488" y="10"/>
            <a:ext cx="8668512" cy="6857990"/>
          </a:xfrm>
          <a:prstGeom prst="rect">
            <a:avLst/>
          </a:prstGeom>
          <a:noFill/>
          <a:ln>
            <a:noFill/>
          </a:ln>
        </p:spPr>
      </p:pic>
      <p:sp>
        <p:nvSpPr>
          <p:cNvPr id="618" name="Google Shape;618;p62"/>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62"/>
          <p:cNvSpPr txBox="1"/>
          <p:nvPr>
            <p:ph type="title"/>
          </p:nvPr>
        </p:nvSpPr>
        <p:spPr>
          <a:xfrm>
            <a:off x="371094" y="1161288"/>
            <a:ext cx="3438144" cy="11247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a:t>Using the News</a:t>
            </a:r>
            <a:endParaRPr/>
          </a:p>
        </p:txBody>
      </p:sp>
      <p:sp>
        <p:nvSpPr>
          <p:cNvPr id="620" name="Google Shape;620;p62"/>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21" name="Google Shape;621;p62"/>
          <p:cNvSpPr/>
          <p:nvPr/>
        </p:nvSpPr>
        <p:spPr>
          <a:xfrm>
            <a:off x="428244" y="2443480"/>
            <a:ext cx="3300984" cy="9144"/>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22" name="Google Shape;622;p62"/>
          <p:cNvSpPr txBox="1"/>
          <p:nvPr>
            <p:ph idx="1" type="body"/>
          </p:nvPr>
        </p:nvSpPr>
        <p:spPr>
          <a:xfrm>
            <a:off x="371094" y="2718054"/>
            <a:ext cx="3438906" cy="32072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700"/>
              <a:buNone/>
            </a:pPr>
            <a:r>
              <a:rPr lang="en-US" sz="1700"/>
              <a:t>The Tampa Bay Times Newspaper in Education program provides newspapers in digital and print format to teachers at no cost to teachers, schools, or families. </a:t>
            </a:r>
            <a:endParaRPr sz="1700"/>
          </a:p>
          <a:p>
            <a:pPr indent="0" lvl="0" marL="0" rtl="0" algn="l">
              <a:lnSpc>
                <a:spcPct val="90000"/>
              </a:lnSpc>
              <a:spcBef>
                <a:spcPts val="1000"/>
              </a:spcBef>
              <a:spcAft>
                <a:spcPts val="0"/>
              </a:spcAft>
              <a:buClr>
                <a:schemeClr val="dk1"/>
              </a:buClr>
              <a:buSzPts val="1700"/>
              <a:buNone/>
            </a:pPr>
            <a:r>
              <a:t/>
            </a:r>
            <a:endParaRPr sz="1700"/>
          </a:p>
          <a:p>
            <a:pPr indent="0" lvl="0" marL="0" rtl="0" algn="l">
              <a:lnSpc>
                <a:spcPct val="90000"/>
              </a:lnSpc>
              <a:spcBef>
                <a:spcPts val="1000"/>
              </a:spcBef>
              <a:spcAft>
                <a:spcPts val="0"/>
              </a:spcAft>
              <a:buClr>
                <a:schemeClr val="dk1"/>
              </a:buClr>
              <a:buSzPts val="1700"/>
              <a:buNone/>
            </a:pPr>
            <a:r>
              <a:rPr lang="en-US" sz="1700"/>
              <a:t>Using the newspaper in your classroom every day will increase students' reading skills and knowledge of the world around them.</a:t>
            </a:r>
            <a:endParaRPr/>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sz="1700"/>
          </a:p>
          <a:p>
            <a:pPr indent="-120650" lvl="0" marL="228600" rtl="0" algn="l">
              <a:lnSpc>
                <a:spcPct val="90000"/>
              </a:lnSpc>
              <a:spcBef>
                <a:spcPts val="1000"/>
              </a:spcBef>
              <a:spcAft>
                <a:spcPts val="0"/>
              </a:spcAft>
              <a:buClr>
                <a:schemeClr val="dk1"/>
              </a:buClr>
              <a:buSzPts val="1700"/>
              <a:buNone/>
            </a:pPr>
            <a:r>
              <a:t/>
            </a:r>
            <a:endParaRPr b="1" sz="17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6" name="Shape 626"/>
        <p:cNvGrpSpPr/>
        <p:nvPr/>
      </p:nvGrpSpPr>
      <p:grpSpPr>
        <a:xfrm>
          <a:off x="0" y="0"/>
          <a:ext cx="0" cy="0"/>
          <a:chOff x="0" y="0"/>
          <a:chExt cx="0" cy="0"/>
        </a:xfrm>
      </p:grpSpPr>
      <p:sp>
        <p:nvSpPr>
          <p:cNvPr id="627" name="Google Shape;627;p63"/>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63"/>
          <p:cNvSpPr/>
          <p:nvPr/>
        </p:nvSpPr>
        <p:spPr>
          <a:xfrm flipH="1" rot="-2700000">
            <a:off x="-376156" y="-253670"/>
            <a:ext cx="1827638" cy="137698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63"/>
          <p:cNvSpPr/>
          <p:nvPr/>
        </p:nvSpPr>
        <p:spPr>
          <a:xfrm flipH="1" rot="-2700000">
            <a:off x="891641" y="422146"/>
            <a:ext cx="645368" cy="645368"/>
          </a:xfrm>
          <a:prstGeom prst="rect">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63"/>
          <p:cNvSpPr/>
          <p:nvPr/>
        </p:nvSpPr>
        <p:spPr>
          <a:xfrm flipH="1" rot="-2700000">
            <a:off x="10043482" y="655140"/>
            <a:ext cx="687472" cy="687472"/>
          </a:xfrm>
          <a:prstGeom prst="rect">
            <a:avLst/>
          </a:pr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63"/>
          <p:cNvSpPr/>
          <p:nvPr/>
        </p:nvSpPr>
        <p:spPr>
          <a:xfrm flipH="1" rot="10800000">
            <a:off x="9356643" y="0"/>
            <a:ext cx="2835357" cy="1480837"/>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63"/>
          <p:cNvSpPr/>
          <p:nvPr/>
        </p:nvSpPr>
        <p:spPr>
          <a:xfrm flipH="1">
            <a:off x="7976344" y="6115501"/>
            <a:ext cx="1494513" cy="742499"/>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33" name="Google Shape;633;p63"/>
          <p:cNvPicPr preferRelativeResize="0"/>
          <p:nvPr>
            <p:ph idx="1" type="body"/>
          </p:nvPr>
        </p:nvPicPr>
        <p:blipFill rotWithShape="1">
          <a:blip r:embed="rId3">
            <a:alphaModFix/>
          </a:blip>
          <a:srcRect b="0" l="0" r="0" t="0"/>
          <a:stretch/>
        </p:blipFill>
        <p:spPr>
          <a:xfrm>
            <a:off x="690359" y="507217"/>
            <a:ext cx="10905066" cy="5093289"/>
          </a:xfrm>
          <a:prstGeom prst="rect">
            <a:avLst/>
          </a:prstGeom>
          <a:noFill/>
          <a:ln>
            <a:noFill/>
          </a:ln>
        </p:spPr>
      </p:pic>
      <p:sp>
        <p:nvSpPr>
          <p:cNvPr id="634" name="Google Shape;634;p63"/>
          <p:cNvSpPr/>
          <p:nvPr/>
        </p:nvSpPr>
        <p:spPr>
          <a:xfrm flipH="1">
            <a:off x="7604080" y="6453143"/>
            <a:ext cx="814903" cy="404857"/>
          </a:xfrm>
          <a:prstGeom prst="triangle">
            <a:avLst>
              <a:gd fmla="val 50000" name="adj"/>
            </a:avLst>
          </a:prstGeom>
          <a:solidFill>
            <a:schemeClr val="accent1">
              <a:alpha val="2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5" name="Google Shape;635;p63"/>
          <p:cNvSpPr txBox="1"/>
          <p:nvPr/>
        </p:nvSpPr>
        <p:spPr>
          <a:xfrm>
            <a:off x="1699846" y="5802923"/>
            <a:ext cx="8938846" cy="5421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9" name="Shape 639"/>
        <p:cNvGrpSpPr/>
        <p:nvPr/>
      </p:nvGrpSpPr>
      <p:grpSpPr>
        <a:xfrm>
          <a:off x="0" y="0"/>
          <a:ext cx="0" cy="0"/>
          <a:chOff x="0" y="0"/>
          <a:chExt cx="0" cy="0"/>
        </a:xfrm>
      </p:grpSpPr>
      <p:sp>
        <p:nvSpPr>
          <p:cNvPr id="640" name="Google Shape;640;p64"/>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1" name="Google Shape;641;p64"/>
          <p:cNvSpPr txBox="1"/>
          <p:nvPr>
            <p:ph type="title"/>
          </p:nvPr>
        </p:nvSpPr>
        <p:spPr>
          <a:xfrm>
            <a:off x="6412091" y="501651"/>
            <a:ext cx="4395340" cy="1716255"/>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n-US" sz="5600"/>
              <a:t>Keep an eye out for fraudsters</a:t>
            </a:r>
            <a:endParaRPr/>
          </a:p>
        </p:txBody>
      </p:sp>
      <p:sp>
        <p:nvSpPr>
          <p:cNvPr id="642" name="Google Shape;642;p64"/>
          <p:cNvSpPr/>
          <p:nvPr/>
        </p:nvSpPr>
        <p:spPr>
          <a:xfrm>
            <a:off x="0" y="0"/>
            <a:ext cx="5779911" cy="6858000"/>
          </a:xfrm>
          <a:prstGeom prst="rect">
            <a:avLst/>
          </a:prstGeom>
          <a:gradFill>
            <a:gsLst>
              <a:gs pos="0">
                <a:schemeClr val="accent1"/>
              </a:gs>
              <a:gs pos="100000">
                <a:schemeClr val="accent2"/>
              </a:gs>
            </a:gsLst>
            <a:lin ang="27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643" name="Google Shape;643;p64"/>
          <p:cNvPicPr preferRelativeResize="0"/>
          <p:nvPr/>
        </p:nvPicPr>
        <p:blipFill rotWithShape="1">
          <a:blip r:embed="rId3">
            <a:alphaModFix/>
          </a:blip>
          <a:srcRect b="0" l="0" r="0" t="0"/>
          <a:stretch/>
        </p:blipFill>
        <p:spPr>
          <a:xfrm>
            <a:off x="1737144" y="299509"/>
            <a:ext cx="2305623" cy="6258983"/>
          </a:xfrm>
          <a:prstGeom prst="rect">
            <a:avLst/>
          </a:prstGeom>
          <a:noFill/>
          <a:ln>
            <a:noFill/>
          </a:ln>
        </p:spPr>
      </p:pic>
      <p:sp>
        <p:nvSpPr>
          <p:cNvPr id="644" name="Google Shape;644;p64"/>
          <p:cNvSpPr txBox="1"/>
          <p:nvPr>
            <p:ph idx="1" type="body"/>
          </p:nvPr>
        </p:nvSpPr>
        <p:spPr>
          <a:xfrm>
            <a:off x="5916333" y="2645922"/>
            <a:ext cx="5789388" cy="3710427"/>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u="sng">
                <a:solidFill>
                  <a:schemeClr val="hlink"/>
                </a:solidFill>
                <a:hlinkClick r:id="rId4"/>
              </a:rPr>
              <a:t>https://drive.google.com/file/d/1rQ12kGS6TbKHy_KJV0Uks1ec5Loh7wHA/view?usp=sharing</a:t>
            </a:r>
            <a:r>
              <a:rPr lang="en-US" sz="2000"/>
              <a:t> </a:t>
            </a:r>
            <a:endParaRPr/>
          </a:p>
          <a:p>
            <a:pPr indent="-101600" lvl="0" marL="228600" rtl="0" algn="l">
              <a:lnSpc>
                <a:spcPct val="90000"/>
              </a:lnSpc>
              <a:spcBef>
                <a:spcPts val="1000"/>
              </a:spcBef>
              <a:spcAft>
                <a:spcPts val="0"/>
              </a:spcAft>
              <a:buClr>
                <a:schemeClr val="dk1"/>
              </a:buClr>
              <a:buSzPts val="2000"/>
              <a:buNone/>
            </a:pPr>
            <a:r>
              <a:t/>
            </a:r>
            <a:endParaRPr sz="2000"/>
          </a:p>
          <a:p>
            <a:pPr indent="-101600" lvl="0" marL="228600" rtl="0" algn="l">
              <a:lnSpc>
                <a:spcPct val="90000"/>
              </a:lnSpc>
              <a:spcBef>
                <a:spcPts val="1000"/>
              </a:spcBef>
              <a:spcAft>
                <a:spcPts val="0"/>
              </a:spcAft>
              <a:buClr>
                <a:schemeClr val="dk1"/>
              </a:buClr>
              <a:buSzPts val="2000"/>
              <a:buNone/>
            </a:pPr>
            <a:r>
              <a:t/>
            </a:r>
            <a:endParaRPr sz="2000"/>
          </a:p>
        </p:txBody>
      </p:sp>
      <p:cxnSp>
        <p:nvCxnSpPr>
          <p:cNvPr id="645" name="Google Shape;645;p64"/>
          <p:cNvCxnSpPr/>
          <p:nvPr/>
        </p:nvCxnSpPr>
        <p:spPr>
          <a:xfrm>
            <a:off x="11586162" y="3610394"/>
            <a:ext cx="0" cy="3238728"/>
          </a:xfrm>
          <a:prstGeom prst="straightConnector1">
            <a:avLst/>
          </a:prstGeom>
          <a:noFill/>
          <a:ln cap="sq" cmpd="sng" w="25400">
            <a:solidFill>
              <a:schemeClr val="accent1"/>
            </a:solidFill>
            <a:prstDash val="solid"/>
            <a:bevel/>
            <a:headEnd len="sm" w="sm" type="none"/>
            <a:tailEnd len="sm" w="sm" type="none"/>
          </a:ln>
        </p:spPr>
      </p:cxn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9" name="Shape 649"/>
        <p:cNvGrpSpPr/>
        <p:nvPr/>
      </p:nvGrpSpPr>
      <p:grpSpPr>
        <a:xfrm>
          <a:off x="0" y="0"/>
          <a:ext cx="0" cy="0"/>
          <a:chOff x="0" y="0"/>
          <a:chExt cx="0" cy="0"/>
        </a:xfrm>
      </p:grpSpPr>
      <p:sp>
        <p:nvSpPr>
          <p:cNvPr id="650" name="Google Shape;650;p65"/>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65"/>
          <p:cNvSpPr/>
          <p:nvPr/>
        </p:nvSpPr>
        <p:spPr>
          <a:xfrm>
            <a:off x="0" y="0"/>
            <a:ext cx="12192000" cy="6858000"/>
          </a:xfrm>
          <a:prstGeom prst="rect">
            <a:avLst/>
          </a:prstGeom>
          <a:solidFill>
            <a:srgbClr val="82766A">
              <a:alpha val="14901"/>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2" name="Google Shape;652;p65"/>
          <p:cNvSpPr txBox="1"/>
          <p:nvPr>
            <p:ph type="title"/>
          </p:nvPr>
        </p:nvSpPr>
        <p:spPr>
          <a:xfrm>
            <a:off x="5134672" y="1498"/>
            <a:ext cx="5636113" cy="245659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62626"/>
              </a:buClr>
              <a:buSzPts val="4400"/>
              <a:buFont typeface="Calibri"/>
              <a:buNone/>
            </a:pPr>
            <a:r>
              <a:rPr lang="en-US">
                <a:solidFill>
                  <a:srgbClr val="262626"/>
                </a:solidFill>
              </a:rPr>
              <a:t>Geek Squad fraud</a:t>
            </a:r>
            <a:br>
              <a:rPr lang="en-US">
                <a:solidFill>
                  <a:srgbClr val="262626"/>
                </a:solidFill>
              </a:rPr>
            </a:br>
            <a:br>
              <a:rPr lang="en-US"/>
            </a:br>
            <a:endParaRPr sz="2400">
              <a:solidFill>
                <a:srgbClr val="000000"/>
              </a:solidFill>
            </a:endParaRPr>
          </a:p>
        </p:txBody>
      </p:sp>
      <p:sp>
        <p:nvSpPr>
          <p:cNvPr id="653" name="Google Shape;653;p65"/>
          <p:cNvSpPr txBox="1"/>
          <p:nvPr/>
        </p:nvSpPr>
        <p:spPr>
          <a:xfrm>
            <a:off x="5008291" y="2337680"/>
            <a:ext cx="5636113" cy="1694597"/>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400"/>
              <a:buFont typeface="Calibri"/>
              <a:buNone/>
            </a:pPr>
            <a:r>
              <a:rPr lang="en-US" sz="2400" u="sng">
                <a:solidFill>
                  <a:schemeClr val="dk1"/>
                </a:solidFill>
                <a:latin typeface="Calibri"/>
                <a:ea typeface="Calibri"/>
                <a:cs typeface="Calibri"/>
                <a:sym typeface="Calibri"/>
                <a:hlinkClick r:id="rId3">
                  <a:extLst>
                    <a:ext uri="{A12FA001-AC4F-418D-AE19-62706E023703}">
                      <ahyp:hlinkClr val="tx"/>
                    </a:ext>
                  </a:extLst>
                </a:hlinkClick>
              </a:rPr>
              <a:t>Tech help scams target seniors</a:t>
            </a:r>
            <a:endParaRPr sz="4400">
              <a:solidFill>
                <a:schemeClr val="dk1"/>
              </a:solidFill>
              <a:latin typeface="Calibri"/>
              <a:ea typeface="Calibri"/>
              <a:cs typeface="Calibri"/>
              <a:sym typeface="Calibri"/>
            </a:endParaRPr>
          </a:p>
        </p:txBody>
      </p:sp>
      <p:pic>
        <p:nvPicPr>
          <p:cNvPr id="654" name="Google Shape;654;p65"/>
          <p:cNvPicPr preferRelativeResize="0"/>
          <p:nvPr>
            <p:ph idx="1" type="body"/>
          </p:nvPr>
        </p:nvPicPr>
        <p:blipFill rotWithShape="1">
          <a:blip r:embed="rId4">
            <a:alphaModFix/>
          </a:blip>
          <a:srcRect b="57612" l="925" r="0" t="7743"/>
          <a:stretch/>
        </p:blipFill>
        <p:spPr>
          <a:xfrm>
            <a:off x="1226499" y="125780"/>
            <a:ext cx="2623117" cy="661660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8" name="Shape 658"/>
        <p:cNvGrpSpPr/>
        <p:nvPr/>
      </p:nvGrpSpPr>
      <p:grpSpPr>
        <a:xfrm>
          <a:off x="0" y="0"/>
          <a:ext cx="0" cy="0"/>
          <a:chOff x="0" y="0"/>
          <a:chExt cx="0" cy="0"/>
        </a:xfrm>
      </p:grpSpPr>
      <p:sp>
        <p:nvSpPr>
          <p:cNvPr id="659" name="Google Shape;659;p66"/>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0" name="Google Shape;660;p66"/>
          <p:cNvSpPr/>
          <p:nvPr/>
        </p:nvSpPr>
        <p:spPr>
          <a:xfrm>
            <a:off x="4629992" y="0"/>
            <a:ext cx="7562008" cy="6858000"/>
          </a:xfrm>
          <a:custGeom>
            <a:rect b="b" l="l" r="r" t="t"/>
            <a:pathLst>
              <a:path extrusionOk="0" h="6858000" w="7529613">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1" name="Google Shape;661;p66"/>
          <p:cNvSpPr txBox="1"/>
          <p:nvPr>
            <p:ph type="title"/>
          </p:nvPr>
        </p:nvSpPr>
        <p:spPr>
          <a:xfrm>
            <a:off x="5759354" y="457201"/>
            <a:ext cx="5337270" cy="183591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5400"/>
              <a:buFont typeface="Calibri"/>
              <a:buNone/>
            </a:pPr>
            <a:r>
              <a:rPr lang="en-US" sz="5400">
                <a:solidFill>
                  <a:srgbClr val="FFFFFF"/>
                </a:solidFill>
              </a:rPr>
              <a:t>Debt Scam</a:t>
            </a:r>
            <a:endParaRPr sz="5400">
              <a:solidFill>
                <a:srgbClr val="FFFFFF"/>
              </a:solidFill>
            </a:endParaRPr>
          </a:p>
        </p:txBody>
      </p:sp>
      <p:sp>
        <p:nvSpPr>
          <p:cNvPr id="662" name="Google Shape;662;p66"/>
          <p:cNvSpPr/>
          <p:nvPr/>
        </p:nvSpPr>
        <p:spPr>
          <a:xfrm>
            <a:off x="5759353" y="2560829"/>
            <a:ext cx="5029200" cy="18288"/>
          </a:xfrm>
          <a:custGeom>
            <a:rect b="b" l="l" r="r" t="t"/>
            <a:pathLst>
              <a:path extrusionOk="0" fill="none" h="18288" w="502920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extrusionOk="0" h="18288" w="502920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cap="rnd" cmpd="sng" w="38100">
            <a:solidFill>
              <a:srgbClr val="FFFFF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3" name="Google Shape;663;p66"/>
          <p:cNvSpPr txBox="1"/>
          <p:nvPr>
            <p:ph idx="1" type="body"/>
          </p:nvPr>
        </p:nvSpPr>
        <p:spPr>
          <a:xfrm>
            <a:off x="5759354" y="2798064"/>
            <a:ext cx="5461095" cy="3417611"/>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u="sng">
                <a:solidFill>
                  <a:schemeClr val="hlink"/>
                </a:solidFill>
                <a:hlinkClick r:id="rId3"/>
              </a:rPr>
              <a:t>Been taken? You're not alone</a:t>
            </a:r>
            <a:endParaRPr sz="2200"/>
          </a:p>
        </p:txBody>
      </p:sp>
      <p:pic>
        <p:nvPicPr>
          <p:cNvPr descr="A picture containing text, newspaper, screenshot&#10;&#10;Description automatically generated" id="664" name="Google Shape;664;p66"/>
          <p:cNvPicPr preferRelativeResize="0"/>
          <p:nvPr/>
        </p:nvPicPr>
        <p:blipFill rotWithShape="1">
          <a:blip r:embed="rId4">
            <a:alphaModFix/>
          </a:blip>
          <a:srcRect b="0" l="0" r="0" t="0"/>
          <a:stretch/>
        </p:blipFill>
        <p:spPr>
          <a:xfrm>
            <a:off x="681635" y="281354"/>
            <a:ext cx="3079777" cy="6295292"/>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p6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Email Scam</a:t>
            </a:r>
            <a:br>
              <a:rPr lang="en-US"/>
            </a:br>
            <a:endParaRPr/>
          </a:p>
        </p:txBody>
      </p:sp>
      <p:sp>
        <p:nvSpPr>
          <p:cNvPr id="670" name="Google Shape;670;p6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b="1" lang="en-US" u="sng">
                <a:solidFill>
                  <a:schemeClr val="hlink"/>
                </a:solidFill>
                <a:hlinkClick r:id="rId3"/>
              </a:rPr>
              <a:t>Florida charter school principal resigns after sending check to scammer posing as Elon Musk</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4" name="Shape 674"/>
        <p:cNvGrpSpPr/>
        <p:nvPr/>
      </p:nvGrpSpPr>
      <p:grpSpPr>
        <a:xfrm>
          <a:off x="0" y="0"/>
          <a:ext cx="0" cy="0"/>
          <a:chOff x="0" y="0"/>
          <a:chExt cx="0" cy="0"/>
        </a:xfrm>
      </p:grpSpPr>
      <p:sp>
        <p:nvSpPr>
          <p:cNvPr id="675" name="Google Shape;675;p6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Computer script on a screen" id="676" name="Google Shape;676;p68"/>
          <p:cNvPicPr preferRelativeResize="0"/>
          <p:nvPr/>
        </p:nvPicPr>
        <p:blipFill rotWithShape="1">
          <a:blip r:embed="rId3">
            <a:alphaModFix/>
          </a:blip>
          <a:srcRect b="2631" l="0" r="23417" t="6466"/>
          <a:stretch/>
        </p:blipFill>
        <p:spPr>
          <a:xfrm>
            <a:off x="3523488" y="10"/>
            <a:ext cx="8668512" cy="6857990"/>
          </a:xfrm>
          <a:prstGeom prst="rect">
            <a:avLst/>
          </a:prstGeom>
          <a:noFill/>
          <a:ln>
            <a:noFill/>
          </a:ln>
        </p:spPr>
      </p:pic>
      <p:sp>
        <p:nvSpPr>
          <p:cNvPr id="677" name="Google Shape;677;p68"/>
          <p:cNvSpPr/>
          <p:nvPr/>
        </p:nvSpPr>
        <p:spPr>
          <a:xfrm>
            <a:off x="2" y="0"/>
            <a:ext cx="9756601" cy="68580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8" name="Google Shape;678;p68"/>
          <p:cNvSpPr txBox="1"/>
          <p:nvPr>
            <p:ph type="title"/>
          </p:nvPr>
        </p:nvSpPr>
        <p:spPr>
          <a:xfrm>
            <a:off x="371094" y="1161288"/>
            <a:ext cx="3438144" cy="112471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Font typeface="Calibri"/>
              <a:buNone/>
            </a:pPr>
            <a:r>
              <a:rPr b="1" lang="en-US" sz="2800" u="sng"/>
              <a:t>Resources</a:t>
            </a:r>
            <a:endParaRPr b="1" sz="2800" u="sng"/>
          </a:p>
        </p:txBody>
      </p:sp>
      <p:sp>
        <p:nvSpPr>
          <p:cNvPr id="679" name="Google Shape;679;p68"/>
          <p:cNvSpPr/>
          <p:nvPr/>
        </p:nvSpPr>
        <p:spPr>
          <a:xfrm rot="5400000">
            <a:off x="662559" y="605790"/>
            <a:ext cx="73152" cy="54864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680" name="Google Shape;680;p68"/>
          <p:cNvSpPr/>
          <p:nvPr/>
        </p:nvSpPr>
        <p:spPr>
          <a:xfrm>
            <a:off x="428244" y="2443480"/>
            <a:ext cx="3300984" cy="9144"/>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681" name="Google Shape;681;p68"/>
          <p:cNvSpPr txBox="1"/>
          <p:nvPr>
            <p:ph idx="1" type="body"/>
          </p:nvPr>
        </p:nvSpPr>
        <p:spPr>
          <a:xfrm>
            <a:off x="371094" y="2718054"/>
            <a:ext cx="3438906" cy="320725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1700"/>
              <a:buChar char="•"/>
            </a:pPr>
            <a:r>
              <a:rPr lang="en-US" sz="1700"/>
              <a:t>In addition to the newspaper, NIE offers curriculum, updated weekly on our website.</a:t>
            </a:r>
            <a:endParaRPr/>
          </a:p>
          <a:p>
            <a:pPr indent="-228600" lvl="1" marL="685800" rtl="0" algn="l">
              <a:lnSpc>
                <a:spcPct val="90000"/>
              </a:lnSpc>
              <a:spcBef>
                <a:spcPts val="500"/>
              </a:spcBef>
              <a:spcAft>
                <a:spcPts val="0"/>
              </a:spcAft>
              <a:buClr>
                <a:schemeClr val="dk1"/>
              </a:buClr>
              <a:buSzPts val="1700"/>
              <a:buChar char="•"/>
            </a:pPr>
            <a:r>
              <a:rPr lang="en-US" sz="1700" u="sng">
                <a:solidFill>
                  <a:schemeClr val="hlink"/>
                </a:solidFill>
                <a:hlinkClick r:id="rId4"/>
              </a:rPr>
              <a:t>FBI warns about thieves using QR codes to steal your data</a:t>
            </a:r>
            <a:endParaRPr sz="1700"/>
          </a:p>
          <a:p>
            <a:pPr indent="-228600" lvl="1" marL="685800" rtl="0" algn="l">
              <a:lnSpc>
                <a:spcPct val="90000"/>
              </a:lnSpc>
              <a:spcBef>
                <a:spcPts val="500"/>
              </a:spcBef>
              <a:spcAft>
                <a:spcPts val="0"/>
              </a:spcAft>
              <a:buClr>
                <a:schemeClr val="dk1"/>
              </a:buClr>
              <a:buSzPts val="1700"/>
              <a:buChar char="•"/>
            </a:pPr>
            <a:r>
              <a:rPr lang="en-US" sz="1700" u="sng">
                <a:solidFill>
                  <a:schemeClr val="hlink"/>
                </a:solidFill>
                <a:hlinkClick r:id="rId5"/>
              </a:rPr>
              <a:t>What is Crypto and Why did it Crash?</a:t>
            </a:r>
            <a:endParaRPr sz="1700"/>
          </a:p>
          <a:p>
            <a:pPr indent="-228600" lvl="1" marL="685800" rtl="0" algn="l">
              <a:lnSpc>
                <a:spcPct val="90000"/>
              </a:lnSpc>
              <a:spcBef>
                <a:spcPts val="500"/>
              </a:spcBef>
              <a:spcAft>
                <a:spcPts val="0"/>
              </a:spcAft>
              <a:buClr>
                <a:schemeClr val="dk1"/>
              </a:buClr>
              <a:buSzPts val="1700"/>
              <a:buChar char="•"/>
            </a:pPr>
            <a:r>
              <a:rPr lang="en-US" sz="1700" u="sng">
                <a:solidFill>
                  <a:schemeClr val="hlink"/>
                </a:solidFill>
                <a:hlinkClick r:id="rId6"/>
              </a:rPr>
              <a:t>Go Fund Me Magic</a:t>
            </a:r>
            <a:endParaRPr sz="1700"/>
          </a:p>
          <a:p>
            <a:pPr indent="-120650" lvl="0" marL="228600" rtl="0" algn="l">
              <a:lnSpc>
                <a:spcPct val="90000"/>
              </a:lnSpc>
              <a:spcBef>
                <a:spcPts val="1000"/>
              </a:spcBef>
              <a:spcAft>
                <a:spcPts val="0"/>
              </a:spcAft>
              <a:buClr>
                <a:schemeClr val="dk1"/>
              </a:buClr>
              <a:buSzPts val="1700"/>
              <a:buNone/>
            </a:pPr>
            <a:r>
              <a:t/>
            </a:r>
            <a:endParaRPr sz="17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1EFD8"/>
        </a:solidFill>
      </p:bgPr>
    </p:bg>
    <p:spTree>
      <p:nvGrpSpPr>
        <p:cNvPr id="685" name="Shape 685"/>
        <p:cNvGrpSpPr/>
        <p:nvPr/>
      </p:nvGrpSpPr>
      <p:grpSpPr>
        <a:xfrm>
          <a:off x="0" y="0"/>
          <a:ext cx="0" cy="0"/>
          <a:chOff x="0" y="0"/>
          <a:chExt cx="0" cy="0"/>
        </a:xfrm>
      </p:grpSpPr>
      <p:sp>
        <p:nvSpPr>
          <p:cNvPr id="686" name="Google Shape;686;p6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lang="en-US" sz="6000" u="sng"/>
              <a:t>Teaching Different Kinds of Fraud:</a:t>
            </a:r>
            <a:endParaRPr/>
          </a:p>
        </p:txBody>
      </p:sp>
      <p:sp>
        <p:nvSpPr>
          <p:cNvPr id="687" name="Google Shape;687;p6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54000" lvl="0" marL="228600" rtl="0" algn="l">
              <a:lnSpc>
                <a:spcPct val="90000"/>
              </a:lnSpc>
              <a:spcBef>
                <a:spcPts val="0"/>
              </a:spcBef>
              <a:spcAft>
                <a:spcPts val="0"/>
              </a:spcAft>
              <a:buClr>
                <a:schemeClr val="dk1"/>
              </a:buClr>
              <a:buSzPts val="4000"/>
              <a:buChar char="•"/>
            </a:pPr>
            <a:r>
              <a:rPr lang="en-US" sz="4000"/>
              <a:t>Infographic/ Cartoon</a:t>
            </a:r>
            <a:endParaRPr/>
          </a:p>
          <a:p>
            <a:pPr indent="-254000" lvl="0" marL="228600" rtl="0" algn="l">
              <a:lnSpc>
                <a:spcPct val="90000"/>
              </a:lnSpc>
              <a:spcBef>
                <a:spcPts val="1000"/>
              </a:spcBef>
              <a:spcAft>
                <a:spcPts val="0"/>
              </a:spcAft>
              <a:buClr>
                <a:schemeClr val="dk1"/>
              </a:buClr>
              <a:buSzPts val="4000"/>
              <a:buChar char="•"/>
            </a:pPr>
            <a:r>
              <a:rPr lang="en-US" sz="4000"/>
              <a:t>Read articles.</a:t>
            </a:r>
            <a:endParaRPr/>
          </a:p>
          <a:p>
            <a:pPr indent="-254000" lvl="0" marL="228600" rtl="0" algn="l">
              <a:lnSpc>
                <a:spcPct val="90000"/>
              </a:lnSpc>
              <a:spcBef>
                <a:spcPts val="1000"/>
              </a:spcBef>
              <a:spcAft>
                <a:spcPts val="0"/>
              </a:spcAft>
              <a:buClr>
                <a:schemeClr val="dk1"/>
              </a:buClr>
              <a:buSzPts val="4000"/>
              <a:buChar char="•"/>
            </a:pPr>
            <a:r>
              <a:rPr lang="en-US" sz="4000"/>
              <a:t>Compare/ Contrast</a:t>
            </a:r>
            <a:endParaRPr/>
          </a:p>
          <a:p>
            <a:pPr indent="-254000" lvl="0" marL="228600" rtl="0" algn="l">
              <a:lnSpc>
                <a:spcPct val="90000"/>
              </a:lnSpc>
              <a:spcBef>
                <a:spcPts val="1000"/>
              </a:spcBef>
              <a:spcAft>
                <a:spcPts val="0"/>
              </a:spcAft>
              <a:buClr>
                <a:schemeClr val="dk1"/>
              </a:buClr>
              <a:buSzPts val="4000"/>
              <a:buChar char="•"/>
            </a:pPr>
            <a:r>
              <a:rPr lang="en-US" sz="4000"/>
              <a:t>Poster to Create Awareness in City Hall</a:t>
            </a:r>
            <a:endParaRPr/>
          </a:p>
          <a:p>
            <a:pPr indent="-254000" lvl="0" marL="228600" rtl="0" algn="l">
              <a:lnSpc>
                <a:spcPct val="90000"/>
              </a:lnSpc>
              <a:spcBef>
                <a:spcPts val="1000"/>
              </a:spcBef>
              <a:spcAft>
                <a:spcPts val="0"/>
              </a:spcAft>
              <a:buClr>
                <a:schemeClr val="dk1"/>
              </a:buClr>
              <a:buSzPts val="4000"/>
              <a:buChar char="•"/>
            </a:pPr>
            <a:r>
              <a:rPr lang="en-US" sz="4000"/>
              <a:t>Do and Don't List</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7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Spam... spam... spam....</a:t>
            </a:r>
            <a:endParaRPr/>
          </a:p>
        </p:txBody>
      </p:sp>
      <p:pic>
        <p:nvPicPr>
          <p:cNvPr id="693" name="Google Shape;693;p70"/>
          <p:cNvPicPr preferRelativeResize="0"/>
          <p:nvPr>
            <p:ph idx="1" type="body"/>
          </p:nvPr>
        </p:nvPicPr>
        <p:blipFill rotWithShape="1">
          <a:blip r:embed="rId3">
            <a:alphaModFix/>
          </a:blip>
          <a:srcRect b="0" l="0" r="0" t="0"/>
          <a:stretch/>
        </p:blipFill>
        <p:spPr>
          <a:xfrm>
            <a:off x="5929024" y="1865603"/>
            <a:ext cx="6029325" cy="609600"/>
          </a:xfrm>
          <a:prstGeom prst="rect">
            <a:avLst/>
          </a:prstGeom>
          <a:noFill/>
          <a:ln>
            <a:noFill/>
          </a:ln>
        </p:spPr>
      </p:pic>
      <p:pic>
        <p:nvPicPr>
          <p:cNvPr id="694" name="Google Shape;694;p70"/>
          <p:cNvPicPr preferRelativeResize="0"/>
          <p:nvPr/>
        </p:nvPicPr>
        <p:blipFill rotWithShape="1">
          <a:blip r:embed="rId4">
            <a:alphaModFix/>
          </a:blip>
          <a:srcRect b="0" l="0" r="0" t="0"/>
          <a:stretch/>
        </p:blipFill>
        <p:spPr>
          <a:xfrm>
            <a:off x="-290052" y="2652743"/>
            <a:ext cx="2743200" cy="274320"/>
          </a:xfrm>
          <a:prstGeom prst="rect">
            <a:avLst/>
          </a:prstGeom>
          <a:noFill/>
          <a:ln>
            <a:noFill/>
          </a:ln>
        </p:spPr>
      </p:pic>
      <p:pic>
        <p:nvPicPr>
          <p:cNvPr id="695" name="Google Shape;695;p70"/>
          <p:cNvPicPr preferRelativeResize="0"/>
          <p:nvPr/>
        </p:nvPicPr>
        <p:blipFill rotWithShape="1">
          <a:blip r:embed="rId5">
            <a:alphaModFix/>
          </a:blip>
          <a:srcRect b="0" l="0" r="0" t="0"/>
          <a:stretch/>
        </p:blipFill>
        <p:spPr>
          <a:xfrm>
            <a:off x="2979173" y="2469106"/>
            <a:ext cx="8458201" cy="838239"/>
          </a:xfrm>
          <a:prstGeom prst="rect">
            <a:avLst/>
          </a:prstGeom>
          <a:noFill/>
          <a:ln>
            <a:noFill/>
          </a:ln>
        </p:spPr>
      </p:pic>
      <p:pic>
        <p:nvPicPr>
          <p:cNvPr id="696" name="Google Shape;696;p70"/>
          <p:cNvPicPr preferRelativeResize="0"/>
          <p:nvPr/>
        </p:nvPicPr>
        <p:blipFill rotWithShape="1">
          <a:blip r:embed="rId6">
            <a:alphaModFix/>
          </a:blip>
          <a:srcRect b="0" l="0" r="0" t="0"/>
          <a:stretch/>
        </p:blipFill>
        <p:spPr>
          <a:xfrm>
            <a:off x="103238" y="1967792"/>
            <a:ext cx="5582264" cy="402899"/>
          </a:xfrm>
          <a:prstGeom prst="rect">
            <a:avLst/>
          </a:prstGeom>
          <a:noFill/>
          <a:ln>
            <a:noFill/>
          </a:ln>
        </p:spPr>
      </p:pic>
      <p:pic>
        <p:nvPicPr>
          <p:cNvPr id="697" name="Google Shape;697;p70"/>
          <p:cNvPicPr preferRelativeResize="0"/>
          <p:nvPr/>
        </p:nvPicPr>
        <p:blipFill rotWithShape="1">
          <a:blip r:embed="rId7">
            <a:alphaModFix/>
          </a:blip>
          <a:srcRect b="0" l="0" r="0" t="0"/>
          <a:stretch/>
        </p:blipFill>
        <p:spPr>
          <a:xfrm>
            <a:off x="103239" y="3404717"/>
            <a:ext cx="4574458" cy="392697"/>
          </a:xfrm>
          <a:prstGeom prst="rect">
            <a:avLst/>
          </a:prstGeom>
          <a:noFill/>
          <a:ln>
            <a:noFill/>
          </a:ln>
        </p:spPr>
      </p:pic>
      <p:pic>
        <p:nvPicPr>
          <p:cNvPr id="698" name="Google Shape;698;p70"/>
          <p:cNvPicPr preferRelativeResize="0"/>
          <p:nvPr/>
        </p:nvPicPr>
        <p:blipFill rotWithShape="1">
          <a:blip r:embed="rId8">
            <a:alphaModFix/>
          </a:blip>
          <a:srcRect b="0" l="0" r="0" t="0"/>
          <a:stretch/>
        </p:blipFill>
        <p:spPr>
          <a:xfrm>
            <a:off x="4699820" y="3309554"/>
            <a:ext cx="7130844" cy="595311"/>
          </a:xfrm>
          <a:prstGeom prst="rect">
            <a:avLst/>
          </a:prstGeom>
          <a:noFill/>
          <a:ln>
            <a:noFill/>
          </a:ln>
        </p:spPr>
      </p:pic>
      <p:pic>
        <p:nvPicPr>
          <p:cNvPr id="699" name="Google Shape;699;p70"/>
          <p:cNvPicPr preferRelativeResize="0"/>
          <p:nvPr/>
        </p:nvPicPr>
        <p:blipFill rotWithShape="1">
          <a:blip r:embed="rId9">
            <a:alphaModFix/>
          </a:blip>
          <a:srcRect b="0" l="0" r="0" t="0"/>
          <a:stretch/>
        </p:blipFill>
        <p:spPr>
          <a:xfrm>
            <a:off x="103239" y="4097568"/>
            <a:ext cx="8937522" cy="383509"/>
          </a:xfrm>
          <a:prstGeom prst="rect">
            <a:avLst/>
          </a:prstGeom>
          <a:noFill/>
          <a:ln>
            <a:noFill/>
          </a:ln>
        </p:spPr>
      </p:pic>
      <p:pic>
        <p:nvPicPr>
          <p:cNvPr descr="A picture containing logo&#10;&#10;Description automatically generated" id="700" name="Google Shape;700;p70"/>
          <p:cNvPicPr preferRelativeResize="0"/>
          <p:nvPr/>
        </p:nvPicPr>
        <p:blipFill rotWithShape="1">
          <a:blip r:embed="rId10">
            <a:alphaModFix/>
          </a:blip>
          <a:srcRect b="0" l="0" r="0" t="0"/>
          <a:stretch/>
        </p:blipFill>
        <p:spPr>
          <a:xfrm>
            <a:off x="5867400" y="4668089"/>
            <a:ext cx="5852651" cy="508370"/>
          </a:xfrm>
          <a:prstGeom prst="rect">
            <a:avLst/>
          </a:prstGeom>
          <a:noFill/>
          <a:ln>
            <a:noFill/>
          </a:ln>
        </p:spPr>
      </p:pic>
      <p:sp>
        <p:nvSpPr>
          <p:cNvPr id="701" name="Google Shape;701;p70"/>
          <p:cNvSpPr/>
          <p:nvPr/>
        </p:nvSpPr>
        <p:spPr>
          <a:xfrm>
            <a:off x="0" y="2470354"/>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2" name="Google Shape;702;p70"/>
          <p:cNvSpPr/>
          <p:nvPr/>
        </p:nvSpPr>
        <p:spPr>
          <a:xfrm>
            <a:off x="-1" y="3232353"/>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3" name="Google Shape;703;p70"/>
          <p:cNvSpPr/>
          <p:nvPr/>
        </p:nvSpPr>
        <p:spPr>
          <a:xfrm>
            <a:off x="-1" y="3908321"/>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04" name="Google Shape;704;p70"/>
          <p:cNvSpPr/>
          <p:nvPr/>
        </p:nvSpPr>
        <p:spPr>
          <a:xfrm>
            <a:off x="-1" y="5174224"/>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7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Spam... spam... spam....</a:t>
            </a:r>
            <a:endParaRPr/>
          </a:p>
        </p:txBody>
      </p:sp>
      <p:sp>
        <p:nvSpPr>
          <p:cNvPr id="710" name="Google Shape;710;p71"/>
          <p:cNvSpPr/>
          <p:nvPr/>
        </p:nvSpPr>
        <p:spPr>
          <a:xfrm>
            <a:off x="-48381" y="6207783"/>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1" name="Google Shape;711;p71"/>
          <p:cNvSpPr/>
          <p:nvPr/>
        </p:nvSpPr>
        <p:spPr>
          <a:xfrm>
            <a:off x="-1" y="3232353"/>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2" name="Google Shape;712;p71"/>
          <p:cNvSpPr/>
          <p:nvPr/>
        </p:nvSpPr>
        <p:spPr>
          <a:xfrm>
            <a:off x="-1" y="3908321"/>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13" name="Google Shape;713;p71"/>
          <p:cNvSpPr/>
          <p:nvPr/>
        </p:nvSpPr>
        <p:spPr>
          <a:xfrm>
            <a:off x="-1" y="5174224"/>
            <a:ext cx="12241161" cy="73741"/>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Graphical user interface, text, application, email&#10;&#10;Description automatically generated" id="714" name="Google Shape;714;p71"/>
          <p:cNvPicPr preferRelativeResize="0"/>
          <p:nvPr>
            <p:ph idx="1" type="body"/>
          </p:nvPr>
        </p:nvPicPr>
        <p:blipFill rotWithShape="1">
          <a:blip r:embed="rId3">
            <a:alphaModFix/>
          </a:blip>
          <a:srcRect b="0" l="0" r="0" t="0"/>
          <a:stretch/>
        </p:blipFill>
        <p:spPr>
          <a:xfrm>
            <a:off x="146730" y="1425159"/>
            <a:ext cx="6600825" cy="3676650"/>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pic>
        <p:nvPicPr>
          <p:cNvPr descr="Graphical user interface, text, application, email&#10;&#10;Description automatically generated" id="715" name="Google Shape;715;p71"/>
          <p:cNvPicPr preferRelativeResize="0"/>
          <p:nvPr/>
        </p:nvPicPr>
        <p:blipFill rotWithShape="1">
          <a:blip r:embed="rId4">
            <a:alphaModFix/>
          </a:blip>
          <a:srcRect b="0" l="0" r="0" t="0"/>
          <a:stretch/>
        </p:blipFill>
        <p:spPr>
          <a:xfrm>
            <a:off x="4470400" y="3590235"/>
            <a:ext cx="7387771" cy="3173053"/>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5" name="Shape 135"/>
        <p:cNvGrpSpPr/>
        <p:nvPr/>
      </p:nvGrpSpPr>
      <p:grpSpPr>
        <a:xfrm>
          <a:off x="0" y="0"/>
          <a:ext cx="0" cy="0"/>
          <a:chOff x="0" y="0"/>
          <a:chExt cx="0" cy="0"/>
        </a:xfrm>
      </p:grpSpPr>
      <p:sp>
        <p:nvSpPr>
          <p:cNvPr id="136" name="Google Shape;136;p18"/>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7" name="Google Shape;137;p18"/>
          <p:cNvSpPr/>
          <p:nvPr/>
        </p:nvSpPr>
        <p:spPr>
          <a:xfrm flipH="1" rot="5400000">
            <a:off x="-1417539" y="1417538"/>
            <a:ext cx="6875818" cy="4040744"/>
          </a:xfrm>
          <a:prstGeom prst="rect">
            <a:avLst/>
          </a:prstGeom>
          <a:gradFill>
            <a:gsLst>
              <a:gs pos="0">
                <a:srgbClr val="000000"/>
              </a:gs>
              <a:gs pos="100000">
                <a:srgbClr val="2F5496"/>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18"/>
          <p:cNvSpPr/>
          <p:nvPr/>
        </p:nvSpPr>
        <p:spPr>
          <a:xfrm rot="-5400000">
            <a:off x="-158495" y="2660473"/>
            <a:ext cx="4355594" cy="4038603"/>
          </a:xfrm>
          <a:prstGeom prst="rect">
            <a:avLst/>
          </a:prstGeom>
          <a:gradFill>
            <a:gsLst>
              <a:gs pos="0">
                <a:srgbClr val="4472C4">
                  <a:alpha val="49803"/>
                </a:srgbClr>
              </a:gs>
              <a:gs pos="100000">
                <a:srgbClr val="1F3864">
                  <a:alpha val="0"/>
                </a:srgbClr>
              </a:gs>
            </a:gsLst>
            <a:lin ang="11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9" name="Google Shape;139;p18"/>
          <p:cNvSpPr/>
          <p:nvPr/>
        </p:nvSpPr>
        <p:spPr>
          <a:xfrm flipH="1" rot="-5400000">
            <a:off x="-1180882" y="1638085"/>
            <a:ext cx="6857572" cy="3581401"/>
          </a:xfrm>
          <a:prstGeom prst="rect">
            <a:avLst/>
          </a:prstGeom>
          <a:gradFill>
            <a:gsLst>
              <a:gs pos="0">
                <a:srgbClr val="000000">
                  <a:alpha val="58823"/>
                </a:srgbClr>
              </a:gs>
              <a:gs pos="69000">
                <a:srgbClr val="4472C4">
                  <a:alpha val="0"/>
                </a:srgbClr>
              </a:gs>
              <a:gs pos="100000">
                <a:srgbClr val="4472C4">
                  <a:alpha val="0"/>
                </a:srgbClr>
              </a:gs>
            </a:gsLst>
            <a:lin ang="132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0" name="Google Shape;140;p18"/>
          <p:cNvSpPr/>
          <p:nvPr/>
        </p:nvSpPr>
        <p:spPr>
          <a:xfrm rot="6097846">
            <a:off x="-747355" y="1201312"/>
            <a:ext cx="4808302" cy="4088666"/>
          </a:xfrm>
          <a:custGeom>
            <a:rect b="b" l="l" r="r" t="t"/>
            <a:pathLst>
              <a:path extrusionOk="0" h="4088666" w="4808302">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0">
                <a:srgbClr val="8DA9DB">
                  <a:alpha val="0"/>
                </a:srgbClr>
              </a:gs>
              <a:gs pos="39000">
                <a:srgbClr val="8DA9DB">
                  <a:alpha val="0"/>
                </a:srgbClr>
              </a:gs>
              <a:gs pos="100000">
                <a:srgbClr val="2F5496">
                  <a:alpha val="25882"/>
                </a:srgbClr>
              </a:gs>
            </a:gsLst>
            <a:lin ang="186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41" name="Google Shape;141;p18"/>
          <p:cNvSpPr txBox="1"/>
          <p:nvPr>
            <p:ph type="title"/>
          </p:nvPr>
        </p:nvSpPr>
        <p:spPr>
          <a:xfrm>
            <a:off x="660041" y="2767106"/>
            <a:ext cx="2880828" cy="307190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en-US" sz="4000">
                <a:solidFill>
                  <a:srgbClr val="FFFFFF"/>
                </a:solidFill>
                <a:latin typeface="Calibri"/>
                <a:ea typeface="Calibri"/>
                <a:cs typeface="Calibri"/>
                <a:sym typeface="Calibri"/>
              </a:rPr>
              <a:t>My Fraud Risk</a:t>
            </a:r>
            <a:endParaRPr/>
          </a:p>
        </p:txBody>
      </p:sp>
      <p:sp>
        <p:nvSpPr>
          <p:cNvPr id="142" name="Google Shape;142;p18"/>
          <p:cNvSpPr txBox="1"/>
          <p:nvPr>
            <p:ph idx="1" type="body"/>
          </p:nvPr>
        </p:nvSpPr>
        <p:spPr>
          <a:xfrm>
            <a:off x="4297977" y="5268211"/>
            <a:ext cx="7639221" cy="1494117"/>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FFFFFF"/>
              </a:buClr>
              <a:buSzPts val="2000"/>
              <a:buNone/>
            </a:pPr>
            <a:r>
              <a:rPr lang="en-US" sz="2000" u="sng">
                <a:solidFill>
                  <a:srgbClr val="FFFFFF"/>
                </a:solidFill>
                <a:latin typeface="Calibri"/>
                <a:ea typeface="Calibri"/>
                <a:cs typeface="Calibri"/>
                <a:sym typeface="Calibri"/>
                <a:hlinkClick r:id="rId3">
                  <a:extLst>
                    <a:ext uri="{A12FA001-AC4F-418D-AE19-62706E023703}">
                      <ahyp:hlinkClr val="tx"/>
                    </a:ext>
                  </a:extLst>
                </a:hlinkClick>
              </a:rPr>
              <a:t>https://www.cfcu.org/files/cfcu18/1/file/YouthMonth/MyFraudRisk.pdf</a:t>
            </a:r>
            <a:r>
              <a:rPr lang="en-US" sz="2000">
                <a:solidFill>
                  <a:srgbClr val="FFFFFF"/>
                </a:solidFill>
                <a:latin typeface="Calibri"/>
                <a:ea typeface="Calibri"/>
                <a:cs typeface="Calibri"/>
                <a:sym typeface="Calibri"/>
              </a:rPr>
              <a:t> </a:t>
            </a:r>
            <a:endParaRPr/>
          </a:p>
        </p:txBody>
      </p:sp>
      <p:pic>
        <p:nvPicPr>
          <p:cNvPr descr="Graphical user interface, application, table&#10;&#10;Description automatically generated" id="143" name="Google Shape;143;p18"/>
          <p:cNvPicPr preferRelativeResize="0"/>
          <p:nvPr/>
        </p:nvPicPr>
        <p:blipFill rotWithShape="1">
          <a:blip r:embed="rId4">
            <a:alphaModFix/>
          </a:blip>
          <a:srcRect b="0" l="0" r="0" t="0"/>
          <a:stretch/>
        </p:blipFill>
        <p:spPr>
          <a:xfrm>
            <a:off x="5797700" y="282853"/>
            <a:ext cx="4635203" cy="59235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719" name="Shape 719"/>
        <p:cNvGrpSpPr/>
        <p:nvPr/>
      </p:nvGrpSpPr>
      <p:grpSpPr>
        <a:xfrm>
          <a:off x="0" y="0"/>
          <a:ext cx="0" cy="0"/>
          <a:chOff x="0" y="0"/>
          <a:chExt cx="0" cy="0"/>
        </a:xfrm>
      </p:grpSpPr>
      <p:sp>
        <p:nvSpPr>
          <p:cNvPr id="720" name="Google Shape;720;p7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Elementary K-2: Identity Theft</a:t>
            </a:r>
            <a:endParaRPr b="1"/>
          </a:p>
        </p:txBody>
      </p:sp>
      <p:sp>
        <p:nvSpPr>
          <p:cNvPr id="721" name="Google Shape;721;p72"/>
          <p:cNvSpPr txBox="1"/>
          <p:nvPr>
            <p:ph idx="1" type="body"/>
          </p:nvPr>
        </p:nvSpPr>
        <p:spPr>
          <a:xfrm>
            <a:off x="838200" y="1567529"/>
            <a:ext cx="10515600" cy="460943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https://docs.google.com/document/d/1A2r3OIgebVbj7LeWOrtuTEVjGZIjayg3ed9fM-XS42Q/edit?usp=sharing</a:t>
            </a:r>
            <a:r>
              <a:rPr lang="en-US"/>
              <a:t> </a:t>
            </a:r>
            <a:endParaRPr/>
          </a:p>
        </p:txBody>
      </p:sp>
      <p:pic>
        <p:nvPicPr>
          <p:cNvPr descr="Table&#10;&#10;Description automatically generated" id="722" name="Google Shape;722;p72"/>
          <p:cNvPicPr preferRelativeResize="0"/>
          <p:nvPr/>
        </p:nvPicPr>
        <p:blipFill rotWithShape="1">
          <a:blip r:embed="rId4">
            <a:alphaModFix/>
          </a:blip>
          <a:srcRect b="0" l="0" r="0" t="0"/>
          <a:stretch/>
        </p:blipFill>
        <p:spPr>
          <a:xfrm>
            <a:off x="521110" y="2784547"/>
            <a:ext cx="2743200" cy="340284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 letter&#10;&#10;Description automatically generated" id="723" name="Google Shape;723;p72"/>
          <p:cNvPicPr preferRelativeResize="0"/>
          <p:nvPr/>
        </p:nvPicPr>
        <p:blipFill rotWithShape="1">
          <a:blip r:embed="rId5">
            <a:alphaModFix/>
          </a:blip>
          <a:srcRect b="0" l="0" r="0" t="0"/>
          <a:stretch/>
        </p:blipFill>
        <p:spPr>
          <a:xfrm>
            <a:off x="3605981" y="3102649"/>
            <a:ext cx="2743200" cy="33811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clipart&#10;&#10;Description automatically generated" id="724" name="Google Shape;724;p72"/>
          <p:cNvPicPr preferRelativeResize="0"/>
          <p:nvPr/>
        </p:nvPicPr>
        <p:blipFill rotWithShape="1">
          <a:blip r:embed="rId6">
            <a:alphaModFix/>
          </a:blip>
          <a:srcRect b="0" l="0" r="0" t="0"/>
          <a:stretch/>
        </p:blipFill>
        <p:spPr>
          <a:xfrm>
            <a:off x="7378342" y="3798017"/>
            <a:ext cx="4514542" cy="28384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728" name="Shape 728"/>
        <p:cNvGrpSpPr/>
        <p:nvPr/>
      </p:nvGrpSpPr>
      <p:grpSpPr>
        <a:xfrm>
          <a:off x="0" y="0"/>
          <a:ext cx="0" cy="0"/>
          <a:chOff x="0" y="0"/>
          <a:chExt cx="0" cy="0"/>
        </a:xfrm>
      </p:grpSpPr>
      <p:pic>
        <p:nvPicPr>
          <p:cNvPr descr="Text&#10;&#10;Description automatically generated" id="729" name="Google Shape;729;p73"/>
          <p:cNvPicPr preferRelativeResize="0"/>
          <p:nvPr>
            <p:ph idx="1" type="body"/>
          </p:nvPr>
        </p:nvPicPr>
        <p:blipFill rotWithShape="1">
          <a:blip r:embed="rId3">
            <a:alphaModFix/>
          </a:blip>
          <a:srcRect b="0" l="0" r="0" t="0"/>
          <a:stretch/>
        </p:blipFill>
        <p:spPr>
          <a:xfrm>
            <a:off x="157897" y="830109"/>
            <a:ext cx="11876204" cy="5051886"/>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733" name="Shape 733"/>
        <p:cNvGrpSpPr/>
        <p:nvPr/>
      </p:nvGrpSpPr>
      <p:grpSpPr>
        <a:xfrm>
          <a:off x="0" y="0"/>
          <a:ext cx="0" cy="0"/>
          <a:chOff x="0" y="0"/>
          <a:chExt cx="0" cy="0"/>
        </a:xfrm>
      </p:grpSpPr>
      <p:pic>
        <p:nvPicPr>
          <p:cNvPr descr="Table&#10;&#10;Description automatically generated" id="734" name="Google Shape;734;p74"/>
          <p:cNvPicPr preferRelativeResize="0"/>
          <p:nvPr>
            <p:ph idx="1" type="body"/>
          </p:nvPr>
        </p:nvPicPr>
        <p:blipFill rotWithShape="1">
          <a:blip r:embed="rId3">
            <a:alphaModFix/>
          </a:blip>
          <a:srcRect b="0" l="0" r="0" t="0"/>
          <a:stretch/>
        </p:blipFill>
        <p:spPr>
          <a:xfrm>
            <a:off x="248265" y="205140"/>
            <a:ext cx="10515600" cy="2765283"/>
          </a:xfrm>
          <a:prstGeom prst="rect">
            <a:avLst/>
          </a:prstGeom>
          <a:noFill/>
          <a:ln>
            <a:noFill/>
          </a:ln>
        </p:spPr>
      </p:pic>
      <p:pic>
        <p:nvPicPr>
          <p:cNvPr descr="Table&#10;&#10;Description automatically generated" id="735" name="Google Shape;735;p74"/>
          <p:cNvPicPr preferRelativeResize="0"/>
          <p:nvPr/>
        </p:nvPicPr>
        <p:blipFill rotWithShape="1">
          <a:blip r:embed="rId4">
            <a:alphaModFix/>
          </a:blip>
          <a:srcRect b="0" l="0" r="0" t="0"/>
          <a:stretch/>
        </p:blipFill>
        <p:spPr>
          <a:xfrm>
            <a:off x="3839498" y="1949081"/>
            <a:ext cx="7622457" cy="4705064"/>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739" name="Shape 739"/>
        <p:cNvGrpSpPr/>
        <p:nvPr/>
      </p:nvGrpSpPr>
      <p:grpSpPr>
        <a:xfrm>
          <a:off x="0" y="0"/>
          <a:ext cx="0" cy="0"/>
          <a:chOff x="0" y="0"/>
          <a:chExt cx="0" cy="0"/>
        </a:xfrm>
      </p:grpSpPr>
      <p:pic>
        <p:nvPicPr>
          <p:cNvPr descr="Text, table&#10;&#10;Description automatically generated" id="740" name="Google Shape;740;p75"/>
          <p:cNvPicPr preferRelativeResize="0"/>
          <p:nvPr>
            <p:ph idx="1" type="body"/>
          </p:nvPr>
        </p:nvPicPr>
        <p:blipFill rotWithShape="1">
          <a:blip r:embed="rId3">
            <a:alphaModFix/>
          </a:blip>
          <a:srcRect b="0" l="0" r="0" t="0"/>
          <a:stretch/>
        </p:blipFill>
        <p:spPr>
          <a:xfrm>
            <a:off x="989114" y="43529"/>
            <a:ext cx="10496449" cy="676024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F2B1"/>
        </a:solidFill>
      </p:bgPr>
    </p:bg>
    <p:spTree>
      <p:nvGrpSpPr>
        <p:cNvPr id="744" name="Shape 744"/>
        <p:cNvGrpSpPr/>
        <p:nvPr/>
      </p:nvGrpSpPr>
      <p:grpSpPr>
        <a:xfrm>
          <a:off x="0" y="0"/>
          <a:ext cx="0" cy="0"/>
          <a:chOff x="0" y="0"/>
          <a:chExt cx="0" cy="0"/>
        </a:xfrm>
      </p:grpSpPr>
      <p:pic>
        <p:nvPicPr>
          <p:cNvPr descr="Text, table&#10;&#10;Description automatically generated" id="745" name="Google Shape;745;p76"/>
          <p:cNvPicPr preferRelativeResize="0"/>
          <p:nvPr>
            <p:ph idx="1" type="body"/>
          </p:nvPr>
        </p:nvPicPr>
        <p:blipFill rotWithShape="1">
          <a:blip r:embed="rId3">
            <a:alphaModFix/>
          </a:blip>
          <a:srcRect b="0" l="0" r="0" t="0"/>
          <a:stretch/>
        </p:blipFill>
        <p:spPr>
          <a:xfrm>
            <a:off x="659270" y="80399"/>
            <a:ext cx="10332685" cy="669878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749" name="Shape 749"/>
        <p:cNvGrpSpPr/>
        <p:nvPr/>
      </p:nvGrpSpPr>
      <p:grpSpPr>
        <a:xfrm>
          <a:off x="0" y="0"/>
          <a:ext cx="0" cy="0"/>
          <a:chOff x="0" y="0"/>
          <a:chExt cx="0" cy="0"/>
        </a:xfrm>
      </p:grpSpPr>
      <p:sp>
        <p:nvSpPr>
          <p:cNvPr id="750" name="Google Shape;750;p77"/>
          <p:cNvSpPr txBox="1"/>
          <p:nvPr>
            <p:ph type="title"/>
          </p:nvPr>
        </p:nvSpPr>
        <p:spPr>
          <a:xfrm>
            <a:off x="600076" y="841373"/>
            <a:ext cx="10801349" cy="1039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Elementary 3-5:</a:t>
            </a:r>
            <a:r>
              <a:rPr b="1" lang="en-US"/>
              <a:t> Super Digital Citizen</a:t>
            </a:r>
            <a:endParaRPr b="1" u="sng"/>
          </a:p>
        </p:txBody>
      </p:sp>
      <p:sp>
        <p:nvSpPr>
          <p:cNvPr id="751" name="Google Shape;751;p77"/>
          <p:cNvSpPr txBox="1"/>
          <p:nvPr>
            <p:ph idx="1" type="body"/>
          </p:nvPr>
        </p:nvSpPr>
        <p:spPr>
          <a:xfrm>
            <a:off x="433387" y="2218531"/>
            <a:ext cx="5657851" cy="418465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b="1" lang="en-US"/>
              <a:t>Learning Objectives:</a:t>
            </a:r>
            <a:endParaRPr/>
          </a:p>
          <a:p>
            <a:pPr indent="-228600" lvl="0" marL="228600" rtl="0" algn="l">
              <a:lnSpc>
                <a:spcPct val="90000"/>
              </a:lnSpc>
              <a:spcBef>
                <a:spcPts val="1000"/>
              </a:spcBef>
              <a:spcAft>
                <a:spcPts val="0"/>
              </a:spcAft>
              <a:buClr>
                <a:schemeClr val="dk1"/>
              </a:buClr>
              <a:buSzPts val="2800"/>
              <a:buChar char="•"/>
            </a:pPr>
            <a:r>
              <a:rPr lang="en-US"/>
              <a:t>Reflect on the characteristics that make someone an upstanding digital citizen.</a:t>
            </a:r>
            <a:endParaRPr/>
          </a:p>
          <a:p>
            <a:pPr indent="-228600" lvl="0" marL="228600" rtl="0" algn="l">
              <a:lnSpc>
                <a:spcPct val="90000"/>
              </a:lnSpc>
              <a:spcBef>
                <a:spcPts val="1000"/>
              </a:spcBef>
              <a:spcAft>
                <a:spcPts val="0"/>
              </a:spcAft>
              <a:buClr>
                <a:schemeClr val="dk1"/>
              </a:buClr>
              <a:buSzPts val="2800"/>
              <a:buChar char="•"/>
            </a:pPr>
            <a:r>
              <a:rPr lang="en-US"/>
              <a:t>Recognize what cyberbullying is.</a:t>
            </a:r>
            <a:endParaRPr/>
          </a:p>
          <a:p>
            <a:pPr indent="-228600" lvl="0" marL="228600" rtl="0" algn="l">
              <a:lnSpc>
                <a:spcPct val="90000"/>
              </a:lnSpc>
              <a:spcBef>
                <a:spcPts val="1000"/>
              </a:spcBef>
              <a:spcAft>
                <a:spcPts val="0"/>
              </a:spcAft>
              <a:buClr>
                <a:schemeClr val="dk1"/>
              </a:buClr>
              <a:buSzPts val="2800"/>
              <a:buChar char="•"/>
            </a:pPr>
            <a:r>
              <a:rPr lang="en-US"/>
              <a:t>Show ways to be an upstander by creating a digital citizenship superhero comic strip.</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752" name="Google Shape;752;p77"/>
          <p:cNvSpPr txBox="1"/>
          <p:nvPr/>
        </p:nvSpPr>
        <p:spPr>
          <a:xfrm>
            <a:off x="6723000" y="5997294"/>
            <a:ext cx="6642918" cy="830997"/>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2400"/>
              <a:buFont typeface="Arial"/>
              <a:buChar char="•"/>
            </a:pPr>
            <a:r>
              <a:rPr lang="en-US" sz="2400" u="sng">
                <a:solidFill>
                  <a:schemeClr val="dk1"/>
                </a:solidFill>
                <a:latin typeface="Calibri"/>
                <a:ea typeface="Calibri"/>
                <a:cs typeface="Calibri"/>
                <a:sym typeface="Calibri"/>
                <a:hlinkClick r:id="rId3">
                  <a:extLst>
                    <a:ext uri="{A12FA001-AC4F-418D-AE19-62706E023703}">
                      <ahyp:hlinkClr val="tx"/>
                    </a:ext>
                  </a:extLst>
                </a:hlinkClick>
              </a:rPr>
              <a:t>Super Digital Citizen Lesson Link</a:t>
            </a:r>
            <a:r>
              <a:rPr lang="en-US"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indent="-133350" lvl="0" marL="285750" marR="0" rtl="0" algn="l">
              <a:spcBef>
                <a:spcPts val="0"/>
              </a:spcBef>
              <a:spcAft>
                <a:spcPts val="0"/>
              </a:spcAft>
              <a:buClr>
                <a:schemeClr val="dk1"/>
              </a:buClr>
              <a:buSzPts val="2400"/>
              <a:buFont typeface="Arial"/>
              <a:buNone/>
            </a:pPr>
            <a:r>
              <a:t/>
            </a:r>
            <a:endParaRPr sz="2400">
              <a:solidFill>
                <a:schemeClr val="dk1"/>
              </a:solidFill>
              <a:latin typeface="Calibri"/>
              <a:ea typeface="Calibri"/>
              <a:cs typeface="Calibri"/>
              <a:sym typeface="Calibri"/>
            </a:endParaRPr>
          </a:p>
        </p:txBody>
      </p:sp>
      <p:pic>
        <p:nvPicPr>
          <p:cNvPr descr="A picture containing text&#10;&#10;Description automatically generated" id="753" name="Google Shape;753;p77"/>
          <p:cNvPicPr preferRelativeResize="0"/>
          <p:nvPr/>
        </p:nvPicPr>
        <p:blipFill rotWithShape="1">
          <a:blip r:embed="rId4">
            <a:alphaModFix/>
          </a:blip>
          <a:srcRect b="0" l="0" r="0" t="0"/>
          <a:stretch/>
        </p:blipFill>
        <p:spPr>
          <a:xfrm>
            <a:off x="141262" y="123554"/>
            <a:ext cx="4012560" cy="640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id="754" name="Google Shape;754;p77"/>
          <p:cNvPicPr preferRelativeResize="0"/>
          <p:nvPr/>
        </p:nvPicPr>
        <p:blipFill rotWithShape="1">
          <a:blip r:embed="rId5">
            <a:alphaModFix/>
          </a:blip>
          <a:srcRect b="0" l="0" r="0" t="0"/>
          <a:stretch/>
        </p:blipFill>
        <p:spPr>
          <a:xfrm>
            <a:off x="6597907" y="1801350"/>
            <a:ext cx="5262715" cy="367470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758" name="Shape 758"/>
        <p:cNvGrpSpPr/>
        <p:nvPr/>
      </p:nvGrpSpPr>
      <p:grpSpPr>
        <a:xfrm>
          <a:off x="0" y="0"/>
          <a:ext cx="0" cy="0"/>
          <a:chOff x="0" y="0"/>
          <a:chExt cx="0" cy="0"/>
        </a:xfrm>
      </p:grpSpPr>
      <p:sp>
        <p:nvSpPr>
          <p:cNvPr id="759" name="Google Shape;759;p78"/>
          <p:cNvSpPr txBox="1"/>
          <p:nvPr>
            <p:ph type="title"/>
          </p:nvPr>
        </p:nvSpPr>
        <p:spPr>
          <a:xfrm>
            <a:off x="4421982" y="-3969"/>
            <a:ext cx="4717256" cy="1349375"/>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Game:</a:t>
            </a:r>
            <a:endParaRPr b="1"/>
          </a:p>
        </p:txBody>
      </p:sp>
      <p:sp>
        <p:nvSpPr>
          <p:cNvPr id="760" name="Google Shape;760;p78"/>
          <p:cNvSpPr txBox="1"/>
          <p:nvPr>
            <p:ph idx="1" type="body"/>
          </p:nvPr>
        </p:nvSpPr>
        <p:spPr>
          <a:xfrm>
            <a:off x="219075" y="6183311"/>
            <a:ext cx="11813382" cy="57705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u="sng">
                <a:solidFill>
                  <a:schemeClr val="hlink"/>
                </a:solidFill>
                <a:hlinkClick r:id="rId3"/>
              </a:rPr>
              <a:t>https://www.digitalpassport.org/evolve.html</a:t>
            </a:r>
            <a:r>
              <a:rPr lang="en-US"/>
              <a:t> </a:t>
            </a:r>
            <a:endParaRPr/>
          </a:p>
        </p:txBody>
      </p:sp>
      <p:pic>
        <p:nvPicPr>
          <p:cNvPr descr="A picture containing text&#10;&#10;Description automatically generated" id="761" name="Google Shape;761;p78"/>
          <p:cNvPicPr preferRelativeResize="0"/>
          <p:nvPr/>
        </p:nvPicPr>
        <p:blipFill rotWithShape="1">
          <a:blip r:embed="rId4">
            <a:alphaModFix/>
          </a:blip>
          <a:srcRect b="0" l="0" r="0" t="0"/>
          <a:stretch/>
        </p:blipFill>
        <p:spPr>
          <a:xfrm>
            <a:off x="141263" y="159273"/>
            <a:ext cx="4012560" cy="640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diagram&#10;&#10;Description automatically generated" id="762" name="Google Shape;762;p78"/>
          <p:cNvPicPr preferRelativeResize="0"/>
          <p:nvPr/>
        </p:nvPicPr>
        <p:blipFill rotWithShape="1">
          <a:blip r:embed="rId5">
            <a:alphaModFix/>
          </a:blip>
          <a:srcRect b="0" l="0" r="0" t="0"/>
          <a:stretch/>
        </p:blipFill>
        <p:spPr>
          <a:xfrm>
            <a:off x="557212" y="1408845"/>
            <a:ext cx="6469856" cy="4659431"/>
          </a:xfrm>
          <a:prstGeom prst="rect">
            <a:avLst/>
          </a:prstGeom>
          <a:noFill/>
          <a:ln>
            <a:noFill/>
          </a:ln>
        </p:spPr>
      </p:pic>
      <p:pic>
        <p:nvPicPr>
          <p:cNvPr descr="Graphical user interface, text, application, chat or text message&#10;&#10;Description automatically generated" id="763" name="Google Shape;763;p78"/>
          <p:cNvPicPr preferRelativeResize="0"/>
          <p:nvPr/>
        </p:nvPicPr>
        <p:blipFill rotWithShape="1">
          <a:blip r:embed="rId6">
            <a:alphaModFix/>
          </a:blip>
          <a:srcRect b="0" l="0" r="0" t="0"/>
          <a:stretch/>
        </p:blipFill>
        <p:spPr>
          <a:xfrm>
            <a:off x="7308056" y="1926534"/>
            <a:ext cx="2743200" cy="1957183"/>
          </a:xfrm>
          <a:prstGeom prst="rect">
            <a:avLst/>
          </a:prstGeom>
          <a:noFill/>
          <a:ln>
            <a:noFill/>
          </a:ln>
        </p:spPr>
      </p:pic>
      <p:pic>
        <p:nvPicPr>
          <p:cNvPr descr="Graphical user interface&#10;&#10;Description automatically generated" id="764" name="Google Shape;764;p78"/>
          <p:cNvPicPr preferRelativeResize="0"/>
          <p:nvPr/>
        </p:nvPicPr>
        <p:blipFill rotWithShape="1">
          <a:blip r:embed="rId7">
            <a:alphaModFix/>
          </a:blip>
          <a:srcRect b="-680" l="0" r="5381" t="0"/>
          <a:stretch/>
        </p:blipFill>
        <p:spPr>
          <a:xfrm>
            <a:off x="10069922" y="2624092"/>
            <a:ext cx="1981070" cy="1399416"/>
          </a:xfrm>
          <a:prstGeom prst="rect">
            <a:avLst/>
          </a:prstGeom>
          <a:noFill/>
          <a:ln>
            <a:noFill/>
          </a:ln>
        </p:spPr>
      </p:pic>
      <p:pic>
        <p:nvPicPr>
          <p:cNvPr descr="Graphical user interface, text&#10;&#10;Description automatically generated" id="765" name="Google Shape;765;p78"/>
          <p:cNvPicPr preferRelativeResize="0"/>
          <p:nvPr/>
        </p:nvPicPr>
        <p:blipFill rotWithShape="1">
          <a:blip r:embed="rId8">
            <a:alphaModFix/>
          </a:blip>
          <a:srcRect b="0" l="0" r="0" t="0"/>
          <a:stretch/>
        </p:blipFill>
        <p:spPr>
          <a:xfrm>
            <a:off x="7678685" y="4144647"/>
            <a:ext cx="2505076" cy="1771487"/>
          </a:xfrm>
          <a:prstGeom prst="rect">
            <a:avLst/>
          </a:prstGeom>
          <a:noFill/>
          <a:ln>
            <a:noFill/>
          </a:ln>
        </p:spPr>
      </p:pic>
      <p:pic>
        <p:nvPicPr>
          <p:cNvPr descr="Graphical user interface, text, application, chat or text message&#10;&#10;Description automatically generated" id="766" name="Google Shape;766;p78"/>
          <p:cNvPicPr preferRelativeResize="0"/>
          <p:nvPr/>
        </p:nvPicPr>
        <p:blipFill rotWithShape="1">
          <a:blip r:embed="rId9">
            <a:alphaModFix/>
          </a:blip>
          <a:srcRect b="0" l="0" r="0" t="0"/>
          <a:stretch/>
        </p:blipFill>
        <p:spPr>
          <a:xfrm>
            <a:off x="9517626" y="4974805"/>
            <a:ext cx="2743200" cy="1898260"/>
          </a:xfrm>
          <a:prstGeom prst="rect">
            <a:avLst/>
          </a:prstGeom>
          <a:noFill/>
          <a:ln>
            <a:noFill/>
          </a:ln>
        </p:spPr>
      </p:pic>
      <p:pic>
        <p:nvPicPr>
          <p:cNvPr descr="Qr code&#10;&#10;Description automatically generated" id="767" name="Google Shape;767;p78"/>
          <p:cNvPicPr preferRelativeResize="0"/>
          <p:nvPr/>
        </p:nvPicPr>
        <p:blipFill rotWithShape="1">
          <a:blip r:embed="rId10">
            <a:alphaModFix/>
          </a:blip>
          <a:srcRect b="0" l="0" r="0" t="0"/>
          <a:stretch/>
        </p:blipFill>
        <p:spPr>
          <a:xfrm>
            <a:off x="9522618" y="69056"/>
            <a:ext cx="2445544" cy="2421732"/>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771" name="Shape 771"/>
        <p:cNvGrpSpPr/>
        <p:nvPr/>
      </p:nvGrpSpPr>
      <p:grpSpPr>
        <a:xfrm>
          <a:off x="0" y="0"/>
          <a:ext cx="0" cy="0"/>
          <a:chOff x="0" y="0"/>
          <a:chExt cx="0" cy="0"/>
        </a:xfrm>
      </p:grpSpPr>
      <p:sp>
        <p:nvSpPr>
          <p:cNvPr id="772" name="Google Shape;772;p79"/>
          <p:cNvSpPr/>
          <p:nvPr/>
        </p:nvSpPr>
        <p:spPr>
          <a:xfrm>
            <a:off x="125015" y="2107406"/>
            <a:ext cx="5714999" cy="4429124"/>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773" name="Google Shape;773;p79"/>
          <p:cNvSpPr txBox="1"/>
          <p:nvPr>
            <p:ph type="title"/>
          </p:nvPr>
        </p:nvSpPr>
        <p:spPr>
          <a:xfrm>
            <a:off x="552451" y="365125"/>
            <a:ext cx="10801349" cy="134937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Elementary 3-5:</a:t>
            </a:r>
            <a:r>
              <a:rPr b="1" lang="en-US"/>
              <a:t> Super Digital Citizen</a:t>
            </a:r>
            <a:endParaRPr b="1" u="sng"/>
          </a:p>
        </p:txBody>
      </p:sp>
      <p:sp>
        <p:nvSpPr>
          <p:cNvPr id="774" name="Google Shape;774;p79"/>
          <p:cNvSpPr txBox="1"/>
          <p:nvPr>
            <p:ph idx="1" type="body"/>
          </p:nvPr>
        </p:nvSpPr>
        <p:spPr>
          <a:xfrm>
            <a:off x="552450" y="1539875"/>
            <a:ext cx="5657851"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b="1"/>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775" name="Google Shape;775;p79"/>
          <p:cNvSpPr txBox="1"/>
          <p:nvPr/>
        </p:nvSpPr>
        <p:spPr>
          <a:xfrm>
            <a:off x="6956899" y="4918816"/>
            <a:ext cx="4676466" cy="1754326"/>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3">
                  <a:extLst>
                    <a:ext uri="{A12FA001-AC4F-418D-AE19-62706E023703}">
                      <ahyp:hlinkClr val="tx"/>
                    </a:ext>
                  </a:extLst>
                </a:hlinkClick>
              </a:rPr>
              <a:t>Super Digital Citizenship- Video Link</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4">
                  <a:extLst>
                    <a:ext uri="{A12FA001-AC4F-418D-AE19-62706E023703}">
                      <ahyp:hlinkClr val="tx"/>
                    </a:ext>
                  </a:extLst>
                </a:hlinkClick>
              </a:rPr>
              <a:t>Digital Citizen Superhero Student Handout</a:t>
            </a:r>
            <a:endParaRPr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5">
                  <a:extLst>
                    <a:ext uri="{A12FA001-AC4F-418D-AE19-62706E023703}">
                      <ahyp:hlinkClr val="tx"/>
                    </a:ext>
                  </a:extLst>
                </a:hlinkClick>
              </a:rPr>
              <a:t>What Would a Super Digital Citizen Hero Do? Handout</a:t>
            </a:r>
            <a:r>
              <a:rPr lang="en-US"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6">
                  <a:extLst>
                    <a:ext uri="{A12FA001-AC4F-418D-AE19-62706E023703}">
                      <ahyp:hlinkClr val="tx"/>
                    </a:ext>
                  </a:extLst>
                </a:hlinkClick>
              </a:rPr>
              <a:t>Lesson Quiz</a:t>
            </a:r>
            <a:r>
              <a:rPr lang="en-US" sz="1800">
                <a:solidFill>
                  <a:schemeClr val="dk1"/>
                </a:solidFill>
                <a:latin typeface="Calibri"/>
                <a:ea typeface="Calibri"/>
                <a:cs typeface="Calibri"/>
                <a:sym typeface="Calibri"/>
              </a:rPr>
              <a:t> </a:t>
            </a:r>
            <a:endParaRPr/>
          </a:p>
          <a:p>
            <a:pPr indent="-285750" lvl="0" marL="285750" marR="0" rtl="0" algn="l">
              <a:spcBef>
                <a:spcPts val="0"/>
              </a:spcBef>
              <a:spcAft>
                <a:spcPts val="0"/>
              </a:spcAft>
              <a:buClr>
                <a:schemeClr val="dk1"/>
              </a:buClr>
              <a:buSzPts val="1800"/>
              <a:buFont typeface="Arial"/>
              <a:buChar char="•"/>
            </a:pPr>
            <a:r>
              <a:rPr lang="en-US" sz="1800" u="sng">
                <a:solidFill>
                  <a:schemeClr val="dk1"/>
                </a:solidFill>
                <a:latin typeface="Calibri"/>
                <a:ea typeface="Calibri"/>
                <a:cs typeface="Calibri"/>
                <a:sym typeface="Calibri"/>
                <a:hlinkClick r:id="rId7">
                  <a:extLst>
                    <a:ext uri="{A12FA001-AC4F-418D-AE19-62706E023703}">
                      <ahyp:hlinkClr val="tx"/>
                    </a:ext>
                  </a:extLst>
                </a:hlinkClick>
              </a:rPr>
              <a:t>Take Home Family Activity</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pic>
        <p:nvPicPr>
          <p:cNvPr descr="A picture containing text&#10;&#10;Description automatically generated" id="776" name="Google Shape;776;p79"/>
          <p:cNvPicPr preferRelativeResize="0"/>
          <p:nvPr/>
        </p:nvPicPr>
        <p:blipFill rotWithShape="1">
          <a:blip r:embed="rId8">
            <a:alphaModFix/>
          </a:blip>
          <a:srcRect b="0" l="0" r="0" t="0"/>
          <a:stretch/>
        </p:blipFill>
        <p:spPr>
          <a:xfrm>
            <a:off x="8035106" y="99742"/>
            <a:ext cx="4012560" cy="6408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77" name="Google Shape;777;p79"/>
          <p:cNvPicPr preferRelativeResize="0"/>
          <p:nvPr/>
        </p:nvPicPr>
        <p:blipFill rotWithShape="1">
          <a:blip r:embed="rId9">
            <a:alphaModFix/>
          </a:blip>
          <a:srcRect b="0" l="0" r="0" t="0"/>
          <a:stretch/>
        </p:blipFill>
        <p:spPr>
          <a:xfrm>
            <a:off x="6629400" y="1687831"/>
            <a:ext cx="5422106" cy="3125152"/>
          </a:xfrm>
          <a:prstGeom prst="rect">
            <a:avLst/>
          </a:prstGeom>
          <a:noFill/>
          <a:ln>
            <a:noFill/>
          </a:ln>
        </p:spPr>
      </p:pic>
      <p:pic>
        <p:nvPicPr>
          <p:cNvPr id="778" name="Google Shape;778;p79"/>
          <p:cNvPicPr preferRelativeResize="0"/>
          <p:nvPr/>
        </p:nvPicPr>
        <p:blipFill rotWithShape="1">
          <a:blip r:embed="rId10">
            <a:alphaModFix/>
          </a:blip>
          <a:srcRect b="0" l="0" r="0" t="0"/>
          <a:stretch/>
        </p:blipFill>
        <p:spPr>
          <a:xfrm>
            <a:off x="302188" y="2497130"/>
            <a:ext cx="5352204" cy="2942983"/>
          </a:xfrm>
          <a:prstGeom prst="rect">
            <a:avLst/>
          </a:prstGeom>
          <a:noFill/>
          <a:ln>
            <a:noFill/>
          </a:ln>
        </p:spPr>
      </p:pic>
      <p:sp>
        <p:nvSpPr>
          <p:cNvPr id="779" name="Google Shape;779;p79"/>
          <p:cNvSpPr txBox="1"/>
          <p:nvPr/>
        </p:nvSpPr>
        <p:spPr>
          <a:xfrm>
            <a:off x="321469" y="5607843"/>
            <a:ext cx="5179218"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lt1"/>
                </a:solidFill>
                <a:latin typeface="Calibri"/>
                <a:ea typeface="Calibri"/>
                <a:cs typeface="Calibri"/>
                <a:sym typeface="Calibri"/>
                <a:hlinkClick r:id="rId11">
                  <a:extLst>
                    <a:ext uri="{A12FA001-AC4F-418D-AE19-62706E023703}">
                      <ahyp:hlinkClr val="tx"/>
                    </a:ext>
                  </a:extLst>
                </a:hlinkClick>
              </a:rPr>
              <a:t>Classroom Friendly Websites and Apps for Making Comics &lt;per Common Sense Edu&gt;</a:t>
            </a:r>
            <a:r>
              <a:rPr lang="en-US" sz="1800">
                <a:solidFill>
                  <a:schemeClr val="lt1"/>
                </a:solidFill>
                <a:latin typeface="Calibri"/>
                <a:ea typeface="Calibri"/>
                <a:cs typeface="Calibri"/>
                <a:sym typeface="Calibri"/>
              </a:rPr>
              <a:t>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solidFill>
      </p:bgPr>
    </p:bg>
    <p:spTree>
      <p:nvGrpSpPr>
        <p:cNvPr id="783" name="Shape 783"/>
        <p:cNvGrpSpPr/>
        <p:nvPr/>
      </p:nvGrpSpPr>
      <p:grpSpPr>
        <a:xfrm>
          <a:off x="0" y="0"/>
          <a:ext cx="0" cy="0"/>
          <a:chOff x="0" y="0"/>
          <a:chExt cx="0" cy="0"/>
        </a:xfrm>
      </p:grpSpPr>
      <p:sp>
        <p:nvSpPr>
          <p:cNvPr id="784" name="Google Shape;784;p80"/>
          <p:cNvSpPr txBox="1"/>
          <p:nvPr>
            <p:ph type="title"/>
          </p:nvPr>
        </p:nvSpPr>
        <p:spPr>
          <a:xfrm>
            <a:off x="5545500" y="145725"/>
            <a:ext cx="6646500" cy="1350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"Be A Super Digital Citizen"</a:t>
            </a:r>
            <a:endParaRPr/>
          </a:p>
        </p:txBody>
      </p:sp>
      <p:pic>
        <p:nvPicPr>
          <p:cNvPr descr="Text&#10;&#10;Description automatically generated" id="785" name="Google Shape;785;p80"/>
          <p:cNvPicPr preferRelativeResize="0"/>
          <p:nvPr/>
        </p:nvPicPr>
        <p:blipFill rotWithShape="1">
          <a:blip r:embed="rId3">
            <a:alphaModFix/>
          </a:blip>
          <a:srcRect b="0" l="0" r="0" t="0"/>
          <a:stretch/>
        </p:blipFill>
        <p:spPr>
          <a:xfrm>
            <a:off x="262125" y="1589462"/>
            <a:ext cx="2743200" cy="28717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86" name="Google Shape;786;p80"/>
          <p:cNvSpPr txBox="1"/>
          <p:nvPr/>
        </p:nvSpPr>
        <p:spPr>
          <a:xfrm>
            <a:off x="115529" y="5628499"/>
            <a:ext cx="41397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Be A Digital Citizen Lesson Plan - Grade 4</a:t>
            </a:r>
            <a:r>
              <a:rPr lang="en-US" sz="1800">
                <a:solidFill>
                  <a:schemeClr val="dk1"/>
                </a:solidFill>
                <a:latin typeface="Calibri"/>
                <a:ea typeface="Calibri"/>
                <a:cs typeface="Calibri"/>
                <a:sym typeface="Calibri"/>
              </a:rPr>
              <a:t> </a:t>
            </a:r>
            <a:endParaRPr/>
          </a:p>
        </p:txBody>
      </p:sp>
      <p:sp>
        <p:nvSpPr>
          <p:cNvPr id="787" name="Google Shape;787;p80"/>
          <p:cNvSpPr txBox="1"/>
          <p:nvPr/>
        </p:nvSpPr>
        <p:spPr>
          <a:xfrm>
            <a:off x="115529" y="4810432"/>
            <a:ext cx="2743200" cy="646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Common Sense Education Lesson Link</a:t>
            </a:r>
            <a:r>
              <a:rPr lang="en-US" sz="1800">
                <a:solidFill>
                  <a:schemeClr val="dk1"/>
                </a:solidFill>
                <a:latin typeface="Calibri"/>
                <a:ea typeface="Calibri"/>
                <a:cs typeface="Calibri"/>
                <a:sym typeface="Calibri"/>
              </a:rPr>
              <a:t> </a:t>
            </a:r>
            <a:endParaRPr/>
          </a:p>
        </p:txBody>
      </p:sp>
      <p:pic>
        <p:nvPicPr>
          <p:cNvPr descr="Graphical user interface, text, application, email&#10;&#10;Description automatically generated" id="788" name="Google Shape;788;p80"/>
          <p:cNvPicPr preferRelativeResize="0"/>
          <p:nvPr/>
        </p:nvPicPr>
        <p:blipFill rotWithShape="1">
          <a:blip r:embed="rId6">
            <a:alphaModFix/>
          </a:blip>
          <a:srcRect b="0" l="0" r="0" t="0"/>
          <a:stretch/>
        </p:blipFill>
        <p:spPr>
          <a:xfrm>
            <a:off x="4255225" y="3600113"/>
            <a:ext cx="2328000" cy="30669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10;&#10;Description automatically generated" id="789" name="Google Shape;789;p80"/>
          <p:cNvPicPr preferRelativeResize="0"/>
          <p:nvPr/>
        </p:nvPicPr>
        <p:blipFill rotWithShape="1">
          <a:blip r:embed="rId7">
            <a:alphaModFix/>
          </a:blip>
          <a:srcRect b="0" l="0" r="0" t="0"/>
          <a:stretch/>
        </p:blipFill>
        <p:spPr>
          <a:xfrm>
            <a:off x="176981" y="254524"/>
            <a:ext cx="5262716" cy="85517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90" name="Google Shape;790;p80"/>
          <p:cNvSpPr txBox="1"/>
          <p:nvPr/>
        </p:nvSpPr>
        <p:spPr>
          <a:xfrm>
            <a:off x="7284088" y="5510206"/>
            <a:ext cx="4529100" cy="120060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rgbClr val="3A3A3A"/>
              </a:buClr>
              <a:buSzPts val="1800"/>
              <a:buFont typeface="Arial"/>
              <a:buChar char="•"/>
            </a:pPr>
            <a:r>
              <a:rPr b="1" lang="en-US" sz="1800">
                <a:solidFill>
                  <a:srgbClr val="3A3A3A"/>
                </a:solidFill>
                <a:latin typeface="Lato"/>
                <a:ea typeface="Lato"/>
                <a:cs typeface="Lato"/>
                <a:sym typeface="Lato"/>
              </a:rPr>
              <a:t>Common Core ELA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rgbClr val="3A3A3A"/>
                </a:solidFill>
                <a:latin typeface="Lato"/>
                <a:ea typeface="Lato"/>
                <a:cs typeface="Lato"/>
                <a:sym typeface="Lato"/>
              </a:rPr>
              <a:t>L.4.4, L.4.5, L.4.6, RF.4.4, RF.4.4a, RI.4.10, RI.4.4, RI.4.7, SL.4.1a, SL.4.1b, SL.4.1c, SL.4.1d, SL.4.4, SL.4.5, SL.4.6, W.4.10, W.4.4</a:t>
            </a:r>
            <a:endParaRPr/>
          </a:p>
        </p:txBody>
      </p:sp>
      <p:pic>
        <p:nvPicPr>
          <p:cNvPr id="791" name="Google Shape;791;p80"/>
          <p:cNvPicPr preferRelativeResize="0"/>
          <p:nvPr/>
        </p:nvPicPr>
        <p:blipFill>
          <a:blip r:embed="rId8">
            <a:alphaModFix/>
          </a:blip>
          <a:stretch>
            <a:fillRect/>
          </a:stretch>
        </p:blipFill>
        <p:spPr>
          <a:xfrm>
            <a:off x="4121250" y="1358950"/>
            <a:ext cx="7746400" cy="1991925"/>
          </a:xfrm>
          <a:prstGeom prst="rect">
            <a:avLst/>
          </a:prstGeom>
          <a:noFill/>
          <a:ln>
            <a:noFill/>
          </a:ln>
        </p:spPr>
      </p:pic>
      <p:pic>
        <p:nvPicPr>
          <p:cNvPr id="792" name="Google Shape;792;p80"/>
          <p:cNvPicPr preferRelativeResize="0"/>
          <p:nvPr/>
        </p:nvPicPr>
        <p:blipFill>
          <a:blip r:embed="rId9">
            <a:alphaModFix/>
          </a:blip>
          <a:stretch>
            <a:fillRect/>
          </a:stretch>
        </p:blipFill>
        <p:spPr>
          <a:xfrm>
            <a:off x="7049825" y="3775442"/>
            <a:ext cx="4763375" cy="1250675"/>
          </a:xfrm>
          <a:prstGeom prst="rect">
            <a:avLst/>
          </a:prstGeom>
          <a:noFill/>
          <a:ln>
            <a:noFill/>
          </a:ln>
        </p:spPr>
      </p:pic>
      <p:sp>
        <p:nvSpPr>
          <p:cNvPr id="793" name="Google Shape;793;p80"/>
          <p:cNvSpPr txBox="1"/>
          <p:nvPr/>
        </p:nvSpPr>
        <p:spPr>
          <a:xfrm>
            <a:off x="7049813" y="3390063"/>
            <a:ext cx="4763400" cy="346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050" u="sng">
                <a:solidFill>
                  <a:schemeClr val="hlink"/>
                </a:solidFill>
                <a:highlight>
                  <a:srgbClr val="EDEBE9"/>
                </a:highlight>
                <a:latin typeface="Calibri"/>
                <a:ea typeface="Calibri"/>
                <a:cs typeface="Calibri"/>
                <a:sym typeface="Calibri"/>
                <a:hlinkClick r:id="rId10"/>
              </a:rPr>
              <a:t>Super Digital Citizen Pennant Templates</a:t>
            </a:r>
            <a:r>
              <a:rPr b="1" lang="en-US" sz="1050">
                <a:solidFill>
                  <a:schemeClr val="dk1"/>
                </a:solidFill>
                <a:highlight>
                  <a:srgbClr val="EDEBE9"/>
                </a:highlight>
                <a:latin typeface="Calibri"/>
                <a:ea typeface="Calibri"/>
                <a:cs typeface="Calibri"/>
                <a:sym typeface="Calibri"/>
              </a:rPr>
              <a:t>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797" name="Shape 797"/>
        <p:cNvGrpSpPr/>
        <p:nvPr/>
      </p:nvGrpSpPr>
      <p:grpSpPr>
        <a:xfrm>
          <a:off x="0" y="0"/>
          <a:ext cx="0" cy="0"/>
          <a:chOff x="0" y="0"/>
          <a:chExt cx="0" cy="0"/>
        </a:xfrm>
      </p:grpSpPr>
      <p:sp>
        <p:nvSpPr>
          <p:cNvPr id="798" name="Google Shape;79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Middle: 6-8 Who Are You Online?</a:t>
            </a:r>
            <a:endParaRPr/>
          </a:p>
        </p:txBody>
      </p:sp>
      <p:sp>
        <p:nvSpPr>
          <p:cNvPr id="799" name="Google Shape;799;p81"/>
          <p:cNvSpPr txBox="1"/>
          <p:nvPr>
            <p:ph idx="1" type="body"/>
          </p:nvPr>
        </p:nvSpPr>
        <p:spPr>
          <a:xfrm>
            <a:off x="5826919" y="4683125"/>
            <a:ext cx="6360319" cy="2172495"/>
          </a:xfrm>
          <a:prstGeom prst="rect">
            <a:avLst/>
          </a:prstGeom>
          <a:noFill/>
          <a:ln>
            <a:noFill/>
          </a:ln>
        </p:spPr>
        <p:txBody>
          <a:bodyPr anchorCtr="0" anchor="t" bIns="45700" lIns="91425" spcFirstLastPara="1" rIns="91425" wrap="square" tIns="45700">
            <a:normAutofit fontScale="77500" lnSpcReduction="20000"/>
          </a:bodyPr>
          <a:lstStyle/>
          <a:p>
            <a:pPr indent="-457200" lvl="0" marL="457200" rtl="0" algn="l">
              <a:lnSpc>
                <a:spcPct val="90000"/>
              </a:lnSpc>
              <a:spcBef>
                <a:spcPts val="0"/>
              </a:spcBef>
              <a:spcAft>
                <a:spcPts val="0"/>
              </a:spcAft>
              <a:buClr>
                <a:schemeClr val="dk1"/>
              </a:buClr>
              <a:buSzPct val="100000"/>
              <a:buChar char="•"/>
            </a:pPr>
            <a:r>
              <a:rPr lang="en-US" u="sng">
                <a:solidFill>
                  <a:schemeClr val="hlink"/>
                </a:solidFill>
                <a:hlinkClick r:id="rId3"/>
              </a:rPr>
              <a:t>Who Are You Online? Lesson Plan - Grade 6 </a:t>
            </a:r>
            <a:endParaRPr/>
          </a:p>
          <a:p>
            <a:pPr indent="-457200" lvl="0" marL="457200" rtl="0" algn="l">
              <a:lnSpc>
                <a:spcPct val="90000"/>
              </a:lnSpc>
              <a:spcBef>
                <a:spcPts val="1000"/>
              </a:spcBef>
              <a:spcAft>
                <a:spcPts val="0"/>
              </a:spcAft>
              <a:buClr>
                <a:schemeClr val="dk1"/>
              </a:buClr>
              <a:buSzPct val="100000"/>
              <a:buChar char="•"/>
            </a:pPr>
            <a:r>
              <a:rPr lang="en-US" u="sng">
                <a:solidFill>
                  <a:schemeClr val="hlink"/>
                </a:solidFill>
                <a:hlinkClick r:id="rId4"/>
              </a:rPr>
              <a:t>Quick Activity Link</a:t>
            </a:r>
            <a:r>
              <a:rPr lang="en-US"/>
              <a:t> </a:t>
            </a:r>
            <a:endParaRPr/>
          </a:p>
          <a:p>
            <a:pPr indent="-457200" lvl="0" marL="457200" rtl="0" algn="l">
              <a:lnSpc>
                <a:spcPct val="90000"/>
              </a:lnSpc>
              <a:spcBef>
                <a:spcPts val="1000"/>
              </a:spcBef>
              <a:spcAft>
                <a:spcPts val="0"/>
              </a:spcAft>
              <a:buClr>
                <a:schemeClr val="dk1"/>
              </a:buClr>
              <a:buSzPct val="100000"/>
              <a:buChar char="•"/>
            </a:pPr>
            <a:r>
              <a:rPr b="1" lang="en-US"/>
              <a:t>Common Core ELA</a:t>
            </a:r>
            <a:endParaRPr/>
          </a:p>
          <a:p>
            <a:pPr indent="-228600" lvl="0" marL="228600" rtl="0" algn="l">
              <a:lnSpc>
                <a:spcPct val="90000"/>
              </a:lnSpc>
              <a:spcBef>
                <a:spcPts val="1000"/>
              </a:spcBef>
              <a:spcAft>
                <a:spcPts val="0"/>
              </a:spcAft>
              <a:buClr>
                <a:schemeClr val="dk1"/>
              </a:buClr>
              <a:buSzPct val="100000"/>
              <a:buNone/>
            </a:pPr>
            <a:r>
              <a:rPr lang="en-US"/>
              <a:t>L.6.1, L.6.2, L.6.3, L.6.4, L.6.6, SL.6.1, SL.6.1a, SL.6.1b, SL.6.1c, SL.6.1d, SL.6.2, SL.6.3, SL.6.4, SL.6.6, W.6.1, W.6.1a, W.6.1b, W.6.1c, W.6.10, W.6.4, W.6.8, L.6.2.B, L.6.3.A, L.6.3.B</a:t>
            </a:r>
            <a:endParaRPr/>
          </a:p>
          <a:p>
            <a:pPr indent="0" lvl="0" marL="0" rtl="0" algn="l">
              <a:lnSpc>
                <a:spcPct val="90000"/>
              </a:lnSpc>
              <a:spcBef>
                <a:spcPts val="1000"/>
              </a:spcBef>
              <a:spcAft>
                <a:spcPts val="0"/>
              </a:spcAft>
              <a:buClr>
                <a:schemeClr val="dk1"/>
              </a:buClr>
              <a:buSzPct val="100000"/>
              <a:buNone/>
            </a:pPr>
            <a:r>
              <a:t/>
            </a:r>
            <a:endParaRPr/>
          </a:p>
          <a:p>
            <a:pPr indent="-90804" lvl="0" marL="228600" rtl="0" algn="l">
              <a:lnSpc>
                <a:spcPct val="90000"/>
              </a:lnSpc>
              <a:spcBef>
                <a:spcPts val="1000"/>
              </a:spcBef>
              <a:spcAft>
                <a:spcPts val="0"/>
              </a:spcAft>
              <a:buClr>
                <a:schemeClr val="dk1"/>
              </a:buClr>
              <a:buSzPct val="100000"/>
              <a:buNone/>
            </a:pPr>
            <a:r>
              <a:t/>
            </a:r>
            <a:endParaRPr/>
          </a:p>
        </p:txBody>
      </p:sp>
      <p:sp>
        <p:nvSpPr>
          <p:cNvPr id="800" name="Google Shape;800;p81"/>
          <p:cNvSpPr txBox="1"/>
          <p:nvPr/>
        </p:nvSpPr>
        <p:spPr>
          <a:xfrm>
            <a:off x="1148953" y="1577578"/>
            <a:ext cx="4607718" cy="193899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000">
                <a:solidFill>
                  <a:schemeClr val="dk1"/>
                </a:solidFill>
                <a:latin typeface="Calibri"/>
                <a:ea typeface="Calibri"/>
                <a:cs typeface="Calibri"/>
                <a:sym typeface="Calibri"/>
              </a:rPr>
              <a:t>Students hear from teens about the benefits and drawbacks of presenting themselves differently (or even anonymously) to others online and consider what it means to "be yourself" in digital spaces.</a:t>
            </a:r>
            <a:endParaRPr b="1" sz="1600">
              <a:solidFill>
                <a:schemeClr val="dk1"/>
              </a:solidFill>
              <a:latin typeface="Calibri"/>
              <a:ea typeface="Calibri"/>
              <a:cs typeface="Calibri"/>
              <a:sym typeface="Calibri"/>
            </a:endParaRPr>
          </a:p>
        </p:txBody>
      </p:sp>
      <p:sp>
        <p:nvSpPr>
          <p:cNvPr id="801" name="Google Shape;801;p81"/>
          <p:cNvSpPr txBox="1"/>
          <p:nvPr/>
        </p:nvSpPr>
        <p:spPr>
          <a:xfrm>
            <a:off x="553640" y="3702842"/>
            <a:ext cx="5214938" cy="40626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Discuss:</a:t>
            </a:r>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What </a:t>
            </a:r>
            <a:r>
              <a:rPr b="1" i="1" lang="en-US" sz="2400">
                <a:solidFill>
                  <a:schemeClr val="dk1"/>
                </a:solidFill>
                <a:latin typeface="Calibri"/>
                <a:ea typeface="Calibri"/>
                <a:cs typeface="Calibri"/>
                <a:sym typeface="Calibri"/>
              </a:rPr>
              <a:t>reasons</a:t>
            </a:r>
            <a:r>
              <a:rPr i="1" lang="en-US" sz="2400">
                <a:solidFill>
                  <a:schemeClr val="dk1"/>
                </a:solidFill>
                <a:latin typeface="Calibri"/>
                <a:ea typeface="Calibri"/>
                <a:cs typeface="Calibri"/>
                <a:sym typeface="Calibri"/>
              </a:rPr>
              <a:t> do people have for creating and using fake social media accounts (e.g., finstas)?</a:t>
            </a:r>
            <a:endParaRPr i="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What are some of the </a:t>
            </a:r>
            <a:r>
              <a:rPr b="1" i="1" lang="en-US" sz="2400">
                <a:solidFill>
                  <a:schemeClr val="dk1"/>
                </a:solidFill>
                <a:latin typeface="Calibri"/>
                <a:ea typeface="Calibri"/>
                <a:cs typeface="Calibri"/>
                <a:sym typeface="Calibri"/>
              </a:rPr>
              <a:t>results</a:t>
            </a:r>
            <a:r>
              <a:rPr i="1" lang="en-US" sz="2400">
                <a:solidFill>
                  <a:schemeClr val="dk1"/>
                </a:solidFill>
                <a:latin typeface="Calibri"/>
                <a:ea typeface="Calibri"/>
                <a:cs typeface="Calibri"/>
                <a:sym typeface="Calibri"/>
              </a:rPr>
              <a:t> of having and using these accounts?</a:t>
            </a:r>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How do you present yourself online?</a:t>
            </a:r>
            <a:endParaRPr i="1" sz="24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Diagram&#10;&#10;Description automatically generated" id="802" name="Google Shape;802;p81"/>
          <p:cNvPicPr preferRelativeResize="0"/>
          <p:nvPr/>
        </p:nvPicPr>
        <p:blipFill rotWithShape="1">
          <a:blip r:embed="rId5">
            <a:alphaModFix/>
          </a:blip>
          <a:srcRect b="0" l="0" r="0" t="0"/>
          <a:stretch/>
        </p:blipFill>
        <p:spPr>
          <a:xfrm>
            <a:off x="7096432" y="1571625"/>
            <a:ext cx="4537587" cy="304185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CECEC"/>
        </a:solidFill>
      </p:bgPr>
    </p:bg>
    <p:spTree>
      <p:nvGrpSpPr>
        <p:cNvPr id="147" name="Shape 147"/>
        <p:cNvGrpSpPr/>
        <p:nvPr/>
      </p:nvGrpSpPr>
      <p:grpSpPr>
        <a:xfrm>
          <a:off x="0" y="0"/>
          <a:ext cx="0" cy="0"/>
          <a:chOff x="0" y="0"/>
          <a:chExt cx="0" cy="0"/>
        </a:xfrm>
      </p:grpSpPr>
      <p:sp>
        <p:nvSpPr>
          <p:cNvPr id="148" name="Google Shape;148;p19"/>
          <p:cNvSpPr txBox="1"/>
          <p:nvPr>
            <p:ph idx="1" type="body"/>
          </p:nvPr>
        </p:nvSpPr>
        <p:spPr>
          <a:xfrm>
            <a:off x="104950" y="6458525"/>
            <a:ext cx="11905800" cy="399600"/>
          </a:xfrm>
          <a:prstGeom prst="rect">
            <a:avLst/>
          </a:prstGeom>
          <a:noFill/>
          <a:ln>
            <a:noFill/>
          </a:ln>
        </p:spPr>
        <p:txBody>
          <a:bodyPr anchorCtr="0" anchor="t" bIns="45700" lIns="91425" spcFirstLastPara="1" rIns="91425" wrap="square" tIns="45700">
            <a:normAutofit/>
          </a:bodyPr>
          <a:lstStyle/>
          <a:p>
            <a:pPr indent="-152400" lvl="0" marL="228600" rtl="0" algn="ctr">
              <a:lnSpc>
                <a:spcPct val="90000"/>
              </a:lnSpc>
              <a:spcBef>
                <a:spcPts val="0"/>
              </a:spcBef>
              <a:spcAft>
                <a:spcPts val="0"/>
              </a:spcAft>
              <a:buClr>
                <a:schemeClr val="dk1"/>
              </a:buClr>
              <a:buSzPts val="1600"/>
              <a:buChar char="•"/>
            </a:pPr>
            <a:r>
              <a:rPr lang="en-US" sz="1600" u="sng">
                <a:solidFill>
                  <a:schemeClr val="hlink"/>
                </a:solidFill>
                <a:hlinkClick r:id="rId3"/>
              </a:rPr>
              <a:t>https://www.nbcnews.com/nightly-news/video/consumer-alert-identity-theft-jumped-16-percent-in-past-year-867979331624?v=raila</a:t>
            </a:r>
            <a:r>
              <a:rPr lang="en-US" sz="1600"/>
              <a:t>&amp; </a:t>
            </a:r>
            <a:endParaRPr sz="1600"/>
          </a:p>
        </p:txBody>
      </p:sp>
      <p:pic>
        <p:nvPicPr>
          <p:cNvPr id="149" name="Google Shape;149;p19" title="nn_tco_id_theft_170201_1485992658332_1528000.mp4">
            <a:hlinkClick r:id="rId4"/>
          </p:cNvPr>
          <p:cNvPicPr preferRelativeResize="0"/>
          <p:nvPr/>
        </p:nvPicPr>
        <p:blipFill>
          <a:blip r:embed="rId5">
            <a:alphaModFix/>
          </a:blip>
          <a:stretch>
            <a:fillRect/>
          </a:stretch>
        </p:blipFill>
        <p:spPr>
          <a:xfrm>
            <a:off x="748325" y="122200"/>
            <a:ext cx="10798125" cy="6069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00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C000"/>
        </a:solidFill>
      </p:bgPr>
    </p:bg>
    <p:spTree>
      <p:nvGrpSpPr>
        <p:cNvPr id="806" name="Shape 806"/>
        <p:cNvGrpSpPr/>
        <p:nvPr/>
      </p:nvGrpSpPr>
      <p:grpSpPr>
        <a:xfrm>
          <a:off x="0" y="0"/>
          <a:ext cx="0" cy="0"/>
          <a:chOff x="0" y="0"/>
          <a:chExt cx="0" cy="0"/>
        </a:xfrm>
      </p:grpSpPr>
      <p:sp>
        <p:nvSpPr>
          <p:cNvPr id="807" name="Google Shape;807;p82"/>
          <p:cNvSpPr txBox="1"/>
          <p:nvPr>
            <p:ph type="title"/>
          </p:nvPr>
        </p:nvSpPr>
        <p:spPr>
          <a:xfrm>
            <a:off x="346587" y="-3585"/>
            <a:ext cx="5759245"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Game:</a:t>
            </a:r>
            <a:endParaRPr/>
          </a:p>
        </p:txBody>
      </p:sp>
      <p:sp>
        <p:nvSpPr>
          <p:cNvPr id="808" name="Google Shape;808;p82"/>
          <p:cNvSpPr txBox="1"/>
          <p:nvPr>
            <p:ph idx="1" type="body"/>
          </p:nvPr>
        </p:nvSpPr>
        <p:spPr>
          <a:xfrm>
            <a:off x="174523" y="1014464"/>
            <a:ext cx="6177116" cy="516249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Welcome to Anywhere Game: Digital Citizenship</a:t>
            </a:r>
            <a:r>
              <a:rPr lang="en-US"/>
              <a:t> </a:t>
            </a:r>
            <a:endParaRPr/>
          </a:p>
          <a:p>
            <a:pPr indent="-228600" lvl="0" marL="228600" rtl="0" algn="l">
              <a:lnSpc>
                <a:spcPct val="90000"/>
              </a:lnSpc>
              <a:spcBef>
                <a:spcPts val="1000"/>
              </a:spcBef>
              <a:spcAft>
                <a:spcPts val="0"/>
              </a:spcAft>
              <a:buClr>
                <a:schemeClr val="dk1"/>
              </a:buClr>
              <a:buSzPts val="2800"/>
              <a:buChar char="•"/>
            </a:pPr>
            <a:r>
              <a:rPr lang="en-US"/>
              <a:t>Digital Compass by Common Sense Education teaches students the fundamentals of digital citizenship through a choose-your-own-path interactive game, designed for grades 6–8. </a:t>
            </a:r>
            <a:endParaRPr/>
          </a:p>
        </p:txBody>
      </p:sp>
      <p:pic>
        <p:nvPicPr>
          <p:cNvPr descr="Graphical user interface&#10;&#10;Description automatically generated" id="809" name="Google Shape;809;p82"/>
          <p:cNvPicPr preferRelativeResize="0"/>
          <p:nvPr/>
        </p:nvPicPr>
        <p:blipFill rotWithShape="1">
          <a:blip r:embed="rId4">
            <a:alphaModFix/>
          </a:blip>
          <a:srcRect b="0" l="0" r="0" t="0"/>
          <a:stretch/>
        </p:blipFill>
        <p:spPr>
          <a:xfrm>
            <a:off x="3126658" y="4777223"/>
            <a:ext cx="2743200" cy="1826394"/>
          </a:xfrm>
          <a:prstGeom prst="rect">
            <a:avLst/>
          </a:prstGeom>
          <a:noFill/>
          <a:ln>
            <a:noFill/>
          </a:ln>
        </p:spPr>
      </p:pic>
      <p:pic>
        <p:nvPicPr>
          <p:cNvPr descr="Text&#10;&#10;Description automatically generated" id="810" name="Google Shape;810;p82"/>
          <p:cNvPicPr preferRelativeResize="0"/>
          <p:nvPr/>
        </p:nvPicPr>
        <p:blipFill rotWithShape="1">
          <a:blip r:embed="rId5">
            <a:alphaModFix/>
          </a:blip>
          <a:srcRect b="0" l="0" r="0" t="0"/>
          <a:stretch/>
        </p:blipFill>
        <p:spPr>
          <a:xfrm>
            <a:off x="176980" y="4338699"/>
            <a:ext cx="2743200" cy="2113503"/>
          </a:xfrm>
          <a:prstGeom prst="rect">
            <a:avLst/>
          </a:prstGeom>
          <a:noFill/>
          <a:ln>
            <a:noFill/>
          </a:ln>
        </p:spPr>
      </p:pic>
      <p:pic>
        <p:nvPicPr>
          <p:cNvPr descr="Text&#10;&#10;Description automatically generated" id="811" name="Google Shape;811;p82"/>
          <p:cNvPicPr preferRelativeResize="0"/>
          <p:nvPr/>
        </p:nvPicPr>
        <p:blipFill rotWithShape="1">
          <a:blip r:embed="rId6">
            <a:alphaModFix/>
          </a:blip>
          <a:srcRect b="0" l="0" r="0" t="0"/>
          <a:stretch/>
        </p:blipFill>
        <p:spPr>
          <a:xfrm>
            <a:off x="6100916" y="4204350"/>
            <a:ext cx="2743200" cy="1841430"/>
          </a:xfrm>
          <a:prstGeom prst="rect">
            <a:avLst/>
          </a:prstGeom>
          <a:noFill/>
          <a:ln>
            <a:noFill/>
          </a:ln>
        </p:spPr>
      </p:pic>
      <p:pic>
        <p:nvPicPr>
          <p:cNvPr id="812" name="Google Shape;812;p82"/>
          <p:cNvPicPr preferRelativeResize="0"/>
          <p:nvPr/>
        </p:nvPicPr>
        <p:blipFill rotWithShape="1">
          <a:blip r:embed="rId7">
            <a:alphaModFix/>
          </a:blip>
          <a:srcRect b="0" l="0" r="0" t="0"/>
          <a:stretch/>
        </p:blipFill>
        <p:spPr>
          <a:xfrm>
            <a:off x="9136626" y="4917153"/>
            <a:ext cx="2743200" cy="1841500"/>
          </a:xfrm>
          <a:prstGeom prst="rect">
            <a:avLst/>
          </a:prstGeom>
          <a:noFill/>
          <a:ln>
            <a:noFill/>
          </a:ln>
        </p:spPr>
      </p:pic>
      <p:pic>
        <p:nvPicPr>
          <p:cNvPr descr="Graphical user interface&#10;&#10;Description automatically generated" id="813" name="Google Shape;813;p82"/>
          <p:cNvPicPr preferRelativeResize="0"/>
          <p:nvPr/>
        </p:nvPicPr>
        <p:blipFill rotWithShape="1">
          <a:blip r:embed="rId8">
            <a:alphaModFix/>
          </a:blip>
          <a:srcRect b="0" l="0" r="0" t="0"/>
          <a:stretch/>
        </p:blipFill>
        <p:spPr>
          <a:xfrm>
            <a:off x="6359014" y="367331"/>
            <a:ext cx="5520812" cy="368985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4"/>
        </a:solidFill>
      </p:bgPr>
    </p:bg>
    <p:spTree>
      <p:nvGrpSpPr>
        <p:cNvPr id="817" name="Shape 817"/>
        <p:cNvGrpSpPr/>
        <p:nvPr/>
      </p:nvGrpSpPr>
      <p:grpSpPr>
        <a:xfrm>
          <a:off x="0" y="0"/>
          <a:ext cx="0" cy="0"/>
          <a:chOff x="0" y="0"/>
          <a:chExt cx="0" cy="0"/>
        </a:xfrm>
      </p:grpSpPr>
      <p:sp>
        <p:nvSpPr>
          <p:cNvPr id="818" name="Google Shape;818;p83"/>
          <p:cNvSpPr txBox="1"/>
          <p:nvPr>
            <p:ph type="title"/>
          </p:nvPr>
        </p:nvSpPr>
        <p:spPr>
          <a:xfrm>
            <a:off x="838200" y="-358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u="sng"/>
              <a:t>Middle: 6-8 Who Are You Online?</a:t>
            </a:r>
            <a:endParaRPr/>
          </a:p>
        </p:txBody>
      </p:sp>
      <p:sp>
        <p:nvSpPr>
          <p:cNvPr id="819" name="Google Shape;819;p83"/>
          <p:cNvSpPr txBox="1"/>
          <p:nvPr>
            <p:ph idx="1" type="body"/>
          </p:nvPr>
        </p:nvSpPr>
        <p:spPr>
          <a:xfrm>
            <a:off x="5600700" y="1204966"/>
            <a:ext cx="6586538" cy="2442881"/>
          </a:xfrm>
          <a:prstGeom prst="rect">
            <a:avLst/>
          </a:prstGeom>
          <a:noFill/>
          <a:ln>
            <a:noFill/>
          </a:ln>
        </p:spPr>
        <p:txBody>
          <a:bodyPr anchorCtr="0" anchor="t" bIns="45700" lIns="91425" spcFirstLastPara="1" rIns="91425" wrap="square" tIns="45700">
            <a:normAutofit fontScale="92500" lnSpcReduction="20000"/>
          </a:bodyPr>
          <a:lstStyle/>
          <a:p>
            <a:pPr indent="-457200" lvl="0" marL="457200" rtl="0" algn="l">
              <a:lnSpc>
                <a:spcPct val="90000"/>
              </a:lnSpc>
              <a:spcBef>
                <a:spcPts val="0"/>
              </a:spcBef>
              <a:spcAft>
                <a:spcPts val="0"/>
              </a:spcAft>
              <a:buClr>
                <a:schemeClr val="dk1"/>
              </a:buClr>
              <a:buSzPct val="100000"/>
              <a:buChar char="•"/>
            </a:pPr>
            <a:r>
              <a:rPr lang="en-US" u="sng">
                <a:solidFill>
                  <a:schemeClr val="hlink"/>
                </a:solidFill>
                <a:hlinkClick r:id="rId3"/>
              </a:rPr>
              <a:t>Who Are You Online Presentation Slides</a:t>
            </a:r>
            <a:r>
              <a:rPr lang="en-US"/>
              <a:t> </a:t>
            </a:r>
            <a:endParaRPr/>
          </a:p>
          <a:p>
            <a:pPr indent="-457200" lvl="0" marL="457200" rtl="0" algn="l">
              <a:lnSpc>
                <a:spcPct val="90000"/>
              </a:lnSpc>
              <a:spcBef>
                <a:spcPts val="1000"/>
              </a:spcBef>
              <a:spcAft>
                <a:spcPts val="0"/>
              </a:spcAft>
              <a:buClr>
                <a:schemeClr val="dk1"/>
              </a:buClr>
              <a:buSzPct val="100000"/>
              <a:buChar char="•"/>
            </a:pPr>
            <a:r>
              <a:rPr lang="en-US" u="sng">
                <a:solidFill>
                  <a:schemeClr val="hlink"/>
                </a:solidFill>
                <a:hlinkClick r:id="rId4"/>
              </a:rPr>
              <a:t>Presenting Yourself Online Video Link</a:t>
            </a:r>
            <a:r>
              <a:rPr lang="en-US"/>
              <a:t>   </a:t>
            </a:r>
            <a:endParaRPr/>
          </a:p>
          <a:p>
            <a:pPr indent="-457200" lvl="0" marL="457200" rtl="0" algn="l">
              <a:lnSpc>
                <a:spcPct val="90000"/>
              </a:lnSpc>
              <a:spcBef>
                <a:spcPts val="1000"/>
              </a:spcBef>
              <a:spcAft>
                <a:spcPts val="0"/>
              </a:spcAft>
              <a:buClr>
                <a:schemeClr val="dk1"/>
              </a:buClr>
              <a:buSzPct val="100000"/>
              <a:buChar char="•"/>
            </a:pPr>
            <a:r>
              <a:rPr lang="en-US" u="sng">
                <a:solidFill>
                  <a:schemeClr val="hlink"/>
                </a:solidFill>
                <a:hlinkClick r:id="rId5"/>
              </a:rPr>
              <a:t>Finsta Debate Activity (Are Fake Accounts ok?)</a:t>
            </a:r>
            <a:r>
              <a:rPr lang="en-US"/>
              <a:t> </a:t>
            </a:r>
            <a:endParaRPr/>
          </a:p>
          <a:p>
            <a:pPr indent="-457200" lvl="0" marL="457200" rtl="0" algn="l">
              <a:lnSpc>
                <a:spcPct val="90000"/>
              </a:lnSpc>
              <a:spcBef>
                <a:spcPts val="1000"/>
              </a:spcBef>
              <a:spcAft>
                <a:spcPts val="0"/>
              </a:spcAft>
              <a:buClr>
                <a:schemeClr val="dk1"/>
              </a:buClr>
              <a:buSzPct val="100000"/>
              <a:buChar char="•"/>
            </a:pPr>
            <a:r>
              <a:rPr lang="en-US" u="sng">
                <a:solidFill>
                  <a:schemeClr val="hlink"/>
                </a:solidFill>
                <a:hlinkClick r:id="rId6"/>
              </a:rPr>
              <a:t>Family Activity/ Discussion</a:t>
            </a:r>
            <a:r>
              <a:rPr lang="en-US"/>
              <a:t> </a:t>
            </a:r>
            <a:endParaRPr/>
          </a:p>
          <a:p>
            <a:pPr indent="-457200" lvl="0" marL="457200" rtl="0" algn="l">
              <a:lnSpc>
                <a:spcPct val="90000"/>
              </a:lnSpc>
              <a:spcBef>
                <a:spcPts val="1000"/>
              </a:spcBef>
              <a:spcAft>
                <a:spcPts val="0"/>
              </a:spcAft>
              <a:buClr>
                <a:schemeClr val="dk1"/>
              </a:buClr>
              <a:buSzPct val="100000"/>
              <a:buChar char="•"/>
            </a:pPr>
            <a:r>
              <a:rPr lang="en-US" u="sng">
                <a:solidFill>
                  <a:schemeClr val="hlink"/>
                </a:solidFill>
                <a:hlinkClick r:id="rId7"/>
              </a:rPr>
              <a:t>Lesson Quiz</a:t>
            </a:r>
            <a:r>
              <a:rPr lang="en-US"/>
              <a:t> </a:t>
            </a:r>
            <a:endParaRPr/>
          </a:p>
        </p:txBody>
      </p:sp>
      <p:sp>
        <p:nvSpPr>
          <p:cNvPr id="820" name="Google Shape;820;p83"/>
          <p:cNvSpPr txBox="1"/>
          <p:nvPr/>
        </p:nvSpPr>
        <p:spPr>
          <a:xfrm>
            <a:off x="546728" y="1577578"/>
            <a:ext cx="5209943" cy="2332904"/>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400"/>
              <a:buFont typeface="Arial"/>
              <a:buChar char="•"/>
            </a:pPr>
            <a:r>
              <a:rPr b="1" lang="en-US" sz="2400">
                <a:solidFill>
                  <a:schemeClr val="dk1"/>
                </a:solidFill>
                <a:latin typeface="Calibri"/>
                <a:ea typeface="Calibri"/>
                <a:cs typeface="Calibri"/>
                <a:sym typeface="Calibri"/>
              </a:rPr>
              <a:t>Students hear from teens about the benefits and drawbacks of presenting themselves differently (or even anonymously) to others online and consider what it means to "be yourself" in digital spaces.</a:t>
            </a:r>
            <a:endParaRPr b="1" sz="2400">
              <a:solidFill>
                <a:schemeClr val="dk1"/>
              </a:solidFill>
              <a:latin typeface="Calibri"/>
              <a:ea typeface="Calibri"/>
              <a:cs typeface="Calibri"/>
              <a:sym typeface="Calibri"/>
            </a:endParaRPr>
          </a:p>
        </p:txBody>
      </p:sp>
      <p:sp>
        <p:nvSpPr>
          <p:cNvPr id="821" name="Google Shape;821;p83"/>
          <p:cNvSpPr txBox="1"/>
          <p:nvPr/>
        </p:nvSpPr>
        <p:spPr>
          <a:xfrm>
            <a:off x="615092" y="3911778"/>
            <a:ext cx="5214938" cy="40626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Discuss:</a:t>
            </a:r>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What </a:t>
            </a:r>
            <a:r>
              <a:rPr b="1" i="1" lang="en-US" sz="2400">
                <a:solidFill>
                  <a:schemeClr val="dk1"/>
                </a:solidFill>
                <a:latin typeface="Calibri"/>
                <a:ea typeface="Calibri"/>
                <a:cs typeface="Calibri"/>
                <a:sym typeface="Calibri"/>
              </a:rPr>
              <a:t>reasons</a:t>
            </a:r>
            <a:r>
              <a:rPr i="1" lang="en-US" sz="2400">
                <a:solidFill>
                  <a:schemeClr val="dk1"/>
                </a:solidFill>
                <a:latin typeface="Calibri"/>
                <a:ea typeface="Calibri"/>
                <a:cs typeface="Calibri"/>
                <a:sym typeface="Calibri"/>
              </a:rPr>
              <a:t> do people have for creating and using fake social media accounts (e.g., finstas)?</a:t>
            </a:r>
            <a:endParaRPr i="1" sz="24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What are some of the </a:t>
            </a:r>
            <a:r>
              <a:rPr b="1" i="1" lang="en-US" sz="2400">
                <a:solidFill>
                  <a:schemeClr val="dk1"/>
                </a:solidFill>
                <a:latin typeface="Calibri"/>
                <a:ea typeface="Calibri"/>
                <a:cs typeface="Calibri"/>
                <a:sym typeface="Calibri"/>
              </a:rPr>
              <a:t>results</a:t>
            </a:r>
            <a:r>
              <a:rPr i="1" lang="en-US" sz="2400">
                <a:solidFill>
                  <a:schemeClr val="dk1"/>
                </a:solidFill>
                <a:latin typeface="Calibri"/>
                <a:ea typeface="Calibri"/>
                <a:cs typeface="Calibri"/>
                <a:sym typeface="Calibri"/>
              </a:rPr>
              <a:t> of having and using these accounts?</a:t>
            </a:r>
            <a:endParaRPr/>
          </a:p>
          <a:p>
            <a:pPr indent="-285750" lvl="0" marL="285750" marR="0" rtl="0" algn="l">
              <a:spcBef>
                <a:spcPts val="0"/>
              </a:spcBef>
              <a:spcAft>
                <a:spcPts val="0"/>
              </a:spcAft>
              <a:buClr>
                <a:schemeClr val="dk1"/>
              </a:buClr>
              <a:buSzPts val="2400"/>
              <a:buFont typeface="Arial"/>
              <a:buChar char="•"/>
            </a:pPr>
            <a:r>
              <a:rPr i="1" lang="en-US" sz="2400">
                <a:solidFill>
                  <a:schemeClr val="dk1"/>
                </a:solidFill>
                <a:latin typeface="Calibri"/>
                <a:ea typeface="Calibri"/>
                <a:cs typeface="Calibri"/>
                <a:sym typeface="Calibri"/>
              </a:rPr>
              <a:t>How do you present yourself online?</a:t>
            </a:r>
            <a:endParaRPr i="1" sz="2400">
              <a:solidFill>
                <a:schemeClr val="dk1"/>
              </a:solidFill>
              <a:latin typeface="Calibri"/>
              <a:ea typeface="Calibri"/>
              <a:cs typeface="Calibri"/>
              <a:sym typeface="Calibri"/>
            </a:endParaRPr>
          </a:p>
          <a:p>
            <a:pPr indent="-171450" lvl="0" marL="285750" marR="0" rtl="0" algn="l">
              <a:spcBef>
                <a:spcPts val="0"/>
              </a:spcBef>
              <a:spcAft>
                <a:spcPts val="0"/>
              </a:spcAft>
              <a:buClr>
                <a:schemeClr val="dk1"/>
              </a:buClr>
              <a:buSzPts val="1800"/>
              <a:buFont typeface="Arial"/>
              <a:buNone/>
            </a:pPr>
            <a:r>
              <a:t/>
            </a:r>
            <a:endParaRPr i="1"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br>
              <a:rPr lang="en-US" sz="1800">
                <a:solidFill>
                  <a:schemeClr val="dk1"/>
                </a:solidFill>
                <a:latin typeface="Calibri"/>
                <a:ea typeface="Calibri"/>
                <a:cs typeface="Calibri"/>
                <a:sym typeface="Calibri"/>
              </a:rPr>
            </a:b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822" name="Google Shape;822;p83"/>
          <p:cNvPicPr preferRelativeResize="0"/>
          <p:nvPr/>
        </p:nvPicPr>
        <p:blipFill rotWithShape="1">
          <a:blip r:embed="rId8">
            <a:alphaModFix/>
          </a:blip>
          <a:srcRect b="0" l="0" r="0" t="0"/>
          <a:stretch/>
        </p:blipFill>
        <p:spPr>
          <a:xfrm>
            <a:off x="6580240" y="3770283"/>
            <a:ext cx="5213554" cy="299224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6" name="Shape 826"/>
        <p:cNvGrpSpPr/>
        <p:nvPr/>
      </p:nvGrpSpPr>
      <p:grpSpPr>
        <a:xfrm>
          <a:off x="0" y="0"/>
          <a:ext cx="0" cy="0"/>
          <a:chOff x="0" y="0"/>
          <a:chExt cx="0" cy="0"/>
        </a:xfrm>
      </p:grpSpPr>
      <p:sp>
        <p:nvSpPr>
          <p:cNvPr id="827" name="Google Shape;827;p84"/>
          <p:cNvSpPr txBox="1"/>
          <p:nvPr>
            <p:ph type="title"/>
          </p:nvPr>
        </p:nvSpPr>
        <p:spPr>
          <a:xfrm>
            <a:off x="5121787" y="793720"/>
            <a:ext cx="6140449" cy="1323439"/>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4800"/>
              <a:buFont typeface="Calibri"/>
              <a:buNone/>
            </a:pPr>
            <a:r>
              <a:rPr b="1" lang="en-US" sz="4800">
                <a:solidFill>
                  <a:schemeClr val="lt1"/>
                </a:solidFill>
              </a:rPr>
              <a:t>InfoGraphics!!!</a:t>
            </a:r>
            <a:endParaRPr b="1" sz="4000">
              <a:solidFill>
                <a:schemeClr val="lt1"/>
              </a:solidFill>
            </a:endParaRPr>
          </a:p>
        </p:txBody>
      </p:sp>
      <p:sp>
        <p:nvSpPr>
          <p:cNvPr id="828" name="Google Shape;828;p84"/>
          <p:cNvSpPr txBox="1"/>
          <p:nvPr>
            <p:ph idx="1" type="body"/>
          </p:nvPr>
        </p:nvSpPr>
        <p:spPr>
          <a:xfrm>
            <a:off x="5121788" y="2445852"/>
            <a:ext cx="6140449" cy="26820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n-US" sz="2400" u="sng">
                <a:solidFill>
                  <a:schemeClr val="hlink"/>
                </a:solidFill>
                <a:hlinkClick r:id="rId3"/>
              </a:rPr>
              <a:t>ThalesGroup.com</a:t>
            </a:r>
            <a:r>
              <a:rPr lang="en-US" sz="2400"/>
              <a:t> </a:t>
            </a:r>
            <a:endParaRPr sz="2400">
              <a:solidFill>
                <a:schemeClr val="lt1"/>
              </a:solidFill>
            </a:endParaRPr>
          </a:p>
        </p:txBody>
      </p:sp>
      <p:grpSp>
        <p:nvGrpSpPr>
          <p:cNvPr id="829" name="Google Shape;829;p84"/>
          <p:cNvGrpSpPr/>
          <p:nvPr/>
        </p:nvGrpSpPr>
        <p:grpSpPr>
          <a:xfrm>
            <a:off x="4162383" y="0"/>
            <a:ext cx="884241" cy="6858001"/>
            <a:chOff x="3697283" y="0"/>
            <a:chExt cx="884241" cy="6858001"/>
          </a:xfrm>
        </p:grpSpPr>
        <p:sp>
          <p:nvSpPr>
            <p:cNvPr id="830" name="Google Shape;830;p84"/>
            <p:cNvSpPr/>
            <p:nvPr/>
          </p:nvSpPr>
          <p:spPr>
            <a:xfrm flipH="1" rot="-5400000">
              <a:off x="705641"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a:outerShdw blurRad="381000" rotWithShape="0" algn="l"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31" name="Google Shape;831;p84"/>
            <p:cNvSpPr/>
            <p:nvPr/>
          </p:nvSpPr>
          <p:spPr>
            <a:xfrm flipH="1" rot="-5400000">
              <a:off x="715166" y="2991642"/>
              <a:ext cx="6858001" cy="874716"/>
            </a:xfrm>
            <a:custGeom>
              <a:rect b="b" l="l" r="r" t="t"/>
              <a:pathLst>
                <a:path extrusionOk="0" h="874716" w="6858001">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algn="tl" flip="none" tx="0" sx="100000" ty="0" sy="100000"/>
            </a:blipFill>
            <a:ln>
              <a:noFill/>
            </a:ln>
            <a:effectLst>
              <a:outerShdw blurRad="381000" rotWithShape="0" algn="l" dist="152400">
                <a:srgbClr val="000000">
                  <a:alpha val="9803"/>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832" name="Google Shape;832;p84"/>
          <p:cNvPicPr preferRelativeResize="0"/>
          <p:nvPr/>
        </p:nvPicPr>
        <p:blipFill rotWithShape="1">
          <a:blip r:embed="rId5">
            <a:alphaModFix/>
          </a:blip>
          <a:srcRect b="0" l="0" r="0" t="0"/>
          <a:stretch/>
        </p:blipFill>
        <p:spPr>
          <a:xfrm>
            <a:off x="5046631" y="793727"/>
            <a:ext cx="7130846" cy="522905"/>
          </a:xfrm>
          <a:prstGeom prst="rect">
            <a:avLst/>
          </a:prstGeom>
          <a:noFill/>
          <a:ln>
            <a:noFill/>
          </a:ln>
        </p:spPr>
      </p:pic>
      <p:pic>
        <p:nvPicPr>
          <p:cNvPr id="833" name="Google Shape;833;p84"/>
          <p:cNvPicPr preferRelativeResize="0"/>
          <p:nvPr/>
        </p:nvPicPr>
        <p:blipFill>
          <a:blip r:embed="rId6">
            <a:alphaModFix/>
          </a:blip>
          <a:stretch>
            <a:fillRect/>
          </a:stretch>
        </p:blipFill>
        <p:spPr>
          <a:xfrm>
            <a:off x="5" y="0"/>
            <a:ext cx="4433589" cy="6857999"/>
          </a:xfrm>
          <a:prstGeom prst="rect">
            <a:avLst/>
          </a:prstGeom>
          <a:noFill/>
          <a:ln>
            <a:noFill/>
          </a:ln>
        </p:spPr>
      </p:pic>
      <p:sp>
        <p:nvSpPr>
          <p:cNvPr id="834" name="Google Shape;834;p84"/>
          <p:cNvSpPr txBox="1"/>
          <p:nvPr/>
        </p:nvSpPr>
        <p:spPr>
          <a:xfrm>
            <a:off x="6575300" y="3802900"/>
            <a:ext cx="46869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500">
                <a:latin typeface="Calibri"/>
                <a:ea typeface="Calibri"/>
                <a:cs typeface="Calibri"/>
                <a:sym typeface="Calibri"/>
              </a:rPr>
              <a:t>How would you use infographics in your classroom?</a:t>
            </a:r>
            <a:endParaRPr b="1" sz="2500">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08C"/>
        </a:solidFill>
      </p:bgPr>
    </p:bg>
    <p:spTree>
      <p:nvGrpSpPr>
        <p:cNvPr id="838" name="Shape 838"/>
        <p:cNvGrpSpPr/>
        <p:nvPr/>
      </p:nvGrpSpPr>
      <p:grpSpPr>
        <a:xfrm>
          <a:off x="0" y="0"/>
          <a:ext cx="0" cy="0"/>
          <a:chOff x="0" y="0"/>
          <a:chExt cx="0" cy="0"/>
        </a:xfrm>
      </p:grpSpPr>
      <p:sp>
        <p:nvSpPr>
          <p:cNvPr id="839" name="Google Shape;839;p85"/>
          <p:cNvSpPr/>
          <p:nvPr/>
        </p:nvSpPr>
        <p:spPr>
          <a:xfrm>
            <a:off x="0" y="0"/>
            <a:ext cx="12192000" cy="6858000"/>
          </a:xfrm>
          <a:prstGeom prst="rect">
            <a:avLst/>
          </a:prstGeom>
          <a:solidFill>
            <a:srgbClr val="A8D08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0" name="Google Shape;840;p85"/>
          <p:cNvSpPr txBox="1"/>
          <p:nvPr>
            <p:ph type="title"/>
          </p:nvPr>
        </p:nvSpPr>
        <p:spPr>
          <a:xfrm>
            <a:off x="-3604" y="-1883"/>
            <a:ext cx="7348619" cy="134560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b="1" lang="en-US" sz="4000"/>
              <a:t>How Do You Safeguard Money from Scammers?</a:t>
            </a:r>
            <a:endParaRPr b="1" sz="4000"/>
          </a:p>
        </p:txBody>
      </p:sp>
      <p:sp>
        <p:nvSpPr>
          <p:cNvPr id="841" name="Google Shape;841;p85"/>
          <p:cNvSpPr txBox="1"/>
          <p:nvPr>
            <p:ph idx="1" type="body"/>
          </p:nvPr>
        </p:nvSpPr>
        <p:spPr>
          <a:xfrm>
            <a:off x="149407" y="1265893"/>
            <a:ext cx="7195500" cy="4675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US" sz="2000" u="sng">
                <a:solidFill>
                  <a:schemeClr val="hlink"/>
                </a:solidFill>
                <a:hlinkClick r:id="rId3"/>
              </a:rPr>
              <a:t>How Do You Safeguard Money from Scammer? &lt;USF Blog Post&gt;</a:t>
            </a:r>
            <a:endParaRPr sz="2000"/>
          </a:p>
          <a:p>
            <a:pPr indent="-228600" lvl="1" marL="685800" rtl="0" algn="l">
              <a:lnSpc>
                <a:spcPct val="90000"/>
              </a:lnSpc>
              <a:spcBef>
                <a:spcPts val="500"/>
              </a:spcBef>
              <a:spcAft>
                <a:spcPts val="0"/>
              </a:spcAft>
              <a:buClr>
                <a:schemeClr val="dk1"/>
              </a:buClr>
              <a:buSzPts val="2000"/>
              <a:buChar char="•"/>
            </a:pPr>
            <a:r>
              <a:rPr lang="en-US" sz="2000" u="sng">
                <a:solidFill>
                  <a:schemeClr val="hlink"/>
                </a:solidFill>
                <a:hlinkClick r:id="rId4"/>
              </a:rPr>
              <a:t>Safeguard From Scammers &lt;Student Guide Google Doc&gt;</a:t>
            </a:r>
            <a:r>
              <a:rPr lang="en-US" sz="2000"/>
              <a:t> </a:t>
            </a:r>
            <a:endParaRPr/>
          </a:p>
          <a:p>
            <a:pPr indent="-228600" lvl="1" marL="685800" rtl="0" algn="l">
              <a:lnSpc>
                <a:spcPct val="90000"/>
              </a:lnSpc>
              <a:spcBef>
                <a:spcPts val="500"/>
              </a:spcBef>
              <a:spcAft>
                <a:spcPts val="0"/>
              </a:spcAft>
              <a:buClr>
                <a:schemeClr val="dk1"/>
              </a:buClr>
              <a:buSzPts val="2000"/>
              <a:buChar char="•"/>
            </a:pPr>
            <a:r>
              <a:rPr lang="en-US" sz="2000" u="sng">
                <a:solidFill>
                  <a:schemeClr val="hlink"/>
                </a:solidFill>
                <a:hlinkClick r:id="rId5"/>
              </a:rPr>
              <a:t>Power Company Warns of Scam TBT - Corresponding Article</a:t>
            </a:r>
            <a:r>
              <a:rPr lang="en-US" sz="2000"/>
              <a:t> </a:t>
            </a:r>
            <a:endParaRPr/>
          </a:p>
          <a:p>
            <a:pPr indent="-101600" lvl="1" marL="685800" rtl="0" algn="l">
              <a:lnSpc>
                <a:spcPct val="90000"/>
              </a:lnSpc>
              <a:spcBef>
                <a:spcPts val="500"/>
              </a:spcBef>
              <a:spcAft>
                <a:spcPts val="0"/>
              </a:spcAft>
              <a:buClr>
                <a:schemeClr val="dk1"/>
              </a:buClr>
              <a:buSzPts val="2000"/>
              <a:buNone/>
            </a:pPr>
            <a:r>
              <a:t/>
            </a:r>
            <a:endParaRPr sz="2000"/>
          </a:p>
        </p:txBody>
      </p:sp>
      <p:sp>
        <p:nvSpPr>
          <p:cNvPr id="842" name="Google Shape;842;p85"/>
          <p:cNvSpPr/>
          <p:nvPr/>
        </p:nvSpPr>
        <p:spPr>
          <a:xfrm flipH="1" rot="10800000">
            <a:off x="8123333" y="-5"/>
            <a:ext cx="4092521" cy="6858000"/>
          </a:xfrm>
          <a:prstGeom prst="rect">
            <a:avLst/>
          </a:prstGeom>
          <a:gradFill>
            <a:gsLst>
              <a:gs pos="0">
                <a:srgbClr val="000000">
                  <a:alpha val="93725"/>
                </a:srgbClr>
              </a:gs>
              <a:gs pos="8000">
                <a:srgbClr val="000000">
                  <a:alpha val="93725"/>
                </a:srgbClr>
              </a:gs>
              <a:gs pos="100000">
                <a:schemeClr val="accent1"/>
              </a:gs>
            </a:gsLst>
            <a:lin ang="2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3" name="Google Shape;843;p85"/>
          <p:cNvSpPr/>
          <p:nvPr/>
        </p:nvSpPr>
        <p:spPr>
          <a:xfrm flipH="1" rot="10800000">
            <a:off x="8123333" y="-2"/>
            <a:ext cx="4092521" cy="6400369"/>
          </a:xfrm>
          <a:prstGeom prst="rect">
            <a:avLst/>
          </a:prstGeom>
          <a:gradFill>
            <a:gsLst>
              <a:gs pos="0">
                <a:srgbClr val="1F3864">
                  <a:alpha val="0"/>
                </a:srgbClr>
              </a:gs>
              <a:gs pos="31000">
                <a:srgbClr val="1F3864">
                  <a:alpha val="0"/>
                </a:srgbClr>
              </a:gs>
              <a:gs pos="100000">
                <a:srgbClr val="1F3864">
                  <a:alpha val="25882"/>
                </a:srgbClr>
              </a:gs>
            </a:gsLst>
            <a:lin ang="18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4" name="Google Shape;844;p85"/>
          <p:cNvSpPr/>
          <p:nvPr/>
        </p:nvSpPr>
        <p:spPr>
          <a:xfrm flipH="1" rot="10800000">
            <a:off x="8123333" y="-22"/>
            <a:ext cx="4068667" cy="6400389"/>
          </a:xfrm>
          <a:prstGeom prst="rect">
            <a:avLst/>
          </a:prstGeom>
          <a:gradFill>
            <a:gsLst>
              <a:gs pos="0">
                <a:srgbClr val="4472C4">
                  <a:alpha val="0"/>
                </a:srgbClr>
              </a:gs>
              <a:gs pos="72000">
                <a:srgbClr val="000000">
                  <a:alpha val="20784"/>
                </a:srgbClr>
              </a:gs>
              <a:gs pos="100000">
                <a:srgbClr val="000000">
                  <a:alpha val="20784"/>
                </a:srgbClr>
              </a:gs>
            </a:gsLst>
            <a:lin ang="30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45" name="Google Shape;845;p85"/>
          <p:cNvSpPr/>
          <p:nvPr/>
        </p:nvSpPr>
        <p:spPr>
          <a:xfrm flipH="1" rot="10800000">
            <a:off x="8123333" y="-10"/>
            <a:ext cx="3611467" cy="6857997"/>
          </a:xfrm>
          <a:prstGeom prst="rect">
            <a:avLst/>
          </a:prstGeom>
          <a:gradFill>
            <a:gsLst>
              <a:gs pos="0">
                <a:srgbClr val="4472C4">
                  <a:alpha val="0"/>
                </a:srgbClr>
              </a:gs>
              <a:gs pos="93000">
                <a:srgbClr val="000000">
                  <a:alpha val="28627"/>
                </a:srgbClr>
              </a:gs>
              <a:gs pos="100000">
                <a:srgbClr val="000000">
                  <a:alpha val="28627"/>
                </a:srgbClr>
              </a:gs>
            </a:gsLst>
            <a:lin ang="54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846" name="Google Shape;846;p85"/>
          <p:cNvPicPr preferRelativeResize="0"/>
          <p:nvPr/>
        </p:nvPicPr>
        <p:blipFill rotWithShape="1">
          <a:blip r:embed="rId6">
            <a:alphaModFix/>
          </a:blip>
          <a:srcRect b="0" l="0" r="0" t="0"/>
          <a:stretch/>
        </p:blipFill>
        <p:spPr>
          <a:xfrm>
            <a:off x="7506128" y="1101488"/>
            <a:ext cx="4170530" cy="4662337"/>
          </a:xfrm>
          <a:prstGeom prst="rect">
            <a:avLst/>
          </a:prstGeom>
          <a:noFill/>
          <a:ln>
            <a:noFill/>
          </a:ln>
        </p:spPr>
      </p:pic>
      <p:pic>
        <p:nvPicPr>
          <p:cNvPr descr="Text, table&#10;&#10;Description automatically generated" id="847" name="Google Shape;847;p85"/>
          <p:cNvPicPr preferRelativeResize="0"/>
          <p:nvPr/>
        </p:nvPicPr>
        <p:blipFill rotWithShape="1">
          <a:blip r:embed="rId7">
            <a:alphaModFix/>
          </a:blip>
          <a:srcRect b="0" l="0" r="0" t="0"/>
          <a:stretch/>
        </p:blipFill>
        <p:spPr>
          <a:xfrm>
            <a:off x="299884" y="2528870"/>
            <a:ext cx="3271683" cy="417229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text, application, chat or text message&#10;&#10;Description automatically generated" id="848" name="Google Shape;848;p85"/>
          <p:cNvPicPr preferRelativeResize="0"/>
          <p:nvPr/>
        </p:nvPicPr>
        <p:blipFill rotWithShape="1">
          <a:blip r:embed="rId8">
            <a:alphaModFix/>
          </a:blip>
          <a:srcRect b="0" l="0" r="0" t="0"/>
          <a:stretch/>
        </p:blipFill>
        <p:spPr>
          <a:xfrm>
            <a:off x="3999861" y="2588342"/>
            <a:ext cx="1365504" cy="41148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49" name="Google Shape;849;p85"/>
          <p:cNvSpPr txBox="1"/>
          <p:nvPr/>
        </p:nvSpPr>
        <p:spPr>
          <a:xfrm>
            <a:off x="5799350" y="4950100"/>
            <a:ext cx="17067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latin typeface="Calibri"/>
                <a:ea typeface="Calibri"/>
                <a:cs typeface="Calibri"/>
                <a:sym typeface="Calibri"/>
                <a:hlinkClick r:id="rId9"/>
              </a:rPr>
              <a:t>https://np1.nearpod.com/sharePresentation.php?code=08b40639f5df5889f9d5b42e77495176-1&amp;oc=user-created&amp;utm_source=link</a:t>
            </a:r>
            <a:r>
              <a:rPr lang="en-US">
                <a:latin typeface="Calibri"/>
                <a:ea typeface="Calibri"/>
                <a:cs typeface="Calibri"/>
                <a:sym typeface="Calibri"/>
              </a:rPr>
              <a:t> </a:t>
            </a:r>
            <a:endParaRPr>
              <a:latin typeface="Calibri"/>
              <a:ea typeface="Calibri"/>
              <a:cs typeface="Calibri"/>
              <a:sym typeface="Calibri"/>
            </a:endParaRPr>
          </a:p>
        </p:txBody>
      </p:sp>
      <p:pic>
        <p:nvPicPr>
          <p:cNvPr id="850" name="Google Shape;850;p85"/>
          <p:cNvPicPr preferRelativeResize="0"/>
          <p:nvPr/>
        </p:nvPicPr>
        <p:blipFill>
          <a:blip r:embed="rId10">
            <a:alphaModFix/>
          </a:blip>
          <a:stretch>
            <a:fillRect/>
          </a:stretch>
        </p:blipFill>
        <p:spPr>
          <a:xfrm>
            <a:off x="5615625" y="4272113"/>
            <a:ext cx="2257425" cy="685800"/>
          </a:xfrm>
          <a:prstGeom prst="rect">
            <a:avLst/>
          </a:prstGeom>
          <a:noFill/>
          <a:ln>
            <a:noFill/>
          </a:ln>
        </p:spPr>
      </p:pic>
      <p:sp>
        <p:nvSpPr>
          <p:cNvPr id="851" name="Google Shape;851;p85"/>
          <p:cNvSpPr txBox="1"/>
          <p:nvPr/>
        </p:nvSpPr>
        <p:spPr>
          <a:xfrm>
            <a:off x="-29075" y="2576850"/>
            <a:ext cx="10051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08C"/>
        </a:solidFill>
      </p:bgPr>
    </p:bg>
    <p:spTree>
      <p:nvGrpSpPr>
        <p:cNvPr id="855" name="Shape 855"/>
        <p:cNvGrpSpPr/>
        <p:nvPr/>
      </p:nvGrpSpPr>
      <p:grpSpPr>
        <a:xfrm>
          <a:off x="0" y="0"/>
          <a:ext cx="0" cy="0"/>
          <a:chOff x="0" y="0"/>
          <a:chExt cx="0" cy="0"/>
        </a:xfrm>
      </p:grpSpPr>
      <p:sp>
        <p:nvSpPr>
          <p:cNvPr id="856" name="Google Shape;856;p86"/>
          <p:cNvSpPr txBox="1"/>
          <p:nvPr>
            <p:ph type="title"/>
          </p:nvPr>
        </p:nvSpPr>
        <p:spPr>
          <a:xfrm>
            <a:off x="826294" y="-123031"/>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u="sng"/>
              <a:t>How Does a Data Breach Impact Me?</a:t>
            </a:r>
            <a:endParaRPr/>
          </a:p>
        </p:txBody>
      </p:sp>
      <p:sp>
        <p:nvSpPr>
          <p:cNvPr id="857" name="Google Shape;857;p8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
        <p:nvSpPr>
          <p:cNvPr id="858" name="Google Shape;858;p86"/>
          <p:cNvSpPr txBox="1"/>
          <p:nvPr/>
        </p:nvSpPr>
        <p:spPr>
          <a:xfrm>
            <a:off x="-5953" y="6072187"/>
            <a:ext cx="12203904"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1800" u="sng">
                <a:solidFill>
                  <a:schemeClr val="dk1"/>
                </a:solidFill>
                <a:latin typeface="Calibri"/>
                <a:ea typeface="Calibri"/>
                <a:cs typeface="Calibri"/>
                <a:sym typeface="Calibri"/>
                <a:hlinkClick r:id="rId3">
                  <a:extLst>
                    <a:ext uri="{A12FA001-AC4F-418D-AE19-62706E023703}">
                      <ahyp:hlinkClr val="tx"/>
                    </a:ext>
                  </a:extLst>
                </a:hlinkClick>
              </a:rPr>
              <a:t>USF Blog Post Link</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Student Guide: How does a Data Breach Impact Me?</a:t>
            </a:r>
            <a:r>
              <a:rPr lang="en-US" sz="1800">
                <a:solidFill>
                  <a:schemeClr val="dk1"/>
                </a:solidFill>
                <a:latin typeface="Calibri"/>
                <a:ea typeface="Calibri"/>
                <a:cs typeface="Calibri"/>
                <a:sym typeface="Calibri"/>
              </a:rPr>
              <a:t> &lt;google doc&gt;</a:t>
            </a:r>
            <a:endParaRPr sz="1800">
              <a:solidFill>
                <a:schemeClr val="dk1"/>
              </a:solidFill>
              <a:latin typeface="Calibri"/>
              <a:ea typeface="Calibri"/>
              <a:cs typeface="Calibri"/>
              <a:sym typeface="Calibri"/>
            </a:endParaRPr>
          </a:p>
          <a:p>
            <a:pPr indent="0" lvl="0" marL="0" marR="0" rtl="0" algn="ctr">
              <a:spcBef>
                <a:spcPts val="0"/>
              </a:spcBef>
              <a:spcAft>
                <a:spcPts val="0"/>
              </a:spcAft>
              <a:buNone/>
            </a:pPr>
            <a:r>
              <a:rPr lang="en-US" sz="1800" u="sng">
                <a:solidFill>
                  <a:schemeClr val="dk1"/>
                </a:solidFill>
                <a:latin typeface="Calibri"/>
                <a:ea typeface="Calibri"/>
                <a:cs typeface="Calibri"/>
                <a:sym typeface="Calibri"/>
                <a:hlinkClick r:id="rId5">
                  <a:extLst>
                    <a:ext uri="{A12FA001-AC4F-418D-AE19-62706E023703}">
                      <ahyp:hlinkClr val="tx"/>
                    </a:ext>
                  </a:extLst>
                </a:hlinkClick>
              </a:rPr>
              <a:t>Capital One Data Breach</a:t>
            </a:r>
            <a:r>
              <a:rPr lang="en-US" sz="1800">
                <a:solidFill>
                  <a:schemeClr val="dk1"/>
                </a:solidFill>
                <a:latin typeface="Calibri"/>
                <a:ea typeface="Calibri"/>
                <a:cs typeface="Calibri"/>
                <a:sym typeface="Calibri"/>
              </a:rPr>
              <a:t> &lt;NIE PDF&gt;</a:t>
            </a:r>
            <a:endParaRPr sz="1800">
              <a:solidFill>
                <a:schemeClr val="dk1"/>
              </a:solidFill>
              <a:latin typeface="Calibri"/>
              <a:ea typeface="Calibri"/>
              <a:cs typeface="Calibri"/>
              <a:sym typeface="Calibri"/>
            </a:endParaRPr>
          </a:p>
        </p:txBody>
      </p:sp>
      <p:pic>
        <p:nvPicPr>
          <p:cNvPr descr="Table&#10;&#10;Description automatically generated" id="859" name="Google Shape;859;p86"/>
          <p:cNvPicPr preferRelativeResize="0"/>
          <p:nvPr/>
        </p:nvPicPr>
        <p:blipFill rotWithShape="1">
          <a:blip r:embed="rId6">
            <a:alphaModFix/>
          </a:blip>
          <a:srcRect b="0" l="0" r="0" t="0"/>
          <a:stretch/>
        </p:blipFill>
        <p:spPr>
          <a:xfrm rot="660000">
            <a:off x="7939087" y="1382247"/>
            <a:ext cx="3529012" cy="45935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id="860" name="Google Shape;860;p86"/>
          <p:cNvPicPr preferRelativeResize="0"/>
          <p:nvPr/>
        </p:nvPicPr>
        <p:blipFill rotWithShape="1">
          <a:blip r:embed="rId7">
            <a:alphaModFix/>
          </a:blip>
          <a:srcRect b="0" l="0" r="0" t="0"/>
          <a:stretch/>
        </p:blipFill>
        <p:spPr>
          <a:xfrm rot="720000">
            <a:off x="5510213" y="1249106"/>
            <a:ext cx="3600449" cy="45979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id="861" name="Google Shape;861;p86"/>
          <p:cNvPicPr preferRelativeResize="0"/>
          <p:nvPr/>
        </p:nvPicPr>
        <p:blipFill rotWithShape="1">
          <a:blip r:embed="rId8">
            <a:alphaModFix/>
          </a:blip>
          <a:srcRect b="0" l="0" r="0" t="0"/>
          <a:stretch/>
        </p:blipFill>
        <p:spPr>
          <a:xfrm rot="900000">
            <a:off x="3795712" y="1303177"/>
            <a:ext cx="3493293" cy="44778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Text&#10;&#10;Description automatically generated" id="862" name="Google Shape;862;p86"/>
          <p:cNvPicPr preferRelativeResize="0"/>
          <p:nvPr/>
        </p:nvPicPr>
        <p:blipFill rotWithShape="1">
          <a:blip r:embed="rId9">
            <a:alphaModFix/>
          </a:blip>
          <a:srcRect b="0" l="0" r="0" t="0"/>
          <a:stretch/>
        </p:blipFill>
        <p:spPr>
          <a:xfrm>
            <a:off x="80962" y="2432315"/>
            <a:ext cx="2743200" cy="36364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A picture containing text, electronics, display&#10;&#10;Description automatically generated" id="863" name="Google Shape;863;p86"/>
          <p:cNvPicPr preferRelativeResize="0"/>
          <p:nvPr/>
        </p:nvPicPr>
        <p:blipFill rotWithShape="1">
          <a:blip r:embed="rId10">
            <a:alphaModFix/>
          </a:blip>
          <a:srcRect b="0" l="0" r="0" t="0"/>
          <a:stretch/>
        </p:blipFill>
        <p:spPr>
          <a:xfrm>
            <a:off x="1750218" y="1012031"/>
            <a:ext cx="1619251" cy="1631157"/>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2745"/>
              </a:srgbClr>
            </a:outerShdw>
          </a:effectLst>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8D08C"/>
        </a:solidFill>
      </p:bgPr>
    </p:bg>
    <p:spTree>
      <p:nvGrpSpPr>
        <p:cNvPr id="867" name="Shape 867"/>
        <p:cNvGrpSpPr/>
        <p:nvPr/>
      </p:nvGrpSpPr>
      <p:grpSpPr>
        <a:xfrm>
          <a:off x="0" y="0"/>
          <a:ext cx="0" cy="0"/>
          <a:chOff x="0" y="0"/>
          <a:chExt cx="0" cy="0"/>
        </a:xfrm>
      </p:grpSpPr>
      <p:sp>
        <p:nvSpPr>
          <p:cNvPr id="868" name="Google Shape;868;p87"/>
          <p:cNvSpPr txBox="1"/>
          <p:nvPr>
            <p:ph type="title"/>
          </p:nvPr>
        </p:nvSpPr>
        <p:spPr>
          <a:xfrm>
            <a:off x="883800" y="790519"/>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Additional USF Blog Posts:</a:t>
            </a:r>
            <a:endParaRPr b="1"/>
          </a:p>
        </p:txBody>
      </p:sp>
      <p:sp>
        <p:nvSpPr>
          <p:cNvPr id="869" name="Google Shape;869;p87"/>
          <p:cNvSpPr txBox="1"/>
          <p:nvPr>
            <p:ph idx="1" type="body"/>
          </p:nvPr>
        </p:nvSpPr>
        <p:spPr>
          <a:xfrm>
            <a:off x="838200" y="2197849"/>
            <a:ext cx="10515600" cy="39792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Identity Theft is Taxing</a:t>
            </a:r>
            <a:r>
              <a:rPr lang="en-US"/>
              <a:t> </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4"/>
              </a:rPr>
              <a:t>Corresponding TBT news article: Identity Theft-Related Tax Fruad Remains the Top Scam</a:t>
            </a:r>
            <a:r>
              <a:rPr lang="en-US"/>
              <a:t> </a:t>
            </a:r>
            <a:endParaRPr/>
          </a:p>
          <a:p>
            <a:pPr indent="0" lvl="0" marL="685800" rtl="0" algn="l">
              <a:lnSpc>
                <a:spcPct val="90000"/>
              </a:lnSpc>
              <a:spcBef>
                <a:spcPts val="500"/>
              </a:spcBef>
              <a:spcAft>
                <a:spcPts val="0"/>
              </a:spcAft>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5"/>
              </a:rPr>
              <a:t>Identity Theft: Who is at Risk?</a:t>
            </a:r>
            <a:r>
              <a:rPr lang="en-US"/>
              <a:t> </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6"/>
              </a:rPr>
              <a:t>Corresponding TBT news article: How to Protect Your Kids from Identity Theft</a:t>
            </a:r>
            <a:endParaRPr/>
          </a:p>
          <a:p>
            <a:pPr indent="0" lvl="1" marL="457200" rtl="0" algn="l">
              <a:lnSpc>
                <a:spcPct val="90000"/>
              </a:lnSpc>
              <a:spcBef>
                <a:spcPts val="500"/>
              </a:spcBef>
              <a:spcAft>
                <a:spcPts val="0"/>
              </a:spcAft>
              <a:buClr>
                <a:schemeClr val="dk1"/>
              </a:buClr>
              <a:buSzPts val="24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Logo&#10;&#10;Description automatically generated" id="870" name="Google Shape;870;p87"/>
          <p:cNvPicPr preferRelativeResize="0"/>
          <p:nvPr/>
        </p:nvPicPr>
        <p:blipFill rotWithShape="1">
          <a:blip r:embed="rId7">
            <a:alphaModFix/>
          </a:blip>
          <a:srcRect b="0" l="0" r="0" t="0"/>
          <a:stretch/>
        </p:blipFill>
        <p:spPr>
          <a:xfrm>
            <a:off x="4914" y="106664"/>
            <a:ext cx="12120719" cy="68386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874" name="Shape 874"/>
        <p:cNvGrpSpPr/>
        <p:nvPr/>
      </p:nvGrpSpPr>
      <p:grpSpPr>
        <a:xfrm>
          <a:off x="0" y="0"/>
          <a:ext cx="0" cy="0"/>
          <a:chOff x="0" y="0"/>
          <a:chExt cx="0" cy="0"/>
        </a:xfrm>
      </p:grpSpPr>
      <p:sp>
        <p:nvSpPr>
          <p:cNvPr id="875" name="Google Shape;875;p88"/>
          <p:cNvSpPr/>
          <p:nvPr/>
        </p:nvSpPr>
        <p:spPr>
          <a:xfrm>
            <a:off x="0" y="0"/>
            <a:ext cx="12192000" cy="68580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6" name="Google Shape;876;p88"/>
          <p:cNvSpPr txBox="1"/>
          <p:nvPr>
            <p:ph type="title"/>
          </p:nvPr>
        </p:nvSpPr>
        <p:spPr>
          <a:xfrm>
            <a:off x="704679" y="306275"/>
            <a:ext cx="3382984" cy="196694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5400"/>
              <a:buFont typeface="Calibri"/>
              <a:buNone/>
            </a:pPr>
            <a:r>
              <a:rPr lang="en-US" sz="5400"/>
              <a:t>"Protect"   Lessons:</a:t>
            </a:r>
            <a:r>
              <a:rPr lang="en-US" sz="4800"/>
              <a:t> </a:t>
            </a:r>
            <a:endParaRPr sz="4800"/>
          </a:p>
        </p:txBody>
      </p:sp>
      <p:sp>
        <p:nvSpPr>
          <p:cNvPr id="877" name="Google Shape;877;p88"/>
          <p:cNvSpPr/>
          <p:nvPr/>
        </p:nvSpPr>
        <p:spPr>
          <a:xfrm rot="5400000">
            <a:off x="3566159" y="1225296"/>
            <a:ext cx="1554480" cy="18288"/>
          </a:xfrm>
          <a:custGeom>
            <a:rect b="b" l="l" r="r" t="t"/>
            <a:pathLst>
              <a:path extrusionOk="0" fill="none" h="18288" w="155448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extrusionOk="0" h="18288" w="155448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cap="rnd" cmpd="sng" w="41275">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878" name="Google Shape;878;p88"/>
          <p:cNvSpPr txBox="1"/>
          <p:nvPr>
            <p:ph idx="1" type="body"/>
          </p:nvPr>
        </p:nvSpPr>
        <p:spPr>
          <a:xfrm>
            <a:off x="4654295" y="502920"/>
            <a:ext cx="6894576" cy="1463040"/>
          </a:xfrm>
          <a:prstGeom prst="rect">
            <a:avLst/>
          </a:prstGeom>
          <a:noFill/>
          <a:ln>
            <a:noFill/>
          </a:ln>
        </p:spPr>
        <p:txBody>
          <a:bodyPr anchorCtr="0" anchor="ctr"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200"/>
              <a:buChar char="•"/>
            </a:pPr>
            <a:r>
              <a:rPr lang="en-US" sz="2200" u="sng">
                <a:solidFill>
                  <a:schemeClr val="hlink"/>
                </a:solidFill>
                <a:hlinkClick r:id="rId3"/>
              </a:rPr>
              <a:t>https://floridafinancialliteracy.weebly.com/protect.html</a:t>
            </a:r>
            <a:r>
              <a:rPr lang="en-US" sz="2200"/>
              <a:t> </a:t>
            </a:r>
            <a:endParaRPr/>
          </a:p>
          <a:p>
            <a:pPr indent="0" lvl="0" marL="0" rtl="0" algn="l">
              <a:lnSpc>
                <a:spcPct val="90000"/>
              </a:lnSpc>
              <a:spcBef>
                <a:spcPts val="1000"/>
              </a:spcBef>
              <a:spcAft>
                <a:spcPts val="0"/>
              </a:spcAft>
              <a:buClr>
                <a:schemeClr val="dk1"/>
              </a:buClr>
              <a:buSzPts val="2200"/>
              <a:buNone/>
            </a:pPr>
            <a:r>
              <a:t/>
            </a:r>
            <a:endParaRPr sz="2200"/>
          </a:p>
        </p:txBody>
      </p:sp>
      <p:pic>
        <p:nvPicPr>
          <p:cNvPr descr="A picture containing text&#10;&#10;Description automatically generated" id="879" name="Google Shape;879;p88"/>
          <p:cNvPicPr preferRelativeResize="0"/>
          <p:nvPr/>
        </p:nvPicPr>
        <p:blipFill rotWithShape="1">
          <a:blip r:embed="rId4">
            <a:alphaModFix/>
          </a:blip>
          <a:srcRect b="0" l="0" r="0" t="0"/>
          <a:stretch/>
        </p:blipFill>
        <p:spPr>
          <a:xfrm>
            <a:off x="630936" y="2291736"/>
            <a:ext cx="10917936" cy="3957752"/>
          </a:xfrm>
          <a:prstGeom prst="rect">
            <a:avLst/>
          </a:prstGeom>
          <a:solidFill>
            <a:srgbClr val="ECECEC"/>
          </a:solid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3" name="Shape 883"/>
        <p:cNvGrpSpPr/>
        <p:nvPr/>
      </p:nvGrpSpPr>
      <p:grpSpPr>
        <a:xfrm>
          <a:off x="0" y="0"/>
          <a:ext cx="0" cy="0"/>
          <a:chOff x="0" y="0"/>
          <a:chExt cx="0" cy="0"/>
        </a:xfrm>
      </p:grpSpPr>
      <p:sp>
        <p:nvSpPr>
          <p:cNvPr id="884" name="Google Shape;884;p8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Additional Links to Consequences of Identity Theft</a:t>
            </a:r>
            <a:endParaRPr/>
          </a:p>
        </p:txBody>
      </p:sp>
      <p:sp>
        <p:nvSpPr>
          <p:cNvPr id="885" name="Google Shape;885;p8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https://consumer.georgia.gov/consumer-topics/identity-theft-emotional-impact#:~:text=Victims%20of%20identity%20theft%20will,the%20ability%20to%20trust%20again</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4"/>
              </a:rPr>
              <a:t>https://www.aura.com/learn/dangers-of-identity-theft</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5"/>
              </a:rPr>
              <a:t>https://www.ojp.gov/feature/identity-theft/overview</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6"/>
              </a:rPr>
              <a:t>https://www.credit.com/blog/surprising-ways-identity-theft-can-hurt-you-85080/</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7"/>
              </a:rPr>
              <a:t>https://www.pcmag.com/how-to/5-ways-identity-theft-can-ruin-your-life</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90"/>
          <p:cNvSpPr txBox="1"/>
          <p:nvPr>
            <p:ph idx="1" type="body"/>
          </p:nvPr>
        </p:nvSpPr>
        <p:spPr>
          <a:xfrm>
            <a:off x="838200" y="470959"/>
            <a:ext cx="10515600" cy="570600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https://www.justice.gov/criminal-fraud/identity-theft/identity-theft-and-identity-fraud</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4"/>
              </a:rPr>
              <a:t>https://mpdc.dc.gov/page/examples-identity-theft</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5"/>
              </a:rPr>
              <a:t>https://consumer.ftc.gov/articles/what-know-about-identity-theft</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6"/>
              </a:rPr>
              <a:t>https://nearpod.com/t/social-studies/6th/a-cyber-privacy-parable-L80925841&amp;oc=lesson-library&amp;utm_source=link</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7"/>
              </a:rPr>
              <a:t>https://np1.nearpod.com/sharePresentation.php?code=01214a47dd1ea5434a885a772ebc60d7-1&amp;oc=lesson-library&amp;utm_source=link</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8"/>
              </a:rPr>
              <a:t>https://newsela.com/read/faceapp-safety/id/54622/</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9"/>
              </a:rPr>
              <a:t>https://newsela.com/read/deleted-posts-facebook/id/48338/</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9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Identity Theft Video Resources:</a:t>
            </a:r>
            <a:endParaRPr/>
          </a:p>
        </p:txBody>
      </p:sp>
      <p:sp>
        <p:nvSpPr>
          <p:cNvPr id="896" name="Google Shape;896;p9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u="sng">
                <a:solidFill>
                  <a:schemeClr val="hlink"/>
                </a:solidFill>
                <a:hlinkClick r:id="rId3"/>
              </a:rPr>
              <a:t>https://www.youtube.com/watch?v=TpHnr7sg9d0</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4"/>
              </a:rPr>
              <a:t>https://www.youtube.com/watch?v=fjodt2JnWT8</a:t>
            </a:r>
            <a:r>
              <a:rPr lang="en-US"/>
              <a:t>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5"/>
              </a:rPr>
              <a:t>https://www.youtube.com/watch?v=kDFeSUUwRnA</a:t>
            </a:r>
            <a:r>
              <a:rPr lang="en-US"/>
              <a:t>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u="sng">
                <a:solidFill>
                  <a:schemeClr val="hlink"/>
                </a:solidFill>
                <a:hlinkClick r:id="rId6"/>
              </a:rPr>
              <a:t>https://www.fraudweek.com/</a:t>
            </a: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D31"/>
        </a:solidFill>
      </p:bgPr>
    </p:bg>
    <p:spTree>
      <p:nvGrpSpPr>
        <p:cNvPr id="153" name="Shape 153"/>
        <p:cNvGrpSpPr/>
        <p:nvPr/>
      </p:nvGrpSpPr>
      <p:grpSpPr>
        <a:xfrm>
          <a:off x="0" y="0"/>
          <a:ext cx="0" cy="0"/>
          <a:chOff x="0" y="0"/>
          <a:chExt cx="0" cy="0"/>
        </a:xfrm>
      </p:grpSpPr>
      <p:sp>
        <p:nvSpPr>
          <p:cNvPr id="154" name="Google Shape;154;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sz="6000" u="sng"/>
              <a:t>What is Identity Theft?</a:t>
            </a:r>
            <a:endParaRPr/>
          </a:p>
        </p:txBody>
      </p:sp>
      <p:grpSp>
        <p:nvGrpSpPr>
          <p:cNvPr id="155" name="Google Shape;155;p20"/>
          <p:cNvGrpSpPr/>
          <p:nvPr/>
        </p:nvGrpSpPr>
        <p:grpSpPr>
          <a:xfrm>
            <a:off x="307679" y="1853815"/>
            <a:ext cx="11806679" cy="3747215"/>
            <a:chOff x="1441" y="302762"/>
            <a:chExt cx="11806679" cy="3747215"/>
          </a:xfrm>
        </p:grpSpPr>
        <p:sp>
          <p:nvSpPr>
            <p:cNvPr id="156" name="Google Shape;156;p20"/>
            <p:cNvSpPr/>
            <p:nvPr/>
          </p:nvSpPr>
          <p:spPr>
            <a:xfrm>
              <a:off x="1441" y="302762"/>
              <a:ext cx="5060005" cy="321310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0"/>
            <p:cNvSpPr/>
            <p:nvPr/>
          </p:nvSpPr>
          <p:spPr>
            <a:xfrm>
              <a:off x="563664" y="836874"/>
              <a:ext cx="5060005" cy="321310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0"/>
            <p:cNvSpPr txBox="1"/>
            <p:nvPr/>
          </p:nvSpPr>
          <p:spPr>
            <a:xfrm>
              <a:off x="657773" y="930983"/>
              <a:ext cx="4871787" cy="3024885"/>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Identity theft is the </a:t>
              </a:r>
              <a:r>
                <a:rPr lang="en-US" sz="2800" u="sng">
                  <a:solidFill>
                    <a:schemeClr val="dk1"/>
                  </a:solidFill>
                  <a:latin typeface="Calibri"/>
                  <a:ea typeface="Calibri"/>
                  <a:cs typeface="Calibri"/>
                  <a:sym typeface="Calibri"/>
                </a:rPr>
                <a:t>crime</a:t>
              </a:r>
              <a:r>
                <a:rPr lang="en-US" sz="2800">
                  <a:solidFill>
                    <a:schemeClr val="dk1"/>
                  </a:solidFill>
                  <a:latin typeface="Calibri"/>
                  <a:ea typeface="Calibri"/>
                  <a:cs typeface="Calibri"/>
                  <a:sym typeface="Calibri"/>
                </a:rPr>
                <a:t> of obtaining the personal </a:t>
              </a:r>
              <a:r>
                <a:rPr i="1" lang="en-US" sz="2800">
                  <a:solidFill>
                    <a:schemeClr val="dk1"/>
                  </a:solidFill>
                  <a:latin typeface="Calibri"/>
                  <a:ea typeface="Calibri"/>
                  <a:cs typeface="Calibri"/>
                  <a:sym typeface="Calibri"/>
                </a:rPr>
                <a:t>or</a:t>
              </a:r>
              <a:r>
                <a:rPr lang="en-US" sz="2800">
                  <a:solidFill>
                    <a:schemeClr val="dk1"/>
                  </a:solidFill>
                  <a:latin typeface="Calibri"/>
                  <a:ea typeface="Calibri"/>
                  <a:cs typeface="Calibri"/>
                  <a:sym typeface="Calibri"/>
                </a:rPr>
                <a:t> financial information of another person to use their identity to commit fraud, such as making unauthorized transactions or purchases. </a:t>
              </a:r>
              <a:endParaRPr/>
            </a:p>
          </p:txBody>
        </p:sp>
        <p:sp>
          <p:nvSpPr>
            <p:cNvPr id="159" name="Google Shape;159;p20"/>
            <p:cNvSpPr/>
            <p:nvPr/>
          </p:nvSpPr>
          <p:spPr>
            <a:xfrm>
              <a:off x="6185892" y="302762"/>
              <a:ext cx="5060005" cy="3213103"/>
            </a:xfrm>
            <a:prstGeom prst="roundRect">
              <a:avLst>
                <a:gd fmla="val 10000" name="adj"/>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0"/>
            <p:cNvSpPr/>
            <p:nvPr/>
          </p:nvSpPr>
          <p:spPr>
            <a:xfrm>
              <a:off x="6748115" y="836874"/>
              <a:ext cx="5060005" cy="3213103"/>
            </a:xfrm>
            <a:prstGeom prst="roundRect">
              <a:avLst>
                <a:gd fmla="val 10000" name="adj"/>
              </a:avLst>
            </a:prstGeom>
            <a:solidFill>
              <a:schemeClr val="lt1">
                <a:alpha val="89803"/>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0"/>
            <p:cNvSpPr txBox="1"/>
            <p:nvPr/>
          </p:nvSpPr>
          <p:spPr>
            <a:xfrm>
              <a:off x="6842224" y="930983"/>
              <a:ext cx="4871787" cy="3024885"/>
            </a:xfrm>
            <a:prstGeom prst="rect">
              <a:avLst/>
            </a:prstGeom>
            <a:noFill/>
            <a:ln>
              <a:noFill/>
            </a:ln>
          </p:spPr>
          <p:txBody>
            <a:bodyPr anchorCtr="0" anchor="ctr" bIns="106675" lIns="106675" spcFirstLastPara="1" rIns="106675" wrap="square" tIns="106675">
              <a:noAutofit/>
            </a:bodyPr>
            <a:lstStyle/>
            <a:p>
              <a:pPr indent="0" lvl="0" marL="0" marR="0" rtl="0" algn="ctr">
                <a:lnSpc>
                  <a:spcPct val="90000"/>
                </a:lnSpc>
                <a:spcBef>
                  <a:spcPts val="0"/>
                </a:spcBef>
                <a:spcAft>
                  <a:spcPts val="0"/>
                </a:spcAft>
                <a:buClr>
                  <a:schemeClr val="dk1"/>
                </a:buClr>
                <a:buSzPts val="2800"/>
                <a:buFont typeface="Calibri"/>
                <a:buNone/>
              </a:pPr>
              <a:r>
                <a:rPr lang="en-US" sz="2800">
                  <a:solidFill>
                    <a:schemeClr val="dk1"/>
                  </a:solidFill>
                  <a:latin typeface="Calibri"/>
                  <a:ea typeface="Calibri"/>
                  <a:cs typeface="Calibri"/>
                  <a:sym typeface="Calibri"/>
                </a:rPr>
                <a:t>Identity theft is committed in many different ways and its victims are typically left with damage to their credit, finances, and reputation.</a:t>
              </a:r>
              <a:endParaRPr/>
            </a:p>
          </p:txBody>
        </p:sp>
      </p:grpSp>
      <p:pic>
        <p:nvPicPr>
          <p:cNvPr descr="A picture containing text, clipart&#10;&#10;Description automatically generated" id="162" name="Google Shape;162;p20"/>
          <p:cNvPicPr preferRelativeResize="0"/>
          <p:nvPr/>
        </p:nvPicPr>
        <p:blipFill rotWithShape="1">
          <a:blip r:embed="rId3">
            <a:alphaModFix/>
          </a:blip>
          <a:srcRect b="0" l="0" r="0" t="0"/>
          <a:stretch/>
        </p:blipFill>
        <p:spPr>
          <a:xfrm>
            <a:off x="105363" y="115827"/>
            <a:ext cx="2380786" cy="559599"/>
          </a:xfrm>
          <a:prstGeom prst="rect">
            <a:avLst/>
          </a:prstGeom>
          <a:noFill/>
          <a:ln>
            <a:noFill/>
          </a:ln>
        </p:spPr>
      </p:pic>
      <p:sp>
        <p:nvSpPr>
          <p:cNvPr id="163" name="Google Shape;163;p20"/>
          <p:cNvSpPr txBox="1"/>
          <p:nvPr/>
        </p:nvSpPr>
        <p:spPr>
          <a:xfrm>
            <a:off x="6369206" y="6313448"/>
            <a:ext cx="575402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val="tx"/>
                    </a:ext>
                  </a:extLst>
                </a:hlinkClick>
              </a:rPr>
              <a:t>https://www.investopedia.com/terms/i/identitytheft.asp</a:t>
            </a:r>
            <a:r>
              <a:rPr lang="en-US" sz="1800">
                <a:solidFill>
                  <a:schemeClr val="dk1"/>
                </a:solidFill>
                <a:latin typeface="Calibri"/>
                <a:ea typeface="Calibri"/>
                <a:cs typeface="Calibri"/>
                <a:sym typeface="Calibri"/>
              </a:rPr>
              <a:t> </a:t>
            </a:r>
            <a:endParaRPr/>
          </a:p>
        </p:txBody>
      </p:sp>
      <p:pic>
        <p:nvPicPr>
          <p:cNvPr id="164" name="Google Shape;164;p20"/>
          <p:cNvPicPr preferRelativeResize="0"/>
          <p:nvPr/>
        </p:nvPicPr>
        <p:blipFill rotWithShape="1">
          <a:blip r:embed="rId5">
            <a:alphaModFix/>
          </a:blip>
          <a:srcRect b="0" l="0" r="0" t="0"/>
          <a:stretch/>
        </p:blipFill>
        <p:spPr>
          <a:xfrm>
            <a:off x="10243417" y="128947"/>
            <a:ext cx="1409881" cy="1424258"/>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6"/>
        </a:solidFill>
      </p:bgPr>
    </p:bg>
    <p:spTree>
      <p:nvGrpSpPr>
        <p:cNvPr id="900" name="Shape 900"/>
        <p:cNvGrpSpPr/>
        <p:nvPr/>
      </p:nvGrpSpPr>
      <p:grpSpPr>
        <a:xfrm>
          <a:off x="0" y="0"/>
          <a:ext cx="0" cy="0"/>
          <a:chOff x="0" y="0"/>
          <a:chExt cx="0" cy="0"/>
        </a:xfrm>
      </p:grpSpPr>
      <p:sp>
        <p:nvSpPr>
          <p:cNvPr id="901" name="Google Shape;901;p9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QR Code to Resources: </a:t>
            </a:r>
            <a:endParaRPr/>
          </a:p>
        </p:txBody>
      </p:sp>
      <p:pic>
        <p:nvPicPr>
          <p:cNvPr id="902" name="Google Shape;902;p92"/>
          <p:cNvPicPr preferRelativeResize="0"/>
          <p:nvPr/>
        </p:nvPicPr>
        <p:blipFill>
          <a:blip r:embed="rId3">
            <a:alphaModFix/>
          </a:blip>
          <a:stretch>
            <a:fillRect/>
          </a:stretch>
        </p:blipFill>
        <p:spPr>
          <a:xfrm>
            <a:off x="5843075" y="2162263"/>
            <a:ext cx="3343275" cy="3371850"/>
          </a:xfrm>
          <a:prstGeom prst="rect">
            <a:avLst/>
          </a:prstGeom>
          <a:noFill/>
          <a:ln>
            <a:noFill/>
          </a:ln>
        </p:spPr>
      </p:pic>
      <p:sp>
        <p:nvSpPr>
          <p:cNvPr id="903" name="Google Shape;903;p92"/>
          <p:cNvSpPr txBox="1"/>
          <p:nvPr/>
        </p:nvSpPr>
        <p:spPr>
          <a:xfrm>
            <a:off x="7409025" y="523675"/>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7" name="Shape 907"/>
        <p:cNvGrpSpPr/>
        <p:nvPr/>
      </p:nvGrpSpPr>
      <p:grpSpPr>
        <a:xfrm>
          <a:off x="0" y="0"/>
          <a:ext cx="0" cy="0"/>
          <a:chOff x="0" y="0"/>
          <a:chExt cx="0" cy="0"/>
        </a:xfrm>
      </p:grpSpPr>
      <p:sp>
        <p:nvSpPr>
          <p:cNvPr id="908" name="Google Shape;908;p93"/>
          <p:cNvSpPr txBox="1"/>
          <p:nvPr>
            <p:ph type="title"/>
          </p:nvPr>
        </p:nvSpPr>
        <p:spPr>
          <a:xfrm>
            <a:off x="1859" y="253612"/>
            <a:ext cx="4057184" cy="10839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Font typeface="Calibri"/>
              <a:buNone/>
            </a:pPr>
            <a:r>
              <a:rPr b="1" lang="en-US" sz="2400" u="sng"/>
              <a:t>Financial Literacy</a:t>
            </a:r>
            <a:r>
              <a:rPr lang="en-US" sz="2400"/>
              <a:t> </a:t>
            </a:r>
            <a:br>
              <a:rPr lang="en-US" sz="2400"/>
            </a:br>
            <a:r>
              <a:rPr lang="en-US" sz="2400"/>
              <a:t>Standards Covered</a:t>
            </a:r>
            <a:endParaRPr sz="2400"/>
          </a:p>
        </p:txBody>
      </p:sp>
      <p:pic>
        <p:nvPicPr>
          <p:cNvPr descr="Graphical user interface, text, application&#10;&#10;Description automatically generated" id="909" name="Google Shape;909;p93"/>
          <p:cNvPicPr preferRelativeResize="0"/>
          <p:nvPr/>
        </p:nvPicPr>
        <p:blipFill rotWithShape="1">
          <a:blip r:embed="rId3">
            <a:alphaModFix/>
          </a:blip>
          <a:srcRect b="0" l="0" r="0" t="0"/>
          <a:stretch/>
        </p:blipFill>
        <p:spPr>
          <a:xfrm>
            <a:off x="4064620" y="94808"/>
            <a:ext cx="7779834" cy="6575455"/>
          </a:xfrm>
          <a:prstGeom prst="rect">
            <a:avLst/>
          </a:prstGeom>
          <a:noFill/>
          <a:ln>
            <a:noFill/>
          </a:ln>
        </p:spPr>
      </p:pic>
      <p:sp>
        <p:nvSpPr>
          <p:cNvPr id="910" name="Google Shape;910;p93"/>
          <p:cNvSpPr txBox="1"/>
          <p:nvPr/>
        </p:nvSpPr>
        <p:spPr>
          <a:xfrm>
            <a:off x="170985" y="2206083"/>
            <a:ext cx="2743200"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Arial"/>
                <a:ea typeface="Arial"/>
                <a:cs typeface="Arial"/>
                <a:sym typeface="Arial"/>
                <a:hlinkClick r:id="rId4"/>
              </a:rPr>
              <a:t>Personal Financial Literacy Standards</a:t>
            </a:r>
            <a:r>
              <a:rPr lang="en-US" sz="1800">
                <a:solidFill>
                  <a:schemeClr val="dk2"/>
                </a:solidFill>
                <a:latin typeface="Arial"/>
                <a:ea typeface="Arial"/>
                <a:cs typeface="Arial"/>
                <a:sym typeface="Arial"/>
              </a:rPr>
              <a:t>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9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n-US"/>
              <a:t>SS.912.FL.6.9  </a:t>
            </a:r>
            <a:r>
              <a:rPr lang="en-US" u="sng">
                <a:solidFill>
                  <a:schemeClr val="hlink"/>
                </a:solidFill>
                <a:hlinkClick r:id="rId3"/>
              </a:rPr>
              <a:t>https://www.cpalms.org/PreviewStandard/Preview/8606</a:t>
            </a:r>
            <a:r>
              <a:rPr lang="en-US"/>
              <a:t> </a:t>
            </a:r>
            <a:endParaRPr/>
          </a:p>
          <a:p>
            <a:pPr indent="-228600" lvl="0" marL="228600" rtl="0" algn="l">
              <a:lnSpc>
                <a:spcPct val="90000"/>
              </a:lnSpc>
              <a:spcBef>
                <a:spcPts val="1000"/>
              </a:spcBef>
              <a:spcAft>
                <a:spcPts val="0"/>
              </a:spcAft>
              <a:buClr>
                <a:schemeClr val="dk1"/>
              </a:buClr>
              <a:buSzPct val="100000"/>
              <a:buChar char="•"/>
            </a:pPr>
            <a:r>
              <a:rPr lang="en-US"/>
              <a:t>Explain that loss of assets, wealth, and future opportunities can occur if an individual’s personal information is obtained by others through identity theft and then used fraudulently, and that by managing their personal information and choosing the environment in which it is revealed, individuals can accept, reduce, and insure against the risk of loss due to identity theft.</a:t>
            </a:r>
            <a:endParaRPr/>
          </a:p>
          <a:p>
            <a:pPr indent="-228600" lvl="1" marL="685800" rtl="0" algn="l">
              <a:lnSpc>
                <a:spcPct val="90000"/>
              </a:lnSpc>
              <a:spcBef>
                <a:spcPts val="500"/>
              </a:spcBef>
              <a:spcAft>
                <a:spcPts val="0"/>
              </a:spcAft>
              <a:buClr>
                <a:schemeClr val="dk1"/>
              </a:buClr>
              <a:buSzPct val="100000"/>
              <a:buChar char="•"/>
            </a:pPr>
            <a:r>
              <a:rPr lang="en-US"/>
              <a:t>Remarks</a:t>
            </a:r>
            <a:endParaRPr/>
          </a:p>
          <a:p>
            <a:pPr indent="-228600" lvl="2" marL="1143000" rtl="0" algn="l">
              <a:lnSpc>
                <a:spcPct val="90000"/>
              </a:lnSpc>
              <a:spcBef>
                <a:spcPts val="500"/>
              </a:spcBef>
              <a:spcAft>
                <a:spcPts val="0"/>
              </a:spcAft>
              <a:buClr>
                <a:schemeClr val="dk1"/>
              </a:buClr>
              <a:buSzPct val="100000"/>
              <a:buChar char="•"/>
            </a:pPr>
            <a:r>
              <a:rPr lang="en-US"/>
              <a:t>Describe problems that can occur when an individual is a victim of identity theft.</a:t>
            </a:r>
            <a:br>
              <a:rPr lang="en-US"/>
            </a:br>
            <a:r>
              <a:rPr lang="en-US"/>
              <a:t>Give specific examples of how online transactions, online banking, email scams, and telemarketing calls can make consumers vulnerable to identity theft.</a:t>
            </a:r>
            <a:br>
              <a:rPr lang="en-US"/>
            </a:br>
            <a:r>
              <a:rPr lang="en-US"/>
              <a:t>Describe the conditions under which individuals should and should not disclose their Social Security number, account numbers, or other sensitive personal information.</a:t>
            </a:r>
            <a:endParaRPr/>
          </a:p>
          <a:p>
            <a:pPr indent="-64135" lvl="0" marL="228600" rtl="0" algn="l">
              <a:lnSpc>
                <a:spcPct val="90000"/>
              </a:lnSpc>
              <a:spcBef>
                <a:spcPts val="1000"/>
              </a:spcBef>
              <a:spcAft>
                <a:spcPts val="0"/>
              </a:spcAft>
              <a:buClr>
                <a:schemeClr val="dk1"/>
              </a:buClr>
              <a:buSzPct val="100000"/>
              <a:buNone/>
            </a:pPr>
            <a:r>
              <a:t/>
            </a:r>
            <a:endParaRPr/>
          </a:p>
        </p:txBody>
      </p:sp>
      <p:sp>
        <p:nvSpPr>
          <p:cNvPr id="916" name="Google Shape;916;p94"/>
          <p:cNvSpPr txBox="1"/>
          <p:nvPr/>
        </p:nvSpPr>
        <p:spPr>
          <a:xfrm>
            <a:off x="1859" y="114222"/>
            <a:ext cx="12188280" cy="108395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u="sng">
                <a:solidFill>
                  <a:schemeClr val="dk1"/>
                </a:solidFill>
                <a:latin typeface="Calibri"/>
                <a:ea typeface="Calibri"/>
                <a:cs typeface="Calibri"/>
                <a:sym typeface="Calibri"/>
              </a:rPr>
              <a:t>Financial Literacy</a:t>
            </a:r>
            <a:r>
              <a:rPr lang="en-US" sz="2400">
                <a:solidFill>
                  <a:schemeClr val="dk1"/>
                </a:solidFill>
                <a:latin typeface="Calibri"/>
                <a:ea typeface="Calibri"/>
                <a:cs typeface="Calibri"/>
                <a:sym typeface="Calibri"/>
              </a:rPr>
              <a:t> Standards Covered: High School</a:t>
            </a:r>
            <a:endParaRPr sz="2400">
              <a:solidFill>
                <a:schemeClr val="dk1"/>
              </a:solidFill>
              <a:latin typeface="Calibri"/>
              <a:ea typeface="Calibri"/>
              <a:cs typeface="Calibri"/>
              <a:sym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95"/>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457200" lvl="0" marL="457200" rtl="0" algn="l">
              <a:lnSpc>
                <a:spcPct val="90000"/>
              </a:lnSpc>
              <a:spcBef>
                <a:spcPts val="0"/>
              </a:spcBef>
              <a:spcAft>
                <a:spcPts val="0"/>
              </a:spcAft>
              <a:buClr>
                <a:schemeClr val="dk1"/>
              </a:buClr>
              <a:buSzPts val="2800"/>
              <a:buChar char="•"/>
            </a:pPr>
            <a:r>
              <a:rPr lang="en-US"/>
              <a:t>SS.912.FL.6.10 </a:t>
            </a:r>
            <a:r>
              <a:rPr lang="en-US" u="sng">
                <a:solidFill>
                  <a:schemeClr val="hlink"/>
                </a:solidFill>
                <a:hlinkClick r:id="rId3"/>
              </a:rPr>
              <a:t>https://www.cpalms.org/Public/PreviewStandard/Preview/8607</a:t>
            </a:r>
            <a:r>
              <a:rPr lang="en-US"/>
              <a:t> </a:t>
            </a:r>
            <a:endParaRPr/>
          </a:p>
          <a:p>
            <a:pPr indent="-228600" lvl="0" marL="228600" rtl="0" algn="l">
              <a:lnSpc>
                <a:spcPct val="90000"/>
              </a:lnSpc>
              <a:spcBef>
                <a:spcPts val="1000"/>
              </a:spcBef>
              <a:spcAft>
                <a:spcPts val="0"/>
              </a:spcAft>
              <a:buClr>
                <a:schemeClr val="dk1"/>
              </a:buClr>
              <a:buSzPts val="2800"/>
              <a:buChar char="•"/>
            </a:pPr>
            <a:r>
              <a:rPr lang="en-US"/>
              <a:t>Compare federal and state regulations that provide some remedies and assistance for victims of identity theft.</a:t>
            </a:r>
            <a:endParaRPr/>
          </a:p>
          <a:p>
            <a:pPr indent="-228600" lvl="1" marL="685800" rtl="0" algn="l">
              <a:lnSpc>
                <a:spcPct val="90000"/>
              </a:lnSpc>
              <a:spcBef>
                <a:spcPts val="500"/>
              </a:spcBef>
              <a:spcAft>
                <a:spcPts val="0"/>
              </a:spcAft>
              <a:buClr>
                <a:schemeClr val="dk1"/>
              </a:buClr>
              <a:buSzPts val="2400"/>
              <a:buChar char="•"/>
            </a:pPr>
            <a:r>
              <a:rPr lang="en-US"/>
              <a:t>Remarks</a:t>
            </a:r>
            <a:endParaRPr/>
          </a:p>
          <a:p>
            <a:pPr indent="-228600" lvl="2" marL="1143000" rtl="0" algn="l">
              <a:lnSpc>
                <a:spcPct val="90000"/>
              </a:lnSpc>
              <a:spcBef>
                <a:spcPts val="500"/>
              </a:spcBef>
              <a:spcAft>
                <a:spcPts val="0"/>
              </a:spcAft>
              <a:buClr>
                <a:schemeClr val="dk1"/>
              </a:buClr>
              <a:buSzPts val="2000"/>
              <a:buChar char="•"/>
            </a:pPr>
            <a:r>
              <a:rPr lang="en-US"/>
              <a:t>Recommend actions a victim of identity theft should take to limit losses and restore personal security.</a:t>
            </a:r>
            <a:endParaRPr/>
          </a:p>
          <a:p>
            <a:pPr indent="-279400" lvl="0" marL="457200" rtl="0" algn="l">
              <a:lnSpc>
                <a:spcPct val="90000"/>
              </a:lnSpc>
              <a:spcBef>
                <a:spcPts val="1000"/>
              </a:spcBef>
              <a:spcAft>
                <a:spcPts val="0"/>
              </a:spcAft>
              <a:buClr>
                <a:schemeClr val="dk1"/>
              </a:buClr>
              <a:buSzPts val="2800"/>
              <a:buNone/>
            </a:pPr>
            <a:r>
              <a:t/>
            </a:r>
            <a:endParaRPr/>
          </a:p>
        </p:txBody>
      </p:sp>
      <p:sp>
        <p:nvSpPr>
          <p:cNvPr id="922" name="Google Shape;922;p95"/>
          <p:cNvSpPr txBox="1"/>
          <p:nvPr/>
        </p:nvSpPr>
        <p:spPr>
          <a:xfrm>
            <a:off x="1859" y="114222"/>
            <a:ext cx="12188280" cy="108395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u="sng">
                <a:solidFill>
                  <a:schemeClr val="dk1"/>
                </a:solidFill>
                <a:latin typeface="Calibri"/>
                <a:ea typeface="Calibri"/>
                <a:cs typeface="Calibri"/>
                <a:sym typeface="Calibri"/>
              </a:rPr>
              <a:t>Financial Literacy</a:t>
            </a:r>
            <a:r>
              <a:rPr lang="en-US" sz="2400">
                <a:solidFill>
                  <a:schemeClr val="dk1"/>
                </a:solidFill>
                <a:latin typeface="Calibri"/>
                <a:ea typeface="Calibri"/>
                <a:cs typeface="Calibri"/>
                <a:sym typeface="Calibri"/>
              </a:rPr>
              <a:t> Standards Covered: High School</a:t>
            </a:r>
            <a:endParaRPr sz="2400">
              <a:solidFill>
                <a:schemeClr val="dk1"/>
              </a:solidFill>
              <a:latin typeface="Calibri"/>
              <a:ea typeface="Calibri"/>
              <a:cs typeface="Calibri"/>
              <a:sym typeface="Calibri"/>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p96"/>
          <p:cNvSpPr txBox="1"/>
          <p:nvPr/>
        </p:nvSpPr>
        <p:spPr>
          <a:xfrm>
            <a:off x="1859" y="114222"/>
            <a:ext cx="12188400" cy="10839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u="sng">
                <a:solidFill>
                  <a:schemeClr val="dk1"/>
                </a:solidFill>
                <a:latin typeface="Calibri"/>
                <a:ea typeface="Calibri"/>
                <a:cs typeface="Calibri"/>
                <a:sym typeface="Calibri"/>
              </a:rPr>
              <a:t>Financial Literacy</a:t>
            </a:r>
            <a:r>
              <a:rPr lang="en-US" sz="2400">
                <a:solidFill>
                  <a:schemeClr val="dk1"/>
                </a:solidFill>
                <a:latin typeface="Calibri"/>
                <a:ea typeface="Calibri"/>
                <a:cs typeface="Calibri"/>
                <a:sym typeface="Calibri"/>
              </a:rPr>
              <a:t> Standards Covered: Middle School</a:t>
            </a:r>
            <a:endParaRPr sz="2400">
              <a:solidFill>
                <a:schemeClr val="dk1"/>
              </a:solidFill>
              <a:latin typeface="Calibri"/>
              <a:ea typeface="Calibri"/>
              <a:cs typeface="Calibri"/>
              <a:sym typeface="Calibri"/>
            </a:endParaRPr>
          </a:p>
        </p:txBody>
      </p:sp>
      <p:sp>
        <p:nvSpPr>
          <p:cNvPr id="928" name="Google Shape;928;p96"/>
          <p:cNvSpPr txBox="1"/>
          <p:nvPr>
            <p:ph idx="1" type="body"/>
          </p:nvPr>
        </p:nvSpPr>
        <p:spPr>
          <a:xfrm>
            <a:off x="838200" y="1540275"/>
            <a:ext cx="10515600" cy="2278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SS.8.FL.6.7  </a:t>
            </a:r>
            <a:r>
              <a:rPr lang="en-US" u="sng">
                <a:solidFill>
                  <a:schemeClr val="hlink"/>
                </a:solidFill>
                <a:hlinkClick r:id="rId3"/>
              </a:rPr>
              <a:t>https://www.cpalms.org/PreviewStandard/Preview/8612</a:t>
            </a:r>
            <a:r>
              <a:rPr lang="en-US"/>
              <a:t> </a:t>
            </a:r>
            <a:endParaRPr/>
          </a:p>
          <a:p>
            <a:pPr indent="-228600" lvl="0" marL="228600" rtl="0" algn="l">
              <a:lnSpc>
                <a:spcPct val="90000"/>
              </a:lnSpc>
              <a:spcBef>
                <a:spcPts val="1000"/>
              </a:spcBef>
              <a:spcAft>
                <a:spcPts val="0"/>
              </a:spcAft>
              <a:buClr>
                <a:schemeClr val="dk1"/>
              </a:buClr>
              <a:buSzPts val="2800"/>
              <a:buChar char="•"/>
            </a:pPr>
            <a:r>
              <a:rPr lang="en-US"/>
              <a:t>Discuss that one method to cope with unexpected losses is to save for emergencies.</a:t>
            </a:r>
            <a:endParaRPr/>
          </a:p>
          <a:p>
            <a:pPr indent="-228600" lvl="1" marL="685800" rtl="0" algn="l">
              <a:lnSpc>
                <a:spcPct val="90000"/>
              </a:lnSpc>
              <a:spcBef>
                <a:spcPts val="500"/>
              </a:spcBef>
              <a:spcAft>
                <a:spcPts val="0"/>
              </a:spcAft>
              <a:buClr>
                <a:schemeClr val="dk1"/>
              </a:buClr>
              <a:buSzPts val="2400"/>
              <a:buChar char="•"/>
            </a:pPr>
            <a:r>
              <a:rPr lang="en-US"/>
              <a:t>Remarks</a:t>
            </a:r>
            <a:endParaRPr/>
          </a:p>
          <a:p>
            <a:pPr indent="-228600" lvl="2" marL="1143000" rtl="0" algn="l">
              <a:lnSpc>
                <a:spcPct val="90000"/>
              </a:lnSpc>
              <a:spcBef>
                <a:spcPts val="500"/>
              </a:spcBef>
              <a:spcAft>
                <a:spcPts val="0"/>
              </a:spcAft>
              <a:buClr>
                <a:schemeClr val="dk1"/>
              </a:buClr>
              <a:buSzPts val="2000"/>
              <a:buChar char="•"/>
            </a:pPr>
            <a:r>
              <a:rPr lang="en-US"/>
              <a:t>Give examples of events for which emergency savings could offset financial losses.</a:t>
            </a:r>
            <a:endParaRPr/>
          </a:p>
          <a:p>
            <a:pPr indent="0" lvl="0" marL="0" rtl="0" algn="l">
              <a:lnSpc>
                <a:spcPct val="115000"/>
              </a:lnSpc>
              <a:spcBef>
                <a:spcPts val="0"/>
              </a:spcBef>
              <a:spcAft>
                <a:spcPts val="0"/>
              </a:spcAft>
              <a:buNone/>
            </a:pPr>
            <a:r>
              <a:t/>
            </a:r>
            <a:endParaRPr sz="1050">
              <a:solidFill>
                <a:srgbClr val="2D2D2D"/>
              </a:solidFill>
              <a:highlight>
                <a:srgbClr val="FFFFFF"/>
              </a:highlight>
              <a:latin typeface="Arial"/>
              <a:ea typeface="Arial"/>
              <a:cs typeface="Arial"/>
              <a:sym typeface="Arial"/>
            </a:endParaRPr>
          </a:p>
          <a:p>
            <a:pPr indent="-279400" lvl="0" marL="457200" rtl="0" algn="l">
              <a:lnSpc>
                <a:spcPct val="90000"/>
              </a:lnSpc>
              <a:spcBef>
                <a:spcPts val="1500"/>
              </a:spcBef>
              <a:spcAft>
                <a:spcPts val="0"/>
              </a:spcAft>
              <a:buClr>
                <a:schemeClr val="dk1"/>
              </a:buClr>
              <a:buSzPts val="2800"/>
              <a:buNone/>
            </a:pPr>
            <a:r>
              <a:t/>
            </a:r>
            <a:endParaRPr/>
          </a:p>
          <a:p>
            <a:pPr indent="-279400" lvl="0" marL="4572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2" name="Shape 932"/>
        <p:cNvGrpSpPr/>
        <p:nvPr/>
      </p:nvGrpSpPr>
      <p:grpSpPr>
        <a:xfrm>
          <a:off x="0" y="0"/>
          <a:ext cx="0" cy="0"/>
          <a:chOff x="0" y="0"/>
          <a:chExt cx="0" cy="0"/>
        </a:xfrm>
      </p:grpSpPr>
      <p:sp>
        <p:nvSpPr>
          <p:cNvPr id="933" name="Google Shape;933;p97"/>
          <p:cNvSpPr txBox="1"/>
          <p:nvPr>
            <p:ph idx="1" type="body"/>
          </p:nvPr>
        </p:nvSpPr>
        <p:spPr>
          <a:xfrm>
            <a:off x="792600" y="1588525"/>
            <a:ext cx="10515600" cy="22782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US"/>
              <a:t>SS.4.FL.6.4 </a:t>
            </a:r>
            <a:r>
              <a:rPr lang="en-US" u="sng">
                <a:solidFill>
                  <a:schemeClr val="hlink"/>
                </a:solidFill>
                <a:hlinkClick r:id="rId3"/>
              </a:rPr>
              <a:t>https://www.cpalms.org/PreviewStandard/Preview/8519</a:t>
            </a:r>
            <a:r>
              <a:rPr lang="en-US"/>
              <a:t> </a:t>
            </a:r>
            <a:endParaRPr/>
          </a:p>
          <a:p>
            <a:pPr indent="-228600" lvl="0" marL="228600" rtl="0" algn="l">
              <a:lnSpc>
                <a:spcPct val="90000"/>
              </a:lnSpc>
              <a:spcBef>
                <a:spcPts val="1000"/>
              </a:spcBef>
              <a:spcAft>
                <a:spcPts val="0"/>
              </a:spcAft>
              <a:buClr>
                <a:schemeClr val="dk1"/>
              </a:buClr>
              <a:buSzPts val="2800"/>
              <a:buChar char="•"/>
            </a:pPr>
            <a:r>
              <a:rPr lang="en-US"/>
              <a:t>Discuss that one method to cope with unexpected losses is to save for emergencies.</a:t>
            </a:r>
            <a:endParaRPr/>
          </a:p>
          <a:p>
            <a:pPr indent="-228600" lvl="1" marL="685800" rtl="0" algn="l">
              <a:lnSpc>
                <a:spcPct val="90000"/>
              </a:lnSpc>
              <a:spcBef>
                <a:spcPts val="500"/>
              </a:spcBef>
              <a:spcAft>
                <a:spcPts val="0"/>
              </a:spcAft>
              <a:buClr>
                <a:schemeClr val="dk1"/>
              </a:buClr>
              <a:buSzPts val="2400"/>
              <a:buChar char="•"/>
            </a:pPr>
            <a:r>
              <a:rPr lang="en-US"/>
              <a:t>Remarks</a:t>
            </a:r>
            <a:endParaRPr/>
          </a:p>
          <a:p>
            <a:pPr indent="-228600" lvl="2" marL="1143000" rtl="0" algn="l">
              <a:lnSpc>
                <a:spcPct val="90000"/>
              </a:lnSpc>
              <a:spcBef>
                <a:spcPts val="500"/>
              </a:spcBef>
              <a:spcAft>
                <a:spcPts val="0"/>
              </a:spcAft>
              <a:buClr>
                <a:schemeClr val="dk1"/>
              </a:buClr>
              <a:buSzPts val="2000"/>
              <a:buChar char="•"/>
            </a:pPr>
            <a:r>
              <a:rPr lang="en-US"/>
              <a:t>Give examples of events for which emergency savings could offset financial losses.</a:t>
            </a:r>
            <a:endParaRPr/>
          </a:p>
          <a:p>
            <a:pPr indent="0" lvl="0" marL="0" rtl="0" algn="l">
              <a:lnSpc>
                <a:spcPct val="115000"/>
              </a:lnSpc>
              <a:spcBef>
                <a:spcPts val="0"/>
              </a:spcBef>
              <a:spcAft>
                <a:spcPts val="0"/>
              </a:spcAft>
              <a:buNone/>
            </a:pPr>
            <a:r>
              <a:t/>
            </a:r>
            <a:endParaRPr sz="1050">
              <a:solidFill>
                <a:srgbClr val="2D2D2D"/>
              </a:solidFill>
              <a:highlight>
                <a:srgbClr val="FFFFFF"/>
              </a:highlight>
              <a:latin typeface="Arial"/>
              <a:ea typeface="Arial"/>
              <a:cs typeface="Arial"/>
              <a:sym typeface="Arial"/>
            </a:endParaRPr>
          </a:p>
          <a:p>
            <a:pPr indent="-279400" lvl="0" marL="457200" rtl="0" algn="l">
              <a:lnSpc>
                <a:spcPct val="90000"/>
              </a:lnSpc>
              <a:spcBef>
                <a:spcPts val="1500"/>
              </a:spcBef>
              <a:spcAft>
                <a:spcPts val="0"/>
              </a:spcAft>
              <a:buClr>
                <a:schemeClr val="dk1"/>
              </a:buClr>
              <a:buSzPts val="2800"/>
              <a:buNone/>
            </a:pPr>
            <a:r>
              <a:t/>
            </a:r>
            <a:endParaRPr/>
          </a:p>
          <a:p>
            <a:pPr indent="-279400" lvl="0" marL="457200" rtl="0" algn="l">
              <a:lnSpc>
                <a:spcPct val="90000"/>
              </a:lnSpc>
              <a:spcBef>
                <a:spcPts val="1000"/>
              </a:spcBef>
              <a:spcAft>
                <a:spcPts val="0"/>
              </a:spcAft>
              <a:buClr>
                <a:schemeClr val="dk1"/>
              </a:buClr>
              <a:buSzPts val="2800"/>
              <a:buNone/>
            </a:pPr>
            <a:r>
              <a:t/>
            </a:r>
            <a:endParaRPr/>
          </a:p>
        </p:txBody>
      </p:sp>
      <p:sp>
        <p:nvSpPr>
          <p:cNvPr id="934" name="Google Shape;934;p97"/>
          <p:cNvSpPr txBox="1"/>
          <p:nvPr/>
        </p:nvSpPr>
        <p:spPr>
          <a:xfrm>
            <a:off x="1859" y="114222"/>
            <a:ext cx="12188280" cy="108395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u="sng">
                <a:solidFill>
                  <a:schemeClr val="dk1"/>
                </a:solidFill>
                <a:latin typeface="Calibri"/>
                <a:ea typeface="Calibri"/>
                <a:cs typeface="Calibri"/>
                <a:sym typeface="Calibri"/>
              </a:rPr>
              <a:t>Financial Literacy</a:t>
            </a:r>
            <a:r>
              <a:rPr lang="en-US" sz="2400">
                <a:solidFill>
                  <a:schemeClr val="dk1"/>
                </a:solidFill>
                <a:latin typeface="Calibri"/>
                <a:ea typeface="Calibri"/>
                <a:cs typeface="Calibri"/>
                <a:sym typeface="Calibri"/>
              </a:rPr>
              <a:t> Standards Covered: Elementary School</a:t>
            </a:r>
            <a:endParaRPr sz="2400">
              <a:solidFill>
                <a:schemeClr val="dk1"/>
              </a:solidFill>
              <a:latin typeface="Calibri"/>
              <a:ea typeface="Calibri"/>
              <a:cs typeface="Calibri"/>
              <a:sym typeface="Calibri"/>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8" name="Shape 938"/>
        <p:cNvGrpSpPr/>
        <p:nvPr/>
      </p:nvGrpSpPr>
      <p:grpSpPr>
        <a:xfrm>
          <a:off x="0" y="0"/>
          <a:ext cx="0" cy="0"/>
          <a:chOff x="0" y="0"/>
          <a:chExt cx="0" cy="0"/>
        </a:xfrm>
      </p:grpSpPr>
      <p:sp>
        <p:nvSpPr>
          <p:cNvPr id="939" name="Google Shape;939;p9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LAFS.1112.SL.1.2 Integrate multiple sources of information presented in diverse formats and media (e.g., visually, quantitatively, orally) in order to make informed decisions and solve problems, evaluating the credibility and accuracy of each source and noting any discrepancies among the data. </a:t>
            </a:r>
            <a:endParaRPr/>
          </a:p>
          <a:p>
            <a:pPr indent="-279400" lvl="0" marL="457200" rtl="0" algn="l">
              <a:lnSpc>
                <a:spcPct val="90000"/>
              </a:lnSpc>
              <a:spcBef>
                <a:spcPts val="1000"/>
              </a:spcBef>
              <a:spcAft>
                <a:spcPts val="0"/>
              </a:spcAft>
              <a:buClr>
                <a:schemeClr val="dk1"/>
              </a:buClr>
              <a:buSzPts val="2800"/>
              <a:buNone/>
            </a:pPr>
            <a:r>
              <a:t/>
            </a:r>
            <a:endParaRPr/>
          </a:p>
          <a:p>
            <a:pPr indent="-279400" lvl="0" marL="457200" rtl="0" algn="l">
              <a:lnSpc>
                <a:spcPct val="90000"/>
              </a:lnSpc>
              <a:spcBef>
                <a:spcPts val="1000"/>
              </a:spcBef>
              <a:spcAft>
                <a:spcPts val="0"/>
              </a:spcAft>
              <a:buClr>
                <a:schemeClr val="dk1"/>
              </a:buClr>
              <a:buSzPts val="2800"/>
              <a:buNone/>
            </a:pPr>
            <a:r>
              <a:t/>
            </a:r>
            <a:endParaRPr/>
          </a:p>
        </p:txBody>
      </p:sp>
      <p:sp>
        <p:nvSpPr>
          <p:cNvPr id="940" name="Google Shape;940;p98"/>
          <p:cNvSpPr txBox="1"/>
          <p:nvPr/>
        </p:nvSpPr>
        <p:spPr>
          <a:xfrm>
            <a:off x="1859" y="114222"/>
            <a:ext cx="12188280" cy="1083954"/>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Calibri"/>
              <a:buNone/>
            </a:pPr>
            <a:r>
              <a:rPr b="1" lang="en-US" sz="2400" u="sng">
                <a:solidFill>
                  <a:schemeClr val="dk1"/>
                </a:solidFill>
                <a:latin typeface="Calibri"/>
                <a:ea typeface="Calibri"/>
                <a:cs typeface="Calibri"/>
                <a:sym typeface="Calibri"/>
              </a:rPr>
              <a:t>Additional</a:t>
            </a:r>
            <a:r>
              <a:rPr lang="en-US" sz="2400">
                <a:solidFill>
                  <a:schemeClr val="dk1"/>
                </a:solidFill>
                <a:latin typeface="Calibri"/>
                <a:ea typeface="Calibri"/>
                <a:cs typeface="Calibri"/>
                <a:sym typeface="Calibri"/>
              </a:rPr>
              <a:t> Standards Covered</a:t>
            </a:r>
            <a:endParaRPr sz="2400">
              <a:solidFill>
                <a:schemeClr val="dk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descr="A picture containing text, tree, screenshot, sign&#10;&#10;Description automatically generated" id="945" name="Google Shape;945;p99"/>
          <p:cNvPicPr preferRelativeResize="0"/>
          <p:nvPr>
            <p:ph idx="1" type="body"/>
          </p:nvPr>
        </p:nvPicPr>
        <p:blipFill rotWithShape="1">
          <a:blip r:embed="rId3">
            <a:alphaModFix/>
          </a:blip>
          <a:srcRect b="0" l="0" r="0" t="0"/>
          <a:stretch/>
        </p:blipFill>
        <p:spPr>
          <a:xfrm>
            <a:off x="-2901" y="682626"/>
            <a:ext cx="12197802" cy="6172703"/>
          </a:xfrm>
          <a:prstGeom prst="rect">
            <a:avLst/>
          </a:prstGeom>
          <a:noFill/>
          <a:ln>
            <a:noFill/>
          </a:ln>
        </p:spPr>
      </p:pic>
      <p:pic>
        <p:nvPicPr>
          <p:cNvPr descr="A picture containing logo&#10;&#10;Description automatically generated" id="946" name="Google Shape;946;p99"/>
          <p:cNvPicPr preferRelativeResize="0"/>
          <p:nvPr/>
        </p:nvPicPr>
        <p:blipFill rotWithShape="1">
          <a:blip r:embed="rId4">
            <a:alphaModFix/>
          </a:blip>
          <a:srcRect b="0" l="0" r="0" t="0"/>
          <a:stretch/>
        </p:blipFill>
        <p:spPr>
          <a:xfrm>
            <a:off x="1862256" y="42149"/>
            <a:ext cx="8467491" cy="817092"/>
          </a:xfrm>
          <a:prstGeom prst="rect">
            <a:avLst/>
          </a:prstGeom>
          <a:noFill/>
          <a:ln>
            <a:noFill/>
          </a:ln>
        </p:spPr>
      </p:pic>
      <p:pic>
        <p:nvPicPr>
          <p:cNvPr descr="Qr code&#10;&#10;Description automatically generated" id="947" name="Google Shape;947;p99"/>
          <p:cNvPicPr preferRelativeResize="0"/>
          <p:nvPr/>
        </p:nvPicPr>
        <p:blipFill rotWithShape="1">
          <a:blip r:embed="rId5">
            <a:alphaModFix/>
          </a:blip>
          <a:srcRect b="0" l="0" r="0" t="0"/>
          <a:stretch/>
        </p:blipFill>
        <p:spPr>
          <a:xfrm>
            <a:off x="10180134" y="4879472"/>
            <a:ext cx="1905000" cy="18383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1" name="Shape 951"/>
        <p:cNvGrpSpPr/>
        <p:nvPr/>
      </p:nvGrpSpPr>
      <p:grpSpPr>
        <a:xfrm>
          <a:off x="0" y="0"/>
          <a:ext cx="0" cy="0"/>
          <a:chOff x="0" y="0"/>
          <a:chExt cx="0" cy="0"/>
        </a:xfrm>
      </p:grpSpPr>
      <p:sp>
        <p:nvSpPr>
          <p:cNvPr id="952" name="Google Shape;952;p100"/>
          <p:cNvSpPr txBox="1"/>
          <p:nvPr/>
        </p:nvSpPr>
        <p:spPr>
          <a:xfrm>
            <a:off x="4724400" y="3200400"/>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53" name="Google Shape;953;p100"/>
          <p:cNvSpPr txBox="1"/>
          <p:nvPr/>
        </p:nvSpPr>
        <p:spPr>
          <a:xfrm>
            <a:off x="4724400" y="3200400"/>
            <a:ext cx="274320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Graphical user interface, website&#10;&#10;Description automatically generated" id="954" name="Google Shape;954;p100"/>
          <p:cNvPicPr preferRelativeResize="0"/>
          <p:nvPr>
            <p:ph idx="1" type="body"/>
          </p:nvPr>
        </p:nvPicPr>
        <p:blipFill rotWithShape="1">
          <a:blip r:embed="rId3">
            <a:alphaModFix/>
          </a:blip>
          <a:srcRect b="0" l="0" r="0" t="0"/>
          <a:stretch/>
        </p:blipFill>
        <p:spPr>
          <a:xfrm>
            <a:off x="4027652" y="-51497"/>
            <a:ext cx="8225475" cy="6906825"/>
          </a:xfrm>
          <a:prstGeom prst="rect">
            <a:avLst/>
          </a:prstGeom>
          <a:noFill/>
          <a:ln>
            <a:noFill/>
          </a:ln>
        </p:spPr>
      </p:pic>
      <p:pic>
        <p:nvPicPr>
          <p:cNvPr descr="A picture containing text&#10;&#10;Description automatically generated" id="955" name="Google Shape;955;p100"/>
          <p:cNvPicPr preferRelativeResize="0"/>
          <p:nvPr/>
        </p:nvPicPr>
        <p:blipFill rotWithShape="1">
          <a:blip r:embed="rId4">
            <a:alphaModFix/>
          </a:blip>
          <a:srcRect b="0" l="0" r="0" t="0"/>
          <a:stretch/>
        </p:blipFill>
        <p:spPr>
          <a:xfrm>
            <a:off x="3717" y="7668"/>
            <a:ext cx="2743200" cy="635152"/>
          </a:xfrm>
          <a:prstGeom prst="rect">
            <a:avLst/>
          </a:prstGeom>
          <a:noFill/>
          <a:ln>
            <a:noFill/>
          </a:ln>
        </p:spPr>
      </p:pic>
      <p:pic>
        <p:nvPicPr>
          <p:cNvPr descr="Graphical user interface, text, application&#10;&#10;Description automatically generated" id="956" name="Google Shape;956;p100"/>
          <p:cNvPicPr preferRelativeResize="0"/>
          <p:nvPr/>
        </p:nvPicPr>
        <p:blipFill rotWithShape="1">
          <a:blip r:embed="rId5">
            <a:alphaModFix/>
          </a:blip>
          <a:srcRect b="0" l="0" r="0" t="0"/>
          <a:stretch/>
        </p:blipFill>
        <p:spPr>
          <a:xfrm>
            <a:off x="3717" y="644163"/>
            <a:ext cx="3904785" cy="1183526"/>
          </a:xfrm>
          <a:prstGeom prst="rect">
            <a:avLst/>
          </a:prstGeom>
          <a:noFill/>
          <a:ln>
            <a:noFill/>
          </a:ln>
        </p:spPr>
      </p:pic>
      <p:pic>
        <p:nvPicPr>
          <p:cNvPr descr="Icon&#10;&#10;Description automatically generated" id="957" name="Google Shape;957;p100"/>
          <p:cNvPicPr preferRelativeResize="0"/>
          <p:nvPr/>
        </p:nvPicPr>
        <p:blipFill rotWithShape="1">
          <a:blip r:embed="rId6">
            <a:alphaModFix/>
          </a:blip>
          <a:srcRect b="0" l="0" r="0" t="0"/>
          <a:stretch/>
        </p:blipFill>
        <p:spPr>
          <a:xfrm>
            <a:off x="2752145" y="219772"/>
            <a:ext cx="1019175" cy="1028700"/>
          </a:xfrm>
          <a:prstGeom prst="rect">
            <a:avLst/>
          </a:prstGeom>
          <a:noFill/>
          <a:ln>
            <a:noFill/>
          </a:ln>
        </p:spPr>
      </p:pic>
      <p:pic>
        <p:nvPicPr>
          <p:cNvPr descr="A picture containing text, outdoor&#10;&#10;Description automatically generated" id="958" name="Google Shape;958;p100"/>
          <p:cNvPicPr preferRelativeResize="0"/>
          <p:nvPr/>
        </p:nvPicPr>
        <p:blipFill rotWithShape="1">
          <a:blip r:embed="rId7">
            <a:alphaModFix/>
          </a:blip>
          <a:srcRect b="0" l="0" r="0" t="0"/>
          <a:stretch/>
        </p:blipFill>
        <p:spPr>
          <a:xfrm>
            <a:off x="3717" y="3083700"/>
            <a:ext cx="3672468" cy="1815014"/>
          </a:xfrm>
          <a:prstGeom prst="rect">
            <a:avLst/>
          </a:prstGeom>
          <a:noFill/>
          <a:ln>
            <a:noFill/>
          </a:ln>
        </p:spPr>
      </p:pic>
      <p:pic>
        <p:nvPicPr>
          <p:cNvPr id="959" name="Google Shape;959;p100"/>
          <p:cNvPicPr preferRelativeResize="0"/>
          <p:nvPr/>
        </p:nvPicPr>
        <p:blipFill rotWithShape="1">
          <a:blip r:embed="rId8">
            <a:alphaModFix/>
          </a:blip>
          <a:srcRect b="0" l="0" r="0" t="0"/>
          <a:stretch/>
        </p:blipFill>
        <p:spPr>
          <a:xfrm>
            <a:off x="152400" y="5601956"/>
            <a:ext cx="5670395" cy="1192526"/>
          </a:xfrm>
          <a:prstGeom prst="rect">
            <a:avLst/>
          </a:prstGeom>
          <a:noFill/>
          <a:ln>
            <a:noFill/>
          </a:ln>
        </p:spPr>
      </p:pic>
      <p:pic>
        <p:nvPicPr>
          <p:cNvPr descr="Logo, company name&#10;&#10;Description automatically generated" id="960" name="Google Shape;960;p100"/>
          <p:cNvPicPr preferRelativeResize="0"/>
          <p:nvPr/>
        </p:nvPicPr>
        <p:blipFill rotWithShape="1">
          <a:blip r:embed="rId9">
            <a:alphaModFix/>
          </a:blip>
          <a:srcRect b="0" l="0" r="0" t="0"/>
          <a:stretch/>
        </p:blipFill>
        <p:spPr>
          <a:xfrm>
            <a:off x="2323288" y="4954161"/>
            <a:ext cx="1718915" cy="1298653"/>
          </a:xfrm>
          <a:prstGeom prst="rect">
            <a:avLst/>
          </a:prstGeom>
          <a:noFill/>
          <a:ln>
            <a:noFill/>
          </a:ln>
        </p:spPr>
      </p:pic>
      <p:pic>
        <p:nvPicPr>
          <p:cNvPr descr="A picture containing text, clipart, first-aid kit&#10;&#10;Description automatically generated" id="961" name="Google Shape;961;p100"/>
          <p:cNvPicPr preferRelativeResize="0"/>
          <p:nvPr/>
        </p:nvPicPr>
        <p:blipFill rotWithShape="1">
          <a:blip r:embed="rId10">
            <a:alphaModFix/>
          </a:blip>
          <a:srcRect b="0" l="0" r="0" t="0"/>
          <a:stretch/>
        </p:blipFill>
        <p:spPr>
          <a:xfrm>
            <a:off x="527476" y="1958550"/>
            <a:ext cx="1323975" cy="1323975"/>
          </a:xfrm>
          <a:prstGeom prst="rect">
            <a:avLst/>
          </a:prstGeom>
          <a:noFill/>
          <a:ln>
            <a:noFill/>
          </a:ln>
        </p:spPr>
      </p:pic>
      <p:pic>
        <p:nvPicPr>
          <p:cNvPr descr="Qr code&#10;&#10;Description automatically generated" id="962" name="Google Shape;962;p100"/>
          <p:cNvPicPr preferRelativeResize="0"/>
          <p:nvPr/>
        </p:nvPicPr>
        <p:blipFill rotWithShape="1">
          <a:blip r:embed="rId11">
            <a:alphaModFix/>
          </a:blip>
          <a:srcRect b="0" l="0" r="0" t="0"/>
          <a:stretch/>
        </p:blipFill>
        <p:spPr>
          <a:xfrm>
            <a:off x="2444673" y="1640740"/>
            <a:ext cx="1466850" cy="1476375"/>
          </a:xfrm>
          <a:prstGeom prst="rect">
            <a:avLst/>
          </a:prstGeom>
          <a:noFill/>
          <a:ln>
            <a:noFill/>
          </a:ln>
        </p:spPr>
      </p:pic>
      <p:pic>
        <p:nvPicPr>
          <p:cNvPr descr="Shape, circle&#10;&#10;Description automatically generated" id="963" name="Google Shape;963;p100"/>
          <p:cNvPicPr preferRelativeResize="0"/>
          <p:nvPr/>
        </p:nvPicPr>
        <p:blipFill rotWithShape="1">
          <a:blip r:embed="rId12">
            <a:alphaModFix/>
          </a:blip>
          <a:srcRect b="0" l="0" r="0" t="0"/>
          <a:stretch/>
        </p:blipFill>
        <p:spPr>
          <a:xfrm>
            <a:off x="4225150" y="1285758"/>
            <a:ext cx="1715894" cy="69950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7" name="Shape 967"/>
        <p:cNvGrpSpPr/>
        <p:nvPr/>
      </p:nvGrpSpPr>
      <p:grpSpPr>
        <a:xfrm>
          <a:off x="0" y="0"/>
          <a:ext cx="0" cy="0"/>
          <a:chOff x="0" y="0"/>
          <a:chExt cx="0" cy="0"/>
        </a:xfrm>
      </p:grpSpPr>
      <p:pic>
        <p:nvPicPr>
          <p:cNvPr descr="Graphical user interface, text&#10;&#10;Description automatically generated" id="968" name="Google Shape;968;p101"/>
          <p:cNvPicPr preferRelativeResize="0"/>
          <p:nvPr>
            <p:ph idx="1" type="body"/>
          </p:nvPr>
        </p:nvPicPr>
        <p:blipFill rotWithShape="1">
          <a:blip r:embed="rId3">
            <a:alphaModFix/>
          </a:blip>
          <a:srcRect b="0" l="0" r="0" t="0"/>
          <a:stretch/>
        </p:blipFill>
        <p:spPr>
          <a:xfrm>
            <a:off x="-4124" y="4259"/>
            <a:ext cx="9598295" cy="6851069"/>
          </a:xfrm>
          <a:prstGeom prst="rect">
            <a:avLst/>
          </a:prstGeom>
          <a:noFill/>
          <a:ln>
            <a:noFill/>
          </a:ln>
        </p:spPr>
      </p:pic>
      <p:pic>
        <p:nvPicPr>
          <p:cNvPr id="969" name="Google Shape;969;p101"/>
          <p:cNvPicPr preferRelativeResize="0"/>
          <p:nvPr/>
        </p:nvPicPr>
        <p:blipFill rotWithShape="1">
          <a:blip r:embed="rId4">
            <a:alphaModFix/>
          </a:blip>
          <a:srcRect b="0" l="0" r="0" t="0"/>
          <a:stretch/>
        </p:blipFill>
        <p:spPr>
          <a:xfrm>
            <a:off x="9584473" y="464449"/>
            <a:ext cx="2743200" cy="1989005"/>
          </a:xfrm>
          <a:prstGeom prst="rect">
            <a:avLst/>
          </a:prstGeom>
          <a:noFill/>
          <a:ln>
            <a:noFill/>
          </a:ln>
        </p:spPr>
      </p:pic>
      <p:pic>
        <p:nvPicPr>
          <p:cNvPr descr="Graphical user interface, text, application, email&#10;&#10;Description automatically generated" id="970" name="Google Shape;970;p101"/>
          <p:cNvPicPr preferRelativeResize="0"/>
          <p:nvPr/>
        </p:nvPicPr>
        <p:blipFill rotWithShape="1">
          <a:blip r:embed="rId5">
            <a:alphaModFix/>
          </a:blip>
          <a:srcRect b="0" l="0" r="0" t="0"/>
          <a:stretch/>
        </p:blipFill>
        <p:spPr>
          <a:xfrm>
            <a:off x="7735229" y="3267499"/>
            <a:ext cx="4453053" cy="1363783"/>
          </a:xfrm>
          <a:prstGeom prst="rect">
            <a:avLst/>
          </a:prstGeom>
          <a:noFill/>
          <a:ln>
            <a:noFill/>
          </a:ln>
        </p:spPr>
      </p:pic>
      <p:pic>
        <p:nvPicPr>
          <p:cNvPr descr="Qr code&#10;&#10;Description automatically generated" id="971" name="Google Shape;971;p101"/>
          <p:cNvPicPr preferRelativeResize="0"/>
          <p:nvPr/>
        </p:nvPicPr>
        <p:blipFill rotWithShape="1">
          <a:blip r:embed="rId6">
            <a:alphaModFix/>
          </a:blip>
          <a:srcRect b="0" l="0" r="0" t="0"/>
          <a:stretch/>
        </p:blipFill>
        <p:spPr>
          <a:xfrm>
            <a:off x="9588190" y="4291361"/>
            <a:ext cx="2438400" cy="2438400"/>
          </a:xfrm>
          <a:prstGeom prst="rect">
            <a:avLst/>
          </a:prstGeom>
          <a:noFill/>
          <a:ln>
            <a:noFill/>
          </a:ln>
        </p:spPr>
      </p:pic>
      <p:pic>
        <p:nvPicPr>
          <p:cNvPr descr="Shape, circle&#10;&#10;Description automatically generated" id="972" name="Google Shape;972;p101"/>
          <p:cNvPicPr preferRelativeResize="0"/>
          <p:nvPr/>
        </p:nvPicPr>
        <p:blipFill rotWithShape="1">
          <a:blip r:embed="rId7">
            <a:alphaModFix/>
          </a:blip>
          <a:srcRect b="0" l="0" r="0" t="0"/>
          <a:stretch/>
        </p:blipFill>
        <p:spPr>
          <a:xfrm>
            <a:off x="1957736" y="1545954"/>
            <a:ext cx="1771650" cy="8667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D7D31"/>
        </a:solidFill>
      </p:bgPr>
    </p:bg>
    <p:spTree>
      <p:nvGrpSpPr>
        <p:cNvPr id="168" name="Shape 168"/>
        <p:cNvGrpSpPr/>
        <p:nvPr/>
      </p:nvGrpSpPr>
      <p:grpSpPr>
        <a:xfrm>
          <a:off x="0" y="0"/>
          <a:ext cx="0" cy="0"/>
          <a:chOff x="0" y="0"/>
          <a:chExt cx="0" cy="0"/>
        </a:xfrm>
      </p:grpSpPr>
      <p:sp>
        <p:nvSpPr>
          <p:cNvPr id="169" name="Google Shape;169;p21"/>
          <p:cNvSpPr txBox="1"/>
          <p:nvPr>
            <p:ph type="title"/>
          </p:nvPr>
        </p:nvSpPr>
        <p:spPr>
          <a:xfrm>
            <a:off x="838200" y="58466"/>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6000" u="sng"/>
              <a:t>How does </a:t>
            </a:r>
            <a:r>
              <a:rPr b="1" lang="en-US" sz="6000" u="sng"/>
              <a:t>Identity Theft Happen?</a:t>
            </a:r>
            <a:endParaRPr/>
          </a:p>
        </p:txBody>
      </p:sp>
      <p:sp>
        <p:nvSpPr>
          <p:cNvPr id="170" name="Google Shape;170;p21"/>
          <p:cNvSpPr txBox="1"/>
          <p:nvPr>
            <p:ph idx="1" type="body"/>
          </p:nvPr>
        </p:nvSpPr>
        <p:spPr>
          <a:xfrm>
            <a:off x="940420" y="1193724"/>
            <a:ext cx="10459843" cy="5745239"/>
          </a:xfrm>
          <a:prstGeom prst="rect">
            <a:avLst/>
          </a:prstGeom>
          <a:noFill/>
          <a:ln>
            <a:noFill/>
          </a:ln>
        </p:spPr>
        <p:txBody>
          <a:bodyPr anchorCtr="0" anchor="t" bIns="45700" lIns="91425" spcFirstLastPara="1" rIns="91425" wrap="square" tIns="45700">
            <a:noAutofit/>
          </a:bodyPr>
          <a:lstStyle/>
          <a:p>
            <a:pPr indent="-254000" lvl="0" marL="228600" rtl="0" algn="l">
              <a:lnSpc>
                <a:spcPct val="90000"/>
              </a:lnSpc>
              <a:spcBef>
                <a:spcPts val="0"/>
              </a:spcBef>
              <a:spcAft>
                <a:spcPts val="0"/>
              </a:spcAft>
              <a:buClr>
                <a:schemeClr val="dk1"/>
              </a:buClr>
              <a:buSzPts val="4000"/>
              <a:buChar char="•"/>
            </a:pPr>
            <a:r>
              <a:rPr lang="en-US" sz="4000"/>
              <a:t>Identity theft occurs when someone steals your personal information and credentials to commit fraud.</a:t>
            </a:r>
            <a:endParaRPr/>
          </a:p>
          <a:p>
            <a:pPr indent="-254000" lvl="0" marL="228600" rtl="0" algn="l">
              <a:lnSpc>
                <a:spcPct val="90000"/>
              </a:lnSpc>
              <a:spcBef>
                <a:spcPts val="1000"/>
              </a:spcBef>
              <a:spcAft>
                <a:spcPts val="0"/>
              </a:spcAft>
              <a:buClr>
                <a:schemeClr val="dk1"/>
              </a:buClr>
              <a:buSzPts val="4000"/>
              <a:buChar char="•"/>
            </a:pPr>
            <a:r>
              <a:rPr lang="en-US" sz="4000"/>
              <a:t>There are various forms of identity theft, but the most common is financial.</a:t>
            </a:r>
            <a:endParaRPr sz="4000"/>
          </a:p>
          <a:p>
            <a:pPr indent="-254000" lvl="0" marL="228600" rtl="0" algn="l">
              <a:lnSpc>
                <a:spcPct val="90000"/>
              </a:lnSpc>
              <a:spcBef>
                <a:spcPts val="1000"/>
              </a:spcBef>
              <a:spcAft>
                <a:spcPts val="0"/>
              </a:spcAft>
              <a:buClr>
                <a:schemeClr val="dk1"/>
              </a:buClr>
              <a:buSzPts val="4000"/>
              <a:buChar char="•"/>
            </a:pPr>
            <a:r>
              <a:rPr lang="en-US" sz="4000"/>
              <a:t>Identity theft protection is a growing industry that keeps track of people's credit reports, financial activity, and Social Security Number use.</a:t>
            </a:r>
            <a:endParaRPr sz="4000"/>
          </a:p>
          <a:p>
            <a:pPr indent="-50800" lvl="0" marL="22860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171" name="Google Shape;171;p21"/>
          <p:cNvPicPr preferRelativeResize="0"/>
          <p:nvPr/>
        </p:nvPicPr>
        <p:blipFill>
          <a:blip r:embed="rId3">
            <a:alphaModFix/>
          </a:blip>
          <a:stretch>
            <a:fillRect/>
          </a:stretch>
        </p:blipFill>
        <p:spPr>
          <a:xfrm>
            <a:off x="0" y="0"/>
            <a:ext cx="12192000" cy="6938976"/>
          </a:xfrm>
          <a:prstGeom prst="rect">
            <a:avLst/>
          </a:prstGeom>
          <a:noFill/>
          <a:ln>
            <a:noFill/>
          </a:ln>
        </p:spPr>
      </p:pic>
      <p:sp>
        <p:nvSpPr>
          <p:cNvPr id="172" name="Google Shape;172;p21"/>
          <p:cNvSpPr txBox="1"/>
          <p:nvPr/>
        </p:nvSpPr>
        <p:spPr>
          <a:xfrm>
            <a:off x="190500" y="192749"/>
            <a:ext cx="3750000" cy="379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 </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6" name="Shape 976"/>
        <p:cNvGrpSpPr/>
        <p:nvPr/>
      </p:nvGrpSpPr>
      <p:grpSpPr>
        <a:xfrm>
          <a:off x="0" y="0"/>
          <a:ext cx="0" cy="0"/>
          <a:chOff x="0" y="0"/>
          <a:chExt cx="0" cy="0"/>
        </a:xfrm>
      </p:grpSpPr>
      <p:pic>
        <p:nvPicPr>
          <p:cNvPr descr="Graphical user interface, text, application, email&#10;&#10;Description automatically generated" id="977" name="Google Shape;977;p102"/>
          <p:cNvPicPr preferRelativeResize="0"/>
          <p:nvPr>
            <p:ph idx="1" type="body"/>
          </p:nvPr>
        </p:nvPicPr>
        <p:blipFill rotWithShape="1">
          <a:blip r:embed="rId3">
            <a:alphaModFix/>
          </a:blip>
          <a:srcRect b="0" l="0" r="0" t="0"/>
          <a:stretch/>
        </p:blipFill>
        <p:spPr>
          <a:xfrm>
            <a:off x="4271857" y="4259"/>
            <a:ext cx="7922921" cy="6851069"/>
          </a:xfrm>
          <a:prstGeom prst="rect">
            <a:avLst/>
          </a:prstGeom>
          <a:noFill/>
          <a:ln>
            <a:noFill/>
          </a:ln>
        </p:spPr>
      </p:pic>
      <p:pic>
        <p:nvPicPr>
          <p:cNvPr descr="Shape, circle&#10;&#10;Description automatically generated" id="978" name="Google Shape;978;p102"/>
          <p:cNvPicPr preferRelativeResize="0"/>
          <p:nvPr/>
        </p:nvPicPr>
        <p:blipFill rotWithShape="1">
          <a:blip r:embed="rId4">
            <a:alphaModFix/>
          </a:blip>
          <a:srcRect b="0" l="0" r="0" t="0"/>
          <a:stretch/>
        </p:blipFill>
        <p:spPr>
          <a:xfrm>
            <a:off x="7366077" y="1257881"/>
            <a:ext cx="1446407" cy="708800"/>
          </a:xfrm>
          <a:prstGeom prst="rect">
            <a:avLst/>
          </a:prstGeom>
          <a:noFill/>
          <a:ln>
            <a:noFill/>
          </a:ln>
        </p:spPr>
      </p:pic>
      <p:pic>
        <p:nvPicPr>
          <p:cNvPr descr="Logo, company name&#10;&#10;Description automatically generated" id="979" name="Google Shape;979;p102"/>
          <p:cNvPicPr preferRelativeResize="0"/>
          <p:nvPr/>
        </p:nvPicPr>
        <p:blipFill rotWithShape="1">
          <a:blip r:embed="rId5">
            <a:alphaModFix/>
          </a:blip>
          <a:srcRect b="0" l="0" r="0" t="0"/>
          <a:stretch/>
        </p:blipFill>
        <p:spPr>
          <a:xfrm>
            <a:off x="3717" y="116548"/>
            <a:ext cx="4313662" cy="2406026"/>
          </a:xfrm>
          <a:prstGeom prst="rect">
            <a:avLst/>
          </a:prstGeom>
          <a:noFill/>
          <a:ln>
            <a:noFill/>
          </a:ln>
        </p:spPr>
      </p:pic>
      <p:sp>
        <p:nvSpPr>
          <p:cNvPr id="980" name="Google Shape;980;p102"/>
          <p:cNvSpPr txBox="1"/>
          <p:nvPr/>
        </p:nvSpPr>
        <p:spPr>
          <a:xfrm>
            <a:off x="96644" y="2893741"/>
            <a:ext cx="3430858"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u="sng">
                <a:solidFill>
                  <a:schemeClr val="hlink"/>
                </a:solidFill>
                <a:latin typeface="Arial"/>
                <a:ea typeface="Arial"/>
                <a:cs typeface="Arial"/>
                <a:sym typeface="Arial"/>
                <a:hlinkClick r:id="rId6"/>
              </a:rPr>
              <a:t>Stavros Center Resources</a:t>
            </a:r>
            <a:r>
              <a:rPr lang="en-US" sz="1800">
                <a:solidFill>
                  <a:schemeClr val="dk1"/>
                </a:solidFill>
                <a:latin typeface="Arial"/>
                <a:ea typeface="Arial"/>
                <a:cs typeface="Arial"/>
                <a:sym typeface="Arial"/>
              </a:rPr>
              <a:t> </a:t>
            </a:r>
            <a:endParaRPr/>
          </a:p>
        </p:txBody>
      </p:sp>
      <p:pic>
        <p:nvPicPr>
          <p:cNvPr descr="Qr code&#10;&#10;Description automatically generated" id="981" name="Google Shape;981;p102"/>
          <p:cNvPicPr preferRelativeResize="0"/>
          <p:nvPr/>
        </p:nvPicPr>
        <p:blipFill rotWithShape="1">
          <a:blip r:embed="rId7">
            <a:alphaModFix/>
          </a:blip>
          <a:srcRect b="0" l="0" r="0" t="0"/>
          <a:stretch/>
        </p:blipFill>
        <p:spPr>
          <a:xfrm>
            <a:off x="2922549" y="4362449"/>
            <a:ext cx="2128025" cy="215683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p103"/>
          <p:cNvPicPr preferRelativeResize="0"/>
          <p:nvPr>
            <p:ph idx="1" type="body"/>
          </p:nvPr>
        </p:nvPicPr>
        <p:blipFill rotWithShape="1">
          <a:blip r:embed="rId3">
            <a:alphaModFix/>
          </a:blip>
          <a:srcRect b="0" l="0" r="0" t="0"/>
          <a:stretch/>
        </p:blipFill>
        <p:spPr>
          <a:xfrm>
            <a:off x="5102304" y="236576"/>
            <a:ext cx="6810294" cy="6386435"/>
          </a:xfrm>
          <a:prstGeom prst="rect">
            <a:avLst/>
          </a:prstGeom>
          <a:noFill/>
          <a:ln>
            <a:noFill/>
          </a:ln>
        </p:spPr>
      </p:pic>
      <p:pic>
        <p:nvPicPr>
          <p:cNvPr descr="A picture containing text, businesscard&#10;&#10;Description automatically generated" id="987" name="Google Shape;987;p103"/>
          <p:cNvPicPr preferRelativeResize="0"/>
          <p:nvPr/>
        </p:nvPicPr>
        <p:blipFill rotWithShape="1">
          <a:blip r:embed="rId4">
            <a:alphaModFix/>
          </a:blip>
          <a:srcRect b="0" l="0" r="0" t="0"/>
          <a:stretch/>
        </p:blipFill>
        <p:spPr>
          <a:xfrm>
            <a:off x="338253" y="59473"/>
            <a:ext cx="2743200" cy="2743200"/>
          </a:xfrm>
          <a:prstGeom prst="rect">
            <a:avLst/>
          </a:prstGeom>
          <a:noFill/>
          <a:ln>
            <a:noFill/>
          </a:ln>
        </p:spPr>
      </p:pic>
      <p:pic>
        <p:nvPicPr>
          <p:cNvPr descr="Logo&#10;&#10;Description automatically generated" id="988" name="Google Shape;988;p103"/>
          <p:cNvPicPr preferRelativeResize="0"/>
          <p:nvPr/>
        </p:nvPicPr>
        <p:blipFill rotWithShape="1">
          <a:blip r:embed="rId5">
            <a:alphaModFix/>
          </a:blip>
          <a:srcRect b="0" l="0" r="0" t="0"/>
          <a:stretch/>
        </p:blipFill>
        <p:spPr>
          <a:xfrm>
            <a:off x="1025913" y="2934888"/>
            <a:ext cx="3598126" cy="35808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