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</p:sldIdLst>
  <p:sldSz cy="5143500" cx="9144000"/>
  <p:notesSz cx="6858000" cy="9144000"/>
  <p:embeddedFontLst>
    <p:embeddedFont>
      <p:font typeface="Caveat"/>
      <p:regular r:id="rId39"/>
      <p:bold r:id="rId40"/>
    </p:embeddedFont>
    <p:embeddedFont>
      <p:font typeface="Amatic SC"/>
      <p:regular r:id="rId41"/>
      <p:bold r:id="rId4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Caveat-bold.fntdata"/><Relationship Id="rId20" Type="http://schemas.openxmlformats.org/officeDocument/2006/relationships/slide" Target="slides/slide15.xml"/><Relationship Id="rId42" Type="http://schemas.openxmlformats.org/officeDocument/2006/relationships/font" Target="fonts/AmaticSC-bold.fntdata"/><Relationship Id="rId41" Type="http://schemas.openxmlformats.org/officeDocument/2006/relationships/font" Target="fonts/AmaticSC-regular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slide" Target="slides/slide28.xml"/><Relationship Id="rId10" Type="http://schemas.openxmlformats.org/officeDocument/2006/relationships/slide" Target="slides/slide5.xml"/><Relationship Id="rId32" Type="http://schemas.openxmlformats.org/officeDocument/2006/relationships/slide" Target="slides/slide27.xml"/><Relationship Id="rId13" Type="http://schemas.openxmlformats.org/officeDocument/2006/relationships/slide" Target="slides/slide8.xml"/><Relationship Id="rId35" Type="http://schemas.openxmlformats.org/officeDocument/2006/relationships/slide" Target="slides/slide30.xml"/><Relationship Id="rId12" Type="http://schemas.openxmlformats.org/officeDocument/2006/relationships/slide" Target="slides/slide7.xml"/><Relationship Id="rId34" Type="http://schemas.openxmlformats.org/officeDocument/2006/relationships/slide" Target="slides/slide29.xml"/><Relationship Id="rId15" Type="http://schemas.openxmlformats.org/officeDocument/2006/relationships/slide" Target="slides/slide10.xml"/><Relationship Id="rId37" Type="http://schemas.openxmlformats.org/officeDocument/2006/relationships/slide" Target="slides/slide32.xml"/><Relationship Id="rId14" Type="http://schemas.openxmlformats.org/officeDocument/2006/relationships/slide" Target="slides/slide9.xml"/><Relationship Id="rId36" Type="http://schemas.openxmlformats.org/officeDocument/2006/relationships/slide" Target="slides/slide31.xml"/><Relationship Id="rId17" Type="http://schemas.openxmlformats.org/officeDocument/2006/relationships/slide" Target="slides/slide12.xml"/><Relationship Id="rId39" Type="http://schemas.openxmlformats.org/officeDocument/2006/relationships/font" Target="fonts/Caveat-regular.fntdata"/><Relationship Id="rId16" Type="http://schemas.openxmlformats.org/officeDocument/2006/relationships/slide" Target="slides/slide11.xml"/><Relationship Id="rId38" Type="http://schemas.openxmlformats.org/officeDocument/2006/relationships/slide" Target="slides/slide33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1dd02f1998c_0_2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1dd02f1998c_0_2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1dd02f1998c_0_2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1dd02f1998c_0_2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1dd02f1998c_0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1dd02f1998c_0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g1dd02f1998c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1" name="Google Shape;191;g1dd02f1998c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dd02f1998c_0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dd02f1998c_0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1dd02f1998c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1dd02f1998c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1dd02f1998c_0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1dd02f1998c_0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dd02f1998c_0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dd02f1998c_0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1dd02f1998c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1dd02f1998c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1dd02f1998c_0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1dd02f1998c_0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1dd312b15a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1dd312b15a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1dd02f1998c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1dd02f1998c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4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g1dd02f1998c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6" name="Google Shape;296;g1dd02f1998c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g1dd02f1998c_0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7" name="Google Shape;307;g1dd02f1998c_0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g1dd02f1998c_0_4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2" name="Google Shape;322;g1dd02f1998c_0_4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0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1dd02f1998c_0_4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1dd02f1998c_0_4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g1dd02f1998c_0_4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4" name="Google Shape;354;g1dd02f1998c_0_4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g1dd02f1998c_0_1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7" name="Google Shape;367;g1dd02f1998c_0_1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1dd02f1998c_0_4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1dd02f1998c_0_4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1dd02f1998c_0_68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1dd02f1998c_0_68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g1dd02f1998c_0_4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8" name="Google Shape;398;g1dd02f1998c_0_4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dd02f1998c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1dd02f1998c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1dd02f1998c_0_5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1dd02f1998c_0_5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1dd02f1998c_0_5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1dd02f1998c_0_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dd02f1998c_0_6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dd02f1998c_0_6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1dd02f1998c_0_4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1dd02f1998c_0_4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dd02f1998c_0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1dd02f1998c_0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dd02f1998c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dd02f1998c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dd02f1998c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dd02f1998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dd02f1998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dd02f1998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dd02f1998c_0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dd02f1998c_0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dd02f1998c_0_2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dd02f1998c_0_2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Relationship Id="rId4" Type="http://schemas.openxmlformats.org/officeDocument/2006/relationships/image" Target="../media/image1.png"/><Relationship Id="rId9" Type="http://schemas.openxmlformats.org/officeDocument/2006/relationships/image" Target="../media/image21.png"/><Relationship Id="rId5" Type="http://schemas.openxmlformats.org/officeDocument/2006/relationships/image" Target="../media/image42.png"/><Relationship Id="rId6" Type="http://schemas.openxmlformats.org/officeDocument/2006/relationships/image" Target="../media/image20.png"/><Relationship Id="rId7" Type="http://schemas.openxmlformats.org/officeDocument/2006/relationships/image" Target="../media/image10.png"/><Relationship Id="rId8" Type="http://schemas.openxmlformats.org/officeDocument/2006/relationships/image" Target="../media/image2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3.png"/><Relationship Id="rId4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3.png"/><Relationship Id="rId4" Type="http://schemas.openxmlformats.org/officeDocument/2006/relationships/image" Target="../media/image4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7.png"/></Relationships>
</file>

<file path=ppt/slides/_rels/slide1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48.png"/><Relationship Id="rId13" Type="http://schemas.openxmlformats.org/officeDocument/2006/relationships/image" Target="../media/image34.png"/><Relationship Id="rId12" Type="http://schemas.openxmlformats.org/officeDocument/2006/relationships/image" Target="../media/image3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s://drive.google.com/file/d/1TbllipdBwgl90LCZoOs_WZPE_5YKKnnb/view?usp=sharing" TargetMode="External"/><Relationship Id="rId4" Type="http://schemas.openxmlformats.org/officeDocument/2006/relationships/hyperlink" Target="https://drive.google.com/file/d/1KKjVH_qZZHcvs_rK_I_LwIn0ZYzbQ5x4/view?usp=sharing" TargetMode="External"/><Relationship Id="rId9" Type="http://schemas.openxmlformats.org/officeDocument/2006/relationships/image" Target="../media/image47.png"/><Relationship Id="rId14" Type="http://schemas.openxmlformats.org/officeDocument/2006/relationships/image" Target="../media/image40.png"/><Relationship Id="rId5" Type="http://schemas.openxmlformats.org/officeDocument/2006/relationships/image" Target="../media/image27.png"/><Relationship Id="rId6" Type="http://schemas.openxmlformats.org/officeDocument/2006/relationships/image" Target="../media/image38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6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ocs.google.com/document/d/1uZYFaXG7yAMYctY5WOKYrB7QhLo3rAugf9p5Ug0QHko/edit?usp=sharing" TargetMode="External"/><Relationship Id="rId4" Type="http://schemas.openxmlformats.org/officeDocument/2006/relationships/hyperlink" Target="https://drive.google.com/file/d/10EtfSwujCetIknh0TLRMMhmgNZT8i5iv/view?usp=sharing" TargetMode="External"/><Relationship Id="rId5" Type="http://schemas.openxmlformats.org/officeDocument/2006/relationships/image" Target="../media/image44.png"/><Relationship Id="rId6" Type="http://schemas.openxmlformats.org/officeDocument/2006/relationships/image" Target="../media/image59.png"/><Relationship Id="rId7" Type="http://schemas.openxmlformats.org/officeDocument/2006/relationships/image" Target="../media/image58.png"/></Relationships>
</file>

<file path=ppt/slides/_rels/slide18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45.png"/><Relationship Id="rId13" Type="http://schemas.openxmlformats.org/officeDocument/2006/relationships/hyperlink" Target="https://drive.google.com/file/d/1KKjVH_qZZHcvs_rK_I_LwIn0ZYzbQ5x4/view?usp=sharing" TargetMode="External"/><Relationship Id="rId12" Type="http://schemas.openxmlformats.org/officeDocument/2006/relationships/hyperlink" Target="https://drive.google.com/file/d/1TbllipdBwgl90LCZoOs_WZPE_5YKKnnb/view?usp=shari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9" Type="http://schemas.openxmlformats.org/officeDocument/2006/relationships/image" Target="../media/image36.png"/><Relationship Id="rId15" Type="http://schemas.openxmlformats.org/officeDocument/2006/relationships/image" Target="../media/image49.png"/><Relationship Id="rId14" Type="http://schemas.openxmlformats.org/officeDocument/2006/relationships/image" Target="../media/image51.png"/><Relationship Id="rId5" Type="http://schemas.openxmlformats.org/officeDocument/2006/relationships/image" Target="../media/image27.png"/><Relationship Id="rId6" Type="http://schemas.openxmlformats.org/officeDocument/2006/relationships/image" Target="../media/image38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67.png"/><Relationship Id="rId6" Type="http://schemas.openxmlformats.org/officeDocument/2006/relationships/image" Target="../media/image52.png"/><Relationship Id="rId7" Type="http://schemas.openxmlformats.org/officeDocument/2006/relationships/image" Target="../media/image6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7.png"/><Relationship Id="rId4" Type="http://schemas.openxmlformats.org/officeDocument/2006/relationships/image" Target="../media/image54.png"/><Relationship Id="rId5" Type="http://schemas.openxmlformats.org/officeDocument/2006/relationships/image" Target="../media/image63.png"/><Relationship Id="rId6" Type="http://schemas.openxmlformats.org/officeDocument/2006/relationships/image" Target="../media/image66.png"/><Relationship Id="rId7" Type="http://schemas.openxmlformats.org/officeDocument/2006/relationships/image" Target="../media/image53.png"/><Relationship Id="rId8" Type="http://schemas.openxmlformats.org/officeDocument/2006/relationships/image" Target="../media/image6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75.png"/><Relationship Id="rId4" Type="http://schemas.openxmlformats.org/officeDocument/2006/relationships/image" Target="../media/image62.png"/><Relationship Id="rId5" Type="http://schemas.openxmlformats.org/officeDocument/2006/relationships/image" Target="../media/image6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47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5" Type="http://schemas.openxmlformats.org/officeDocument/2006/relationships/image" Target="../media/image57.png"/><Relationship Id="rId6" Type="http://schemas.openxmlformats.org/officeDocument/2006/relationships/image" Target="../media/image78.png"/><Relationship Id="rId7" Type="http://schemas.openxmlformats.org/officeDocument/2006/relationships/image" Target="../media/image72.png"/><Relationship Id="rId8" Type="http://schemas.openxmlformats.org/officeDocument/2006/relationships/image" Target="../media/image64.png"/></Relationships>
</file>

<file path=ppt/slides/_rels/slide23.xml.rels><?xml version="1.0" encoding="UTF-8" standalone="yes"?><Relationships xmlns="http://schemas.openxmlformats.org/package/2006/relationships"><Relationship Id="rId11" Type="http://schemas.openxmlformats.org/officeDocument/2006/relationships/image" Target="../media/image35.png"/><Relationship Id="rId10" Type="http://schemas.openxmlformats.org/officeDocument/2006/relationships/image" Target="../media/image45.png"/><Relationship Id="rId13" Type="http://schemas.openxmlformats.org/officeDocument/2006/relationships/hyperlink" Target="https://drive.google.com/file/d/1KKjVH_qZZHcvs_rK_I_LwIn0ZYzbQ5x4/view?usp=sharing" TargetMode="External"/><Relationship Id="rId12" Type="http://schemas.openxmlformats.org/officeDocument/2006/relationships/hyperlink" Target="https://drive.google.com/file/d/1TbllipdBwgl90LCZoOs_WZPE_5YKKnnb/view?usp=sharing" TargetMode="External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9" Type="http://schemas.openxmlformats.org/officeDocument/2006/relationships/image" Target="../media/image36.png"/><Relationship Id="rId15" Type="http://schemas.openxmlformats.org/officeDocument/2006/relationships/image" Target="../media/image70.png"/><Relationship Id="rId14" Type="http://schemas.openxmlformats.org/officeDocument/2006/relationships/image" Target="../media/image51.png"/><Relationship Id="rId5" Type="http://schemas.openxmlformats.org/officeDocument/2006/relationships/image" Target="../media/image27.png"/><Relationship Id="rId6" Type="http://schemas.openxmlformats.org/officeDocument/2006/relationships/image" Target="../media/image38.png"/><Relationship Id="rId7" Type="http://schemas.openxmlformats.org/officeDocument/2006/relationships/image" Target="../media/image28.png"/><Relationship Id="rId8" Type="http://schemas.openxmlformats.org/officeDocument/2006/relationships/image" Target="../media/image25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47.png"/><Relationship Id="rId4" Type="http://schemas.openxmlformats.org/officeDocument/2006/relationships/image" Target="../media/image50.png"/><Relationship Id="rId5" Type="http://schemas.openxmlformats.org/officeDocument/2006/relationships/image" Target="../media/image67.png"/><Relationship Id="rId6" Type="http://schemas.openxmlformats.org/officeDocument/2006/relationships/image" Target="../media/image7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7.png"/><Relationship Id="rId4" Type="http://schemas.openxmlformats.org/officeDocument/2006/relationships/image" Target="../media/image54.png"/><Relationship Id="rId5" Type="http://schemas.openxmlformats.org/officeDocument/2006/relationships/image" Target="../media/image63.png"/><Relationship Id="rId6" Type="http://schemas.openxmlformats.org/officeDocument/2006/relationships/image" Target="../media/image66.png"/><Relationship Id="rId7" Type="http://schemas.openxmlformats.org/officeDocument/2006/relationships/image" Target="../media/image9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7.png"/><Relationship Id="rId4" Type="http://schemas.openxmlformats.org/officeDocument/2006/relationships/image" Target="../media/image65.png"/><Relationship Id="rId9" Type="http://schemas.openxmlformats.org/officeDocument/2006/relationships/image" Target="../media/image69.png"/><Relationship Id="rId5" Type="http://schemas.openxmlformats.org/officeDocument/2006/relationships/image" Target="../media/image57.png"/><Relationship Id="rId6" Type="http://schemas.openxmlformats.org/officeDocument/2006/relationships/image" Target="../media/image78.png"/><Relationship Id="rId7" Type="http://schemas.openxmlformats.org/officeDocument/2006/relationships/image" Target="../media/image72.png"/><Relationship Id="rId8" Type="http://schemas.openxmlformats.org/officeDocument/2006/relationships/image" Target="../media/image6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hyperlink" Target="https://www.cpalms.org/PreviewCourse/Preview/21902" TargetMode="External"/><Relationship Id="rId4" Type="http://schemas.openxmlformats.org/officeDocument/2006/relationships/image" Target="../media/image92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89.png"/><Relationship Id="rId4" Type="http://schemas.openxmlformats.org/officeDocument/2006/relationships/image" Target="../media/image8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Relationship Id="rId10" Type="http://schemas.openxmlformats.org/officeDocument/2006/relationships/image" Target="../media/image13.png"/><Relationship Id="rId9" Type="http://schemas.openxmlformats.org/officeDocument/2006/relationships/image" Target="../media/image14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12.png"/><Relationship Id="rId8" Type="http://schemas.openxmlformats.org/officeDocument/2006/relationships/image" Target="../media/image7.png"/></Relationships>
</file>

<file path=ppt/slides/_rels/slide30.xml.rels><?xml version="1.0" encoding="UTF-8" standalone="yes"?><Relationships xmlns="http://schemas.openxmlformats.org/package/2006/relationships"><Relationship Id="rId10" Type="http://schemas.openxmlformats.org/officeDocument/2006/relationships/image" Target="../media/image74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86.png"/><Relationship Id="rId4" Type="http://schemas.openxmlformats.org/officeDocument/2006/relationships/image" Target="../media/image83.png"/><Relationship Id="rId9" Type="http://schemas.openxmlformats.org/officeDocument/2006/relationships/image" Target="../media/image90.png"/><Relationship Id="rId5" Type="http://schemas.openxmlformats.org/officeDocument/2006/relationships/image" Target="../media/image77.png"/><Relationship Id="rId6" Type="http://schemas.openxmlformats.org/officeDocument/2006/relationships/image" Target="../media/image87.png"/><Relationship Id="rId7" Type="http://schemas.openxmlformats.org/officeDocument/2006/relationships/image" Target="../media/image71.png"/><Relationship Id="rId8" Type="http://schemas.openxmlformats.org/officeDocument/2006/relationships/image" Target="../media/image84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79.png"/><Relationship Id="rId6" Type="http://schemas.openxmlformats.org/officeDocument/2006/relationships/image" Target="../media/image85.gif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hyperlink" Target="https://www.usf.edu/education/stavros-center/resources/" TargetMode="External"/><Relationship Id="rId4" Type="http://schemas.openxmlformats.org/officeDocument/2006/relationships/image" Target="../media/image88.png"/><Relationship Id="rId5" Type="http://schemas.openxmlformats.org/officeDocument/2006/relationships/image" Target="../media/image91.pn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15.png"/><Relationship Id="rId8" Type="http://schemas.openxmlformats.org/officeDocument/2006/relationships/image" Target="../media/image9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0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2.png"/><Relationship Id="rId4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2.png"/><Relationship Id="rId4" Type="http://schemas.openxmlformats.org/officeDocument/2006/relationships/image" Target="../media/image19.png"/><Relationship Id="rId5" Type="http://schemas.openxmlformats.org/officeDocument/2006/relationships/image" Target="../media/image28.png"/><Relationship Id="rId6" Type="http://schemas.openxmlformats.org/officeDocument/2006/relationships/image" Target="../media/image25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6.png"/><Relationship Id="rId4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/>
          <p:nvPr/>
        </p:nvSpPr>
        <p:spPr>
          <a:xfrm>
            <a:off x="4100" y="12325"/>
            <a:ext cx="9144000" cy="5143500"/>
          </a:xfrm>
          <a:prstGeom prst="rect">
            <a:avLst/>
          </a:prstGeom>
          <a:solidFill>
            <a:srgbClr val="999999">
              <a:alpha val="70000"/>
            </a:srgbClr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 rotWithShape="1">
          <a:blip r:embed="rId4">
            <a:alphaModFix/>
          </a:blip>
          <a:srcRect b="22269" l="0" r="0" t="0"/>
          <a:stretch/>
        </p:blipFill>
        <p:spPr>
          <a:xfrm>
            <a:off x="7922725" y="124100"/>
            <a:ext cx="1083325" cy="10093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923264" y="1225075"/>
            <a:ext cx="1082787" cy="10093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7" name="Google Shape;57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922991" y="2326061"/>
            <a:ext cx="1082775" cy="1040264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8" name="Google Shape;58;p13"/>
          <p:cNvSpPr txBox="1"/>
          <p:nvPr/>
        </p:nvSpPr>
        <p:spPr>
          <a:xfrm>
            <a:off x="0" y="3493500"/>
            <a:ext cx="5751900" cy="165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en" sz="2800">
                <a:solidFill>
                  <a:schemeClr val="dk1"/>
                </a:solidFill>
                <a:latin typeface="Comic Sans MS"/>
                <a:ea typeface="Comic Sans MS"/>
                <a:cs typeface="Comic Sans MS"/>
                <a:sym typeface="Comic Sans MS"/>
              </a:rPr>
              <a:t>ALL HIGH SCHOOL STUDENTS SHOULD BE TAUGHT BASIC FINANCIAL EDUCATION.</a:t>
            </a:r>
            <a:endParaRPr sz="280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67356" y="124100"/>
            <a:ext cx="3643467" cy="1590675"/>
          </a:xfrm>
          <a:prstGeom prst="rect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239000" y="3565150"/>
            <a:ext cx="1905000" cy="159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479475" y="1083375"/>
            <a:ext cx="4368476" cy="4368476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3765900" y="1587250"/>
            <a:ext cx="1986000" cy="1662300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13680000" dist="209550">
              <a:srgbClr val="000000">
                <a:alpha val="50000"/>
              </a:srgbClr>
            </a:outerShdw>
          </a:effectLst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9600">
                <a:solidFill>
                  <a:srgbClr val="F1C232"/>
                </a:solidFill>
                <a:latin typeface="Amatic SC"/>
                <a:ea typeface="Amatic SC"/>
                <a:cs typeface="Amatic SC"/>
                <a:sym typeface="Amatic SC"/>
              </a:rPr>
              <a:t>&amp;</a:t>
            </a:r>
            <a:endParaRPr b="1" sz="9600">
              <a:solidFill>
                <a:srgbClr val="F1C232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2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Investing</a:t>
            </a:r>
            <a:endParaRPr b="1" sz="3000"/>
          </a:p>
        </p:txBody>
      </p:sp>
      <p:sp>
        <p:nvSpPr>
          <p:cNvPr id="166" name="Google Shape;166;p22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67" name="Google Shape;167;p22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3-5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68" name="Google Shape;168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9325" y="445025"/>
            <a:ext cx="2608425" cy="33518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69" name="Google Shape;169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03400" y="1618350"/>
            <a:ext cx="2468900" cy="31515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3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5" name="Google Shape;175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Speculating</a:t>
            </a:r>
            <a:endParaRPr b="1" sz="3000"/>
          </a:p>
        </p:txBody>
      </p:sp>
      <p:sp>
        <p:nvSpPr>
          <p:cNvPr id="176" name="Google Shape;176;p23"/>
          <p:cNvSpPr txBox="1"/>
          <p:nvPr>
            <p:ph idx="1" type="body"/>
          </p:nvPr>
        </p:nvSpPr>
        <p:spPr>
          <a:xfrm>
            <a:off x="5135275" y="1152475"/>
            <a:ext cx="3696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77" name="Google Shape;177;p23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3-5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78" name="Google Shape;178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548533">
            <a:off x="495955" y="535796"/>
            <a:ext cx="2916937" cy="3720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9" name="Google Shape;179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20067">
            <a:off x="2093593" y="1116004"/>
            <a:ext cx="2809038" cy="3681042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24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5" name="Google Shape;185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Borrowing</a:t>
            </a:r>
            <a:endParaRPr b="1" sz="3000"/>
          </a:p>
        </p:txBody>
      </p:sp>
      <p:sp>
        <p:nvSpPr>
          <p:cNvPr id="186" name="Google Shape;186;p24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87" name="Google Shape;187;p24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3-5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88" name="Google Shape;188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0950" y="742550"/>
            <a:ext cx="2782825" cy="35621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5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274E1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25"/>
          <p:cNvSpPr txBox="1"/>
          <p:nvPr>
            <p:ph type="title"/>
          </p:nvPr>
        </p:nvSpPr>
        <p:spPr>
          <a:xfrm>
            <a:off x="385700" y="173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Budgeting</a:t>
            </a:r>
            <a:endParaRPr b="1" sz="3000"/>
          </a:p>
        </p:txBody>
      </p:sp>
      <p:sp>
        <p:nvSpPr>
          <p:cNvPr id="195" name="Google Shape;195;p25"/>
          <p:cNvSpPr txBox="1"/>
          <p:nvPr>
            <p:ph idx="1" type="body"/>
          </p:nvPr>
        </p:nvSpPr>
        <p:spPr>
          <a:xfrm>
            <a:off x="4345875" y="746375"/>
            <a:ext cx="4486500" cy="382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" u="sng">
                <a:solidFill>
                  <a:srgbClr val="0000FF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Generational Insights Link to Lesson HERE</a:t>
            </a:r>
            <a:r>
              <a:rPr lang="en">
                <a:solidFill>
                  <a:srgbClr val="0000FF"/>
                </a:solidFill>
              </a:rPr>
              <a:t> 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 u="sng">
                <a:solidFill>
                  <a:srgbClr val="0000FF"/>
                </a:solidFill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PwC Holiday Outlook 2022 Generational insights Link HERE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Princess and the Frog Make Gumbo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 Gingered Whisk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Check Accounts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Debit Cards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Hands On Banking                           Budget - Spending                         Plan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Nearpod PDF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96" name="Google Shape;196;p25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6-8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97" name="Google Shape;197;p2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6825" y="259025"/>
            <a:ext cx="1812576" cy="235359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8" name="Google Shape;198;p2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12773" y="1260999"/>
            <a:ext cx="1517025" cy="86396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9" name="Google Shape;199;p2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46825" y="2730425"/>
            <a:ext cx="1619750" cy="20721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0" name="Google Shape;200;p2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12775" y="3216300"/>
            <a:ext cx="1053900" cy="13526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1" name="Google Shape;201;p2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85750" y="2343550"/>
            <a:ext cx="1517025" cy="1957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2" name="Google Shape;202;p2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325411" y="2964073"/>
            <a:ext cx="1226925" cy="16049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3" name="Google Shape;203;p2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6826199" y="3292196"/>
            <a:ext cx="1226925" cy="15803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4" name="Google Shape;204;p25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3054975" y="746375"/>
            <a:ext cx="1303775" cy="169823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5" name="Google Shape;205;p25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2560400" y="2281900"/>
            <a:ext cx="1168750" cy="1529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06" name="Google Shape;206;p2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2810575" y="3572842"/>
            <a:ext cx="1619750" cy="122978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07" name="Google Shape;207;p25"/>
          <p:cNvSpPr txBox="1"/>
          <p:nvPr/>
        </p:nvSpPr>
        <p:spPr>
          <a:xfrm>
            <a:off x="5772300" y="3651025"/>
            <a:ext cx="1053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Check Lexile Levels!</a:t>
            </a:r>
            <a:endParaRPr sz="7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6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274E1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Saving</a:t>
            </a:r>
            <a:endParaRPr b="1" sz="3000"/>
          </a:p>
        </p:txBody>
      </p:sp>
      <p:sp>
        <p:nvSpPr>
          <p:cNvPr id="214" name="Google Shape;214;p26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15" name="Google Shape;215;p26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6-8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16" name="Google Shape;216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5500" y="736263"/>
            <a:ext cx="2856776" cy="36709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7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274E1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Investing</a:t>
            </a:r>
            <a:endParaRPr b="1" sz="3000"/>
          </a:p>
        </p:txBody>
      </p:sp>
      <p:sp>
        <p:nvSpPr>
          <p:cNvPr id="223" name="Google Shape;223;p27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24" name="Google Shape;224;p27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6-8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25" name="Google Shape;22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0471" y="445025"/>
            <a:ext cx="2530625" cy="324372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26" name="Google Shape;226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78955" y="2075350"/>
            <a:ext cx="2053850" cy="26734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p28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274E1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2" name="Google Shape;232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Speculating</a:t>
            </a:r>
            <a:endParaRPr b="1" sz="3000"/>
          </a:p>
        </p:txBody>
      </p:sp>
      <p:sp>
        <p:nvSpPr>
          <p:cNvPr id="233" name="Google Shape;233;p28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4" name="Google Shape;234;p28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6-8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35" name="Google Shape;23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7000" y="740063"/>
            <a:ext cx="2784425" cy="36633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EAD3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9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274E13"/>
            </a:solidFill>
            <a:prstDash val="lg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1" name="Google Shape;241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Borrow</a:t>
            </a:r>
            <a:endParaRPr b="1" sz="3000"/>
          </a:p>
        </p:txBody>
      </p:sp>
      <p:sp>
        <p:nvSpPr>
          <p:cNvPr id="242" name="Google Shape;242;p29"/>
          <p:cNvSpPr txBox="1"/>
          <p:nvPr>
            <p:ph idx="1" type="body"/>
          </p:nvPr>
        </p:nvSpPr>
        <p:spPr>
          <a:xfrm>
            <a:off x="4851575" y="1152475"/>
            <a:ext cx="3980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 sz="1600" u="sng">
                <a:solidFill>
                  <a:schemeClr val="hlink"/>
                </a:solidFill>
                <a:hlinkClick r:id="rId3"/>
              </a:rPr>
              <a:t>Student Guide: “Blindsighted by Financial Speed Bumps”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b="1" lang="en" u="sng">
                <a:solidFill>
                  <a:schemeClr val="hlink"/>
                </a:solidFill>
                <a:hlinkClick r:id="rId4"/>
              </a:rPr>
              <a:t>Back to school</a:t>
            </a:r>
            <a:endParaRPr b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43" name="Google Shape;243;p29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6-8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44" name="Google Shape;244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2925" y="445025"/>
            <a:ext cx="2520300" cy="32962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5" name="Google Shape;245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70519" y="868438"/>
            <a:ext cx="1973400" cy="244948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46" name="Google Shape;246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67800" y="1528775"/>
            <a:ext cx="2601701" cy="341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75" y="2410061"/>
            <a:ext cx="1828725" cy="235976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2" name="Google Shape;252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5600" y="3137575"/>
            <a:ext cx="1306126" cy="1708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53" name="Google Shape;253;p30"/>
          <p:cNvSpPr txBox="1"/>
          <p:nvPr>
            <p:ph type="title"/>
          </p:nvPr>
        </p:nvSpPr>
        <p:spPr>
          <a:xfrm>
            <a:off x="311700" y="11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Budgeting</a:t>
            </a:r>
            <a:endParaRPr b="1" sz="3000"/>
          </a:p>
        </p:txBody>
      </p:sp>
      <p:sp>
        <p:nvSpPr>
          <p:cNvPr id="254" name="Google Shape;254;p30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9-10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55" name="Google Shape;255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26" y="445025"/>
            <a:ext cx="1637854" cy="21267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6" name="Google Shape;256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9100" y="1251150"/>
            <a:ext cx="1532200" cy="87260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7" name="Google Shape;257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2375" y="2348650"/>
            <a:ext cx="1500075" cy="1919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8" name="Google Shape;258;p3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3913" y="3191775"/>
            <a:ext cx="1188225" cy="152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59" name="Google Shape;259;p3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8263" y="737625"/>
            <a:ext cx="1637849" cy="213338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0" name="Google Shape;260;p3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83156" y="3792225"/>
            <a:ext cx="970770" cy="12402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1" name="Google Shape;261;p30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56599" y="3452171"/>
            <a:ext cx="1226925" cy="15803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262" name="Google Shape;262;p30"/>
          <p:cNvSpPr/>
          <p:nvPr/>
        </p:nvSpPr>
        <p:spPr>
          <a:xfrm>
            <a:off x="90450" y="82225"/>
            <a:ext cx="9053400" cy="5061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0"/>
          <p:cNvSpPr txBox="1"/>
          <p:nvPr>
            <p:ph idx="1" type="body"/>
          </p:nvPr>
        </p:nvSpPr>
        <p:spPr>
          <a:xfrm>
            <a:off x="4234850" y="683725"/>
            <a:ext cx="3848400" cy="38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" u="sng">
                <a:solidFill>
                  <a:srgbClr val="0000FF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Generational Insights Link to Lesson HERE</a:t>
            </a:r>
            <a:r>
              <a:rPr lang="en">
                <a:solidFill>
                  <a:srgbClr val="0000FF"/>
                </a:solidFill>
              </a:rPr>
              <a:t> 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 u="sng">
                <a:solidFill>
                  <a:srgbClr val="0000FF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PwC Holiday Outlook 2022 Generational insights Link HERE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Princess and the Frog Make Gumbo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 Gingered Whisk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Check Accounts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Debit Cards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Hands On Banking-                               Budget Plan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Nearpod PDF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64" name="Google Shape;264;p30"/>
          <p:cNvSpPr txBox="1"/>
          <p:nvPr/>
        </p:nvSpPr>
        <p:spPr>
          <a:xfrm>
            <a:off x="5956225" y="3589375"/>
            <a:ext cx="1053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Check Lexile Levels!</a:t>
            </a:r>
            <a:endParaRPr sz="700"/>
          </a:p>
        </p:txBody>
      </p:sp>
      <p:pic>
        <p:nvPicPr>
          <p:cNvPr id="265" name="Google Shape;265;p30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5095" y="3702575"/>
            <a:ext cx="1739299" cy="1329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66" name="Google Shape;266;p30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26800" y="2537857"/>
            <a:ext cx="1739300" cy="226806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31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Saving</a:t>
            </a:r>
            <a:endParaRPr b="1" sz="3000"/>
          </a:p>
        </p:txBody>
      </p:sp>
      <p:sp>
        <p:nvSpPr>
          <p:cNvPr id="273" name="Google Shape;273;p31"/>
          <p:cNvSpPr txBox="1"/>
          <p:nvPr>
            <p:ph idx="1" type="body"/>
          </p:nvPr>
        </p:nvSpPr>
        <p:spPr>
          <a:xfrm>
            <a:off x="4074500" y="1152475"/>
            <a:ext cx="5007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Saving, Goal Setting and Budgeting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SEC Saving and Investing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74" name="Google Shape;274;p31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9-10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75" name="Google Shape;275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050" y="370050"/>
            <a:ext cx="1973400" cy="25464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6" name="Google Shape;276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6396" y="1307450"/>
            <a:ext cx="1856426" cy="2380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7" name="Google Shape;277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9325" y="2276375"/>
            <a:ext cx="1882708" cy="254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45525" y="2219510"/>
            <a:ext cx="2047875" cy="266018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79" name="Google Shape;279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05576" y="2271868"/>
            <a:ext cx="1973401" cy="260783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34343"/>
        </a:solidFill>
      </p:bgPr>
    </p:bg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WHEN you open the folder… it looks like this :)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68" name="Google Shape;68;p14"/>
          <p:cNvSpPr txBox="1"/>
          <p:nvPr>
            <p:ph idx="1" type="body"/>
          </p:nvPr>
        </p:nvSpPr>
        <p:spPr>
          <a:xfrm>
            <a:off x="311700" y="3956400"/>
            <a:ext cx="8520600" cy="96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lt1"/>
                </a:solidFill>
              </a:rPr>
              <a:t>*** Not only are some </a:t>
            </a:r>
            <a:r>
              <a:rPr lang="en">
                <a:solidFill>
                  <a:schemeClr val="lt1"/>
                </a:solidFill>
              </a:rPr>
              <a:t>docs</a:t>
            </a:r>
            <a:r>
              <a:rPr lang="en">
                <a:solidFill>
                  <a:schemeClr val="lt1"/>
                </a:solidFill>
              </a:rPr>
              <a:t> listed here… BUT there </a:t>
            </a:r>
            <a:r>
              <a:rPr i="1" lang="en" u="sng">
                <a:solidFill>
                  <a:schemeClr val="lt1"/>
                </a:solidFill>
              </a:rPr>
              <a:t>multiple folders</a:t>
            </a:r>
            <a:r>
              <a:rPr lang="en">
                <a:solidFill>
                  <a:schemeClr val="lt1"/>
                </a:solidFill>
              </a:rPr>
              <a:t> for grade levels!  Please be careful not to miss resources! ;)</a:t>
            </a:r>
            <a:endParaRPr>
              <a:solidFill>
                <a:schemeClr val="lt1"/>
              </a:solidFill>
            </a:endParaRPr>
          </a:p>
        </p:txBody>
      </p:sp>
      <p:pic>
        <p:nvPicPr>
          <p:cNvPr id="69" name="Google Shape;69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3088" y="1184500"/>
            <a:ext cx="8157825" cy="26051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4"/>
          <p:cNvSpPr/>
          <p:nvPr/>
        </p:nvSpPr>
        <p:spPr>
          <a:xfrm>
            <a:off x="1407000" y="1791925"/>
            <a:ext cx="1281000" cy="5310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" name="Google Shape;71;p14"/>
          <p:cNvSpPr/>
          <p:nvPr/>
        </p:nvSpPr>
        <p:spPr>
          <a:xfrm>
            <a:off x="2508475" y="1791925"/>
            <a:ext cx="1281000" cy="5310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" name="Google Shape;72;p14"/>
          <p:cNvSpPr/>
          <p:nvPr/>
        </p:nvSpPr>
        <p:spPr>
          <a:xfrm>
            <a:off x="3663025" y="1884100"/>
            <a:ext cx="1281000" cy="5310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" name="Google Shape;73;p14"/>
          <p:cNvSpPr/>
          <p:nvPr/>
        </p:nvSpPr>
        <p:spPr>
          <a:xfrm>
            <a:off x="4764475" y="1884100"/>
            <a:ext cx="1281000" cy="5310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p14"/>
          <p:cNvSpPr/>
          <p:nvPr/>
        </p:nvSpPr>
        <p:spPr>
          <a:xfrm>
            <a:off x="5859300" y="1757775"/>
            <a:ext cx="1281000" cy="531000"/>
          </a:xfrm>
          <a:prstGeom prst="ellipse">
            <a:avLst/>
          </a:prstGeom>
          <a:noFill/>
          <a:ln cap="flat" cmpd="sng" w="19050">
            <a:solidFill>
              <a:srgbClr val="CC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4"/>
          <p:cNvSpPr txBox="1"/>
          <p:nvPr/>
        </p:nvSpPr>
        <p:spPr>
          <a:xfrm>
            <a:off x="1931300" y="1918750"/>
            <a:ext cx="61323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0000"/>
                </a:solidFill>
              </a:rPr>
              <a:t>3-5            6-8             9-10         11-12        K-2</a:t>
            </a:r>
            <a:endParaRPr sz="1800">
              <a:solidFill>
                <a:srgbClr val="CC0000"/>
              </a:solidFill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493125" y="3238750"/>
            <a:ext cx="81579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</a:rPr>
              <a:t>Slides </a:t>
            </a:r>
            <a:r>
              <a:rPr b="1" lang="en" sz="1500" u="sng">
                <a:solidFill>
                  <a:srgbClr val="CC0000"/>
                </a:solidFill>
              </a:rPr>
              <a:t>LIST</a:t>
            </a:r>
            <a:r>
              <a:rPr lang="en" sz="1500">
                <a:solidFill>
                  <a:srgbClr val="CC0000"/>
                </a:solidFill>
              </a:rPr>
              <a:t> Resources &lt;</a:t>
            </a:r>
            <a:r>
              <a:rPr i="1" lang="en" sz="1500">
                <a:solidFill>
                  <a:srgbClr val="CC0000"/>
                </a:solidFill>
              </a:rPr>
              <a:t>some linked</a:t>
            </a:r>
            <a:r>
              <a:rPr lang="en" sz="1500">
                <a:solidFill>
                  <a:srgbClr val="CC0000"/>
                </a:solidFill>
              </a:rPr>
              <a:t>&gt;!!! </a:t>
            </a:r>
            <a:endParaRPr sz="1500">
              <a:solidFill>
                <a:srgbClr val="CC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CC0000"/>
                </a:solidFill>
              </a:rPr>
              <a:t>*Use the slides to make a list of </a:t>
            </a:r>
            <a:r>
              <a:rPr lang="en" sz="1500">
                <a:solidFill>
                  <a:srgbClr val="CC0000"/>
                </a:solidFill>
              </a:rPr>
              <a:t>what lesson you are looking for in the appropriate folder!</a:t>
            </a:r>
            <a:endParaRPr sz="1500">
              <a:solidFill>
                <a:srgbClr val="CC0000"/>
              </a:solidFill>
            </a:endParaRPr>
          </a:p>
        </p:txBody>
      </p:sp>
      <p:sp>
        <p:nvSpPr>
          <p:cNvPr id="77" name="Google Shape;77;p14"/>
          <p:cNvSpPr/>
          <p:nvPr/>
        </p:nvSpPr>
        <p:spPr>
          <a:xfrm>
            <a:off x="5774000" y="2322925"/>
            <a:ext cx="1366200" cy="931500"/>
          </a:xfrm>
          <a:prstGeom prst="ellipse">
            <a:avLst/>
          </a:prstGeom>
          <a:noFill/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" name="Google Shape;78;p14"/>
          <p:cNvSpPr txBox="1"/>
          <p:nvPr/>
        </p:nvSpPr>
        <p:spPr>
          <a:xfrm>
            <a:off x="6298300" y="3152475"/>
            <a:ext cx="975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0000FF"/>
                </a:solidFill>
              </a:rPr>
              <a:t>SLIDES</a:t>
            </a:r>
            <a:endParaRPr b="1">
              <a:solidFill>
                <a:srgbClr val="0000FF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32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32"/>
          <p:cNvSpPr txBox="1"/>
          <p:nvPr>
            <p:ph type="title"/>
          </p:nvPr>
        </p:nvSpPr>
        <p:spPr>
          <a:xfrm>
            <a:off x="311700" y="259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Investing</a:t>
            </a:r>
            <a:endParaRPr b="1" sz="3000"/>
          </a:p>
        </p:txBody>
      </p:sp>
      <p:sp>
        <p:nvSpPr>
          <p:cNvPr id="286" name="Google Shape;286;p32"/>
          <p:cNvSpPr txBox="1"/>
          <p:nvPr>
            <p:ph idx="1" type="body"/>
          </p:nvPr>
        </p:nvSpPr>
        <p:spPr>
          <a:xfrm>
            <a:off x="4572000" y="949750"/>
            <a:ext cx="4260300" cy="361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Investing and Insurance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Investing and Risk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to Build a Healthy Financial Safety Net For Financial Security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87" name="Google Shape;287;p32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9-10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288" name="Google Shape;28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75" y="394700"/>
            <a:ext cx="2198750" cy="28372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89" name="Google Shape;28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4125" y="1377130"/>
            <a:ext cx="1973400" cy="240159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0" name="Google Shape;290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03448" y="1825525"/>
            <a:ext cx="2404375" cy="313297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1" name="Google Shape;291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87434" y="2510075"/>
            <a:ext cx="1718867" cy="21738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2" name="Google Shape;292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899950" y="2660470"/>
            <a:ext cx="1583425" cy="202348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293" name="Google Shape;293;p3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651100" y="3095975"/>
            <a:ext cx="1462326" cy="1916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297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33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9" name="Google Shape;299;p33"/>
          <p:cNvSpPr txBox="1"/>
          <p:nvPr>
            <p:ph type="title"/>
          </p:nvPr>
        </p:nvSpPr>
        <p:spPr>
          <a:xfrm>
            <a:off x="319925" y="3497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Speculating</a:t>
            </a:r>
            <a:endParaRPr b="1" sz="3000"/>
          </a:p>
        </p:txBody>
      </p:sp>
      <p:sp>
        <p:nvSpPr>
          <p:cNvPr id="300" name="Google Shape;300;p33"/>
          <p:cNvSpPr txBox="1"/>
          <p:nvPr>
            <p:ph idx="1" type="body"/>
          </p:nvPr>
        </p:nvSpPr>
        <p:spPr>
          <a:xfrm>
            <a:off x="4572000" y="922475"/>
            <a:ext cx="4260300" cy="3646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Are You Investing or Gambling?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01" name="Google Shape;301;p33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9-10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02" name="Google Shape;302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85" y="445025"/>
            <a:ext cx="2773965" cy="35556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3" name="Google Shape;303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669760">
            <a:off x="1412147" y="1161275"/>
            <a:ext cx="2828526" cy="3699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04" name="Google Shape;30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54650" y="1674150"/>
            <a:ext cx="2516250" cy="32715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C9DAF8"/>
        </a:soli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34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4"/>
          <p:cNvSpPr txBox="1"/>
          <p:nvPr>
            <p:ph type="title"/>
          </p:nvPr>
        </p:nvSpPr>
        <p:spPr>
          <a:xfrm>
            <a:off x="319925" y="0"/>
            <a:ext cx="8520600" cy="6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Borrowing</a:t>
            </a:r>
            <a:endParaRPr b="1" sz="3000"/>
          </a:p>
        </p:txBody>
      </p:sp>
      <p:sp>
        <p:nvSpPr>
          <p:cNvPr id="311" name="Google Shape;311;p34"/>
          <p:cNvSpPr txBox="1"/>
          <p:nvPr>
            <p:ph idx="1" type="body"/>
          </p:nvPr>
        </p:nvSpPr>
        <p:spPr>
          <a:xfrm>
            <a:off x="4019125" y="600900"/>
            <a:ext cx="4813200" cy="39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Understanding and Using Credit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What About Using Credit Cards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Credit Application Checklist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Tips for Teen Money Managers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What About Using Credit Cards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12" name="Google Shape;312;p34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9-10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13" name="Google Shape;313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75" y="394700"/>
            <a:ext cx="2198750" cy="28372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4" name="Google Shape;314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575" y="1110096"/>
            <a:ext cx="2148250" cy="2654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5" name="Google Shape;315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5975" y="2860523"/>
            <a:ext cx="1252800" cy="16292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6" name="Google Shape;316;p3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6116" y="1701325"/>
            <a:ext cx="1934686" cy="256642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7" name="Google Shape;317;p3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2576" y="2873947"/>
            <a:ext cx="1658675" cy="2130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8" name="Google Shape;318;p3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6513" y="3015649"/>
            <a:ext cx="1393975" cy="18468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19" name="Google Shape;319;p3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2725" y="2860524"/>
            <a:ext cx="1549950" cy="201108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Google Shape;324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15275" y="2410061"/>
            <a:ext cx="1828725" cy="235976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5" name="Google Shape;325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5600" y="3137575"/>
            <a:ext cx="1306126" cy="17085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26" name="Google Shape;326;p35"/>
          <p:cNvSpPr txBox="1"/>
          <p:nvPr>
            <p:ph type="title"/>
          </p:nvPr>
        </p:nvSpPr>
        <p:spPr>
          <a:xfrm>
            <a:off x="311700" y="111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Budgeting</a:t>
            </a:r>
            <a:endParaRPr b="1" sz="3000"/>
          </a:p>
        </p:txBody>
      </p:sp>
      <p:sp>
        <p:nvSpPr>
          <p:cNvPr id="327" name="Google Shape;327;p35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11-12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28" name="Google Shape;328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5826" y="445025"/>
            <a:ext cx="1637854" cy="21267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29" name="Google Shape;329;p3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29100" y="1251150"/>
            <a:ext cx="1532200" cy="87260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0" name="Google Shape;330;p3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892375" y="2348650"/>
            <a:ext cx="1500075" cy="1919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1" name="Google Shape;331;p3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353913" y="3191775"/>
            <a:ext cx="1188225" cy="15251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2" name="Google Shape;332;p3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728263" y="737625"/>
            <a:ext cx="1637849" cy="213338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3" name="Google Shape;333;p3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583156" y="3792225"/>
            <a:ext cx="970770" cy="12402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4" name="Google Shape;334;p35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756599" y="3452171"/>
            <a:ext cx="1226925" cy="158032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35" name="Google Shape;335;p35"/>
          <p:cNvSpPr/>
          <p:nvPr/>
        </p:nvSpPr>
        <p:spPr>
          <a:xfrm>
            <a:off x="90450" y="82225"/>
            <a:ext cx="9004200" cy="50613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5"/>
          <p:cNvSpPr txBox="1"/>
          <p:nvPr>
            <p:ph idx="1" type="body"/>
          </p:nvPr>
        </p:nvSpPr>
        <p:spPr>
          <a:xfrm>
            <a:off x="4234850" y="683725"/>
            <a:ext cx="3848400" cy="388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800"/>
              <a:buChar char="●"/>
            </a:pPr>
            <a:r>
              <a:rPr lang="en" u="sng">
                <a:solidFill>
                  <a:srgbClr val="0000FF"/>
                </a:solidFill>
                <a:hlinkClick r:id="rId1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Generational Insights Link to Lesson HERE</a:t>
            </a:r>
            <a:r>
              <a:rPr lang="en">
                <a:solidFill>
                  <a:srgbClr val="0000FF"/>
                </a:solidFill>
              </a:rPr>
              <a:t> </a:t>
            </a:r>
            <a:endParaRPr>
              <a:solidFill>
                <a:srgbClr val="0000FF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FF"/>
              </a:buClr>
              <a:buSzPts val="1400"/>
              <a:buChar char="○"/>
            </a:pPr>
            <a:r>
              <a:rPr lang="en" u="sng">
                <a:solidFill>
                  <a:srgbClr val="0000FF"/>
                </a:solidFill>
                <a:hlinkClick r:id="rId1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PwC Holiday Outlook 2022 Generational insights Link HERE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Princess and the Frog Make Gumbo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 Gingered Whisk</a:t>
            </a:r>
            <a:endParaRPr>
              <a:solidFill>
                <a:srgbClr val="0000F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Check Accounts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Debit Cards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Hands On Banking-                               Budget Plan 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Nearpod PDF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37" name="Google Shape;337;p35"/>
          <p:cNvSpPr txBox="1"/>
          <p:nvPr/>
        </p:nvSpPr>
        <p:spPr>
          <a:xfrm>
            <a:off x="5956225" y="3589375"/>
            <a:ext cx="1053900" cy="29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"/>
              <a:t>Check Lexile Levels!</a:t>
            </a:r>
            <a:endParaRPr sz="700"/>
          </a:p>
        </p:txBody>
      </p:sp>
      <p:pic>
        <p:nvPicPr>
          <p:cNvPr id="338" name="Google Shape;338;p35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385095" y="3702575"/>
            <a:ext cx="1739299" cy="1329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39" name="Google Shape;339;p35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2661293" y="2759479"/>
            <a:ext cx="1637850" cy="217688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6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36"/>
          <p:cNvSpPr txBox="1"/>
          <p:nvPr>
            <p:ph type="title"/>
          </p:nvPr>
        </p:nvSpPr>
        <p:spPr>
          <a:xfrm>
            <a:off x="262350" y="259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Saving</a:t>
            </a:r>
            <a:endParaRPr b="1" sz="3000"/>
          </a:p>
        </p:txBody>
      </p:sp>
      <p:sp>
        <p:nvSpPr>
          <p:cNvPr id="346" name="Google Shape;346;p36"/>
          <p:cNvSpPr txBox="1"/>
          <p:nvPr>
            <p:ph idx="1" type="body"/>
          </p:nvPr>
        </p:nvSpPr>
        <p:spPr>
          <a:xfrm>
            <a:off x="4074500" y="925100"/>
            <a:ext cx="5007600" cy="364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Saving, Goal Setting and Budgeting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SEC Saving and Investing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47" name="Google Shape;347;p36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11-12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48" name="Google Shape;348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050" y="370050"/>
            <a:ext cx="1973400" cy="25464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9" name="Google Shape;349;p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6396" y="1307450"/>
            <a:ext cx="1856426" cy="2380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0" name="Google Shape;350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039325" y="2276375"/>
            <a:ext cx="1882708" cy="2546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946150" y="2057500"/>
            <a:ext cx="2199625" cy="288444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7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7"/>
          <p:cNvSpPr txBox="1"/>
          <p:nvPr>
            <p:ph type="title"/>
          </p:nvPr>
        </p:nvSpPr>
        <p:spPr>
          <a:xfrm>
            <a:off x="311700" y="616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Investing</a:t>
            </a:r>
            <a:endParaRPr b="1" sz="3000"/>
          </a:p>
        </p:txBody>
      </p:sp>
      <p:sp>
        <p:nvSpPr>
          <p:cNvPr id="358" name="Google Shape;358;p37"/>
          <p:cNvSpPr txBox="1"/>
          <p:nvPr>
            <p:ph idx="1" type="body"/>
          </p:nvPr>
        </p:nvSpPr>
        <p:spPr>
          <a:xfrm>
            <a:off x="4000500" y="634375"/>
            <a:ext cx="4831800" cy="393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Investing and Insurance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Investing and Risk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to Build a Healthy Financial Safety Net For Financial Security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59" name="Google Shape;359;p37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11-12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60" name="Google Shape;360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75" y="394700"/>
            <a:ext cx="2198750" cy="28372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1" name="Google Shape;361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52800" y="1081105"/>
            <a:ext cx="1973400" cy="240159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2" name="Google Shape;362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37375" y="2110413"/>
            <a:ext cx="2105590" cy="27436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3" name="Google Shape;363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20625" y="2281450"/>
            <a:ext cx="2105601" cy="266296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64" name="Google Shape;364;p3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215688" y="2412137"/>
            <a:ext cx="1832205" cy="2401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38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8"/>
          <p:cNvSpPr txBox="1"/>
          <p:nvPr>
            <p:ph type="title"/>
          </p:nvPr>
        </p:nvSpPr>
        <p:spPr>
          <a:xfrm>
            <a:off x="311700" y="259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Speculating</a:t>
            </a:r>
            <a:endParaRPr b="1" sz="3000"/>
          </a:p>
        </p:txBody>
      </p:sp>
      <p:sp>
        <p:nvSpPr>
          <p:cNvPr id="371" name="Google Shape;371;p38"/>
          <p:cNvSpPr txBox="1"/>
          <p:nvPr>
            <p:ph idx="1" type="body"/>
          </p:nvPr>
        </p:nvSpPr>
        <p:spPr>
          <a:xfrm>
            <a:off x="4518550" y="1013225"/>
            <a:ext cx="4313700" cy="355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Are You Investing or Gambling?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72" name="Google Shape;372;p38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11-12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73" name="Google Shape;373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400" y="811325"/>
            <a:ext cx="3045325" cy="39593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D9D2E9"/>
        </a:solidFill>
      </p:bgPr>
    </p:bg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39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76200">
            <a:solidFill>
              <a:srgbClr val="1C4587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9" name="Google Shape;379;p39"/>
          <p:cNvSpPr txBox="1"/>
          <p:nvPr>
            <p:ph type="title"/>
          </p:nvPr>
        </p:nvSpPr>
        <p:spPr>
          <a:xfrm>
            <a:off x="319925" y="0"/>
            <a:ext cx="8520600" cy="60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Borrowing</a:t>
            </a:r>
            <a:endParaRPr b="1" sz="3000"/>
          </a:p>
        </p:txBody>
      </p:sp>
      <p:sp>
        <p:nvSpPr>
          <p:cNvPr id="380" name="Google Shape;380;p39"/>
          <p:cNvSpPr txBox="1"/>
          <p:nvPr>
            <p:ph idx="1" type="body"/>
          </p:nvPr>
        </p:nvSpPr>
        <p:spPr>
          <a:xfrm>
            <a:off x="4019125" y="600900"/>
            <a:ext cx="4813200" cy="396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Understanding and Using Credit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What About Using Credit Cards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Credit Application Checklist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Tips for Teen Money Managers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What About Using Credit Cards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381" name="Google Shape;381;p39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11-12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382" name="Google Shape;38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3275" y="394700"/>
            <a:ext cx="2198750" cy="28372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3" name="Google Shape;383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65575" y="1110096"/>
            <a:ext cx="2148250" cy="26549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4" name="Google Shape;384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75975" y="2860523"/>
            <a:ext cx="1252800" cy="16292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5" name="Google Shape;385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46116" y="1701325"/>
            <a:ext cx="1934686" cy="256642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6" name="Google Shape;386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52576" y="2873947"/>
            <a:ext cx="1658675" cy="21302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7" name="Google Shape;387;p3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086513" y="3015649"/>
            <a:ext cx="1393975" cy="18468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88" name="Google Shape;388;p39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222725" y="2860524"/>
            <a:ext cx="1549950" cy="201108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Standards: </a:t>
            </a:r>
            <a:endParaRPr/>
          </a:p>
        </p:txBody>
      </p:sp>
      <p:sp>
        <p:nvSpPr>
          <p:cNvPr id="394" name="Google Shape;394;p40"/>
          <p:cNvSpPr txBox="1"/>
          <p:nvPr>
            <p:ph idx="1" type="body"/>
          </p:nvPr>
        </p:nvSpPr>
        <p:spPr>
          <a:xfrm>
            <a:off x="311700" y="1152475"/>
            <a:ext cx="2508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Personal Financial Literacy Standards</a:t>
            </a:r>
            <a:r>
              <a:rPr lang="en"/>
              <a:t> </a:t>
            </a:r>
            <a:endParaRPr/>
          </a:p>
        </p:txBody>
      </p:sp>
      <p:pic>
        <p:nvPicPr>
          <p:cNvPr id="395" name="Google Shape;395;p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53697" y="109200"/>
            <a:ext cx="5779050" cy="48731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41"/>
          <p:cNvSpPr txBox="1"/>
          <p:nvPr>
            <p:ph type="title"/>
          </p:nvPr>
        </p:nvSpPr>
        <p:spPr>
          <a:xfrm>
            <a:off x="311700" y="0"/>
            <a:ext cx="8520600" cy="81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Find Out More!</a:t>
            </a:r>
            <a:endParaRPr b="1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01" name="Google Shape;401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02" name="Google Shape;402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549800"/>
            <a:ext cx="9143999" cy="4621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858394" y="3874019"/>
            <a:ext cx="1219575" cy="1177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" name="Google Shape;84;p15"/>
          <p:cNvSpPr txBox="1"/>
          <p:nvPr>
            <p:ph type="title"/>
          </p:nvPr>
        </p:nvSpPr>
        <p:spPr>
          <a:xfrm>
            <a:off x="319925" y="186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Budgeting</a:t>
            </a:r>
            <a:endParaRPr b="1" sz="3000"/>
          </a:p>
        </p:txBody>
      </p:sp>
      <p:sp>
        <p:nvSpPr>
          <p:cNvPr id="85" name="Google Shape;85;p15"/>
          <p:cNvSpPr txBox="1"/>
          <p:nvPr>
            <p:ph idx="1" type="body"/>
          </p:nvPr>
        </p:nvSpPr>
        <p:spPr>
          <a:xfrm>
            <a:off x="3507125" y="758700"/>
            <a:ext cx="5575200" cy="381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Lesson 3: Weighting Needs and Wants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Lesson 4: Ready. Set. Goal.                    &lt;choices between needs vs wants: goals&gt;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K- 2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1075" y="310350"/>
            <a:ext cx="2614676" cy="17978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8" name="Google Shape;88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2428" y="1907954"/>
            <a:ext cx="2664399" cy="941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89" name="Google Shape;89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4475" y="2996022"/>
            <a:ext cx="2251676" cy="132757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634250" y="2725923"/>
            <a:ext cx="2821725" cy="11134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" name="Google Shape;91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2063" y="3622348"/>
            <a:ext cx="2051650" cy="12440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" name="Google Shape;92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555819" y="2094150"/>
            <a:ext cx="1866975" cy="23770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063336" y="2288313"/>
            <a:ext cx="1866975" cy="242868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4" name="Google Shape;94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497917" y="3503000"/>
            <a:ext cx="1394182" cy="14827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42"/>
          <p:cNvSpPr txBox="1"/>
          <p:nvPr>
            <p:ph idx="1" type="body"/>
          </p:nvPr>
        </p:nvSpPr>
        <p:spPr>
          <a:xfrm>
            <a:off x="0" y="61425"/>
            <a:ext cx="3055200" cy="6303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200"/>
              </a:spcAft>
              <a:buNone/>
            </a:pPr>
            <a:r>
              <a:rPr b="1" lang="en" sz="25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Stay Up To Date!</a:t>
            </a:r>
            <a:endParaRPr b="1" sz="2500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09" name="Google Shape;409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16855" y="0"/>
            <a:ext cx="6127140" cy="5143500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0" name="Google Shape;410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4925" y="4191575"/>
            <a:ext cx="4100099" cy="8219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1" name="Google Shape;411;p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831575" y="3742485"/>
            <a:ext cx="1185275" cy="88781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2" name="Google Shape;412;p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2" y="2353362"/>
            <a:ext cx="2743476" cy="1327688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3" name="Google Shape;413;p4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26643" y="1934023"/>
            <a:ext cx="821956" cy="8219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14" name="Google Shape;414;p42"/>
          <p:cNvSpPr/>
          <p:nvPr/>
        </p:nvSpPr>
        <p:spPr>
          <a:xfrm rot="-601451">
            <a:off x="3159404" y="1018532"/>
            <a:ext cx="1106491" cy="478570"/>
          </a:xfrm>
          <a:prstGeom prst="ellipse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15" name="Google Shape;415;p4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748050"/>
            <a:ext cx="2859271" cy="8219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6" name="Google Shape;416;p4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743866" y="1742478"/>
            <a:ext cx="877711" cy="88782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17" name="Google Shape;417;p4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109063" y="507475"/>
            <a:ext cx="630300" cy="6303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43"/>
          <p:cNvSpPr txBox="1"/>
          <p:nvPr>
            <p:ph type="title"/>
          </p:nvPr>
        </p:nvSpPr>
        <p:spPr>
          <a:xfrm>
            <a:off x="7218000" y="414550"/>
            <a:ext cx="1926000" cy="160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2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Scroll Down to Register:</a:t>
            </a:r>
            <a:endParaRPr b="1" sz="3200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pic>
        <p:nvPicPr>
          <p:cNvPr id="423" name="Google Shape;42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2" y="0"/>
            <a:ext cx="7218023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4" name="Google Shape;424;p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9450" y="2298450"/>
            <a:ext cx="3784551" cy="1124450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5" name="Google Shape;425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28875" y="3574921"/>
            <a:ext cx="1504250" cy="1497725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426" name="Google Shape;426;p4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105475" y="1586997"/>
            <a:ext cx="900325" cy="90032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3"/>
          <p:cNvSpPr/>
          <p:nvPr/>
        </p:nvSpPr>
        <p:spPr>
          <a:xfrm rot="-601451">
            <a:off x="1562604" y="1279557"/>
            <a:ext cx="1106491" cy="478570"/>
          </a:xfrm>
          <a:prstGeom prst="ellipse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4"/>
          <p:cNvSpPr txBox="1"/>
          <p:nvPr>
            <p:ph type="title"/>
          </p:nvPr>
        </p:nvSpPr>
        <p:spPr>
          <a:xfrm rot="-1012280">
            <a:off x="311703" y="445047"/>
            <a:ext cx="2774414" cy="967447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38761D"/>
                </a:solidFill>
                <a:latin typeface="Caveat"/>
                <a:ea typeface="Caveat"/>
                <a:cs typeface="Caveat"/>
                <a:sym typeface="Caveat"/>
              </a:rPr>
              <a:t>Want MORE???</a:t>
            </a:r>
            <a:endParaRPr b="1" sz="3600">
              <a:solidFill>
                <a:srgbClr val="38761D"/>
              </a:solidFill>
              <a:latin typeface="Caveat"/>
              <a:ea typeface="Caveat"/>
              <a:cs typeface="Caveat"/>
              <a:sym typeface="Caveat"/>
            </a:endParaRPr>
          </a:p>
        </p:txBody>
      </p:sp>
      <p:sp>
        <p:nvSpPr>
          <p:cNvPr id="433" name="Google Shape;433;p44"/>
          <p:cNvSpPr txBox="1"/>
          <p:nvPr>
            <p:ph idx="1" type="body"/>
          </p:nvPr>
        </p:nvSpPr>
        <p:spPr>
          <a:xfrm>
            <a:off x="231000" y="1152475"/>
            <a:ext cx="8601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Stavros Center Resources</a:t>
            </a:r>
            <a:r>
              <a:rPr lang="en">
                <a:solidFill>
                  <a:srgbClr val="000000"/>
                </a:solidFill>
              </a:rPr>
              <a:t> </a:t>
            </a:r>
            <a:endParaRPr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  <p:pic>
        <p:nvPicPr>
          <p:cNvPr id="434" name="Google Shape;43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83355" y="0"/>
            <a:ext cx="5960640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35" name="Google Shape;43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980647" y="3288700"/>
            <a:ext cx="1647925" cy="1670275"/>
          </a:xfrm>
          <a:prstGeom prst="rect">
            <a:avLst/>
          </a:prstGeom>
          <a:noFill/>
          <a:ln cap="flat" cmpd="sng" w="2857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36" name="Google Shape;436;p44"/>
          <p:cNvSpPr/>
          <p:nvPr/>
        </p:nvSpPr>
        <p:spPr>
          <a:xfrm rot="-601451">
            <a:off x="5477804" y="1033882"/>
            <a:ext cx="1106491" cy="478570"/>
          </a:xfrm>
          <a:prstGeom prst="ellipse">
            <a:avLst/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4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Brittany Sampson</a:t>
            </a:r>
            <a:endParaRPr/>
          </a:p>
        </p:txBody>
      </p:sp>
      <p:sp>
        <p:nvSpPr>
          <p:cNvPr id="442" name="Google Shape;442;p4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200"/>
              </a:spcAft>
              <a:buNone/>
            </a:pPr>
            <a:r>
              <a:rPr lang="en"/>
              <a:t>bsampson@usf.edu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6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" name="Google Shape;100;p16"/>
          <p:cNvSpPr txBox="1"/>
          <p:nvPr>
            <p:ph type="title"/>
          </p:nvPr>
        </p:nvSpPr>
        <p:spPr>
          <a:xfrm>
            <a:off x="311700" y="259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Savi</a:t>
            </a:r>
            <a:r>
              <a:rPr b="1" lang="en" sz="3020"/>
              <a:t>ng</a:t>
            </a:r>
            <a:endParaRPr b="1" sz="3020"/>
          </a:p>
        </p:txBody>
      </p:sp>
      <p:sp>
        <p:nvSpPr>
          <p:cNvPr id="101" name="Google Shape;101;p16"/>
          <p:cNvSpPr txBox="1"/>
          <p:nvPr>
            <p:ph idx="1" type="body"/>
          </p:nvPr>
        </p:nvSpPr>
        <p:spPr>
          <a:xfrm>
            <a:off x="4572000" y="1069300"/>
            <a:ext cx="4411500" cy="349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Lesson 5: Super Saver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Sesame Street: Save, Spend, Share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2" name="Google Shape;102;p16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K- 2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03" name="Google Shape;10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3400" y="174650"/>
            <a:ext cx="2598200" cy="17865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" name="Google Shape;104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3388" y="933600"/>
            <a:ext cx="3590925" cy="74295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1893550"/>
            <a:ext cx="3766774" cy="10215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6" name="Google Shape;106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395425" y="2067150"/>
            <a:ext cx="2264749" cy="29523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7" name="Google Shape;107;p1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405475" y="2269175"/>
            <a:ext cx="2060125" cy="2636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8" name="Google Shape;108;p1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3401" y="3008125"/>
            <a:ext cx="1730000" cy="201135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9" name="Google Shape;109;p16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569412" y="3030863"/>
            <a:ext cx="1730000" cy="1965867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7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5" name="Google Shape;115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Invest</a:t>
            </a:r>
            <a:r>
              <a:rPr b="1" lang="en" sz="3020"/>
              <a:t>ing</a:t>
            </a:r>
            <a:endParaRPr b="1" sz="3020"/>
          </a:p>
        </p:txBody>
      </p:sp>
      <p:sp>
        <p:nvSpPr>
          <p:cNvPr id="116" name="Google Shape;116;p17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7" name="Google Shape;117;p17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K- 2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18" name="Google Shape;118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8951" y="445025"/>
            <a:ext cx="2931825" cy="3895876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Speculating</a:t>
            </a:r>
            <a:endParaRPr b="1" sz="3000"/>
          </a:p>
        </p:txBody>
      </p:sp>
      <p:sp>
        <p:nvSpPr>
          <p:cNvPr id="125" name="Google Shape;125;p18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6" name="Google Shape;126;p18"/>
          <p:cNvSpPr txBox="1"/>
          <p:nvPr/>
        </p:nvSpPr>
        <p:spPr>
          <a:xfrm>
            <a:off x="7010125" y="3352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K- 2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27" name="Google Shape;12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0662" y="529075"/>
            <a:ext cx="2693959" cy="3416399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6B8AF"/>
        </a:solidFill>
      </p:bgPr>
    </p:bg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9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3" name="Google Shape;133;p19"/>
          <p:cNvSpPr txBox="1"/>
          <p:nvPr>
            <p:ph type="title"/>
          </p:nvPr>
        </p:nvSpPr>
        <p:spPr>
          <a:xfrm>
            <a:off x="311700" y="259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b="1" lang="en" sz="3020"/>
              <a:t>Borrowing</a:t>
            </a:r>
            <a:endParaRPr b="1" sz="3020"/>
          </a:p>
        </p:txBody>
      </p:sp>
      <p:sp>
        <p:nvSpPr>
          <p:cNvPr id="134" name="Google Shape;134;p19"/>
          <p:cNvSpPr txBox="1"/>
          <p:nvPr>
            <p:ph idx="1" type="body"/>
          </p:nvPr>
        </p:nvSpPr>
        <p:spPr>
          <a:xfrm>
            <a:off x="4572000" y="1615825"/>
            <a:ext cx="4260300" cy="295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Lesson 6: Borrowing Bills</a:t>
            </a:r>
            <a:endParaRPr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5" name="Google Shape;135;p19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K- 2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36" name="Google Shape;13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696" y="905446"/>
            <a:ext cx="3662551" cy="2518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7" name="Google Shape;137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79550" y="3319125"/>
            <a:ext cx="2492450" cy="16176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0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3" name="Google Shape;14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Budgeting</a:t>
            </a:r>
            <a:endParaRPr b="1" sz="3000"/>
          </a:p>
        </p:txBody>
      </p:sp>
      <p:sp>
        <p:nvSpPr>
          <p:cNvPr id="144" name="Google Shape;144;p20"/>
          <p:cNvSpPr txBox="1"/>
          <p:nvPr>
            <p:ph idx="1" type="body"/>
          </p:nvPr>
        </p:nvSpPr>
        <p:spPr>
          <a:xfrm>
            <a:off x="5727325" y="1152475"/>
            <a:ext cx="335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Princess and the Frog Make Gumbo</a:t>
            </a:r>
            <a:endParaRPr>
              <a:solidFill>
                <a:schemeClr val="dk1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</a:pPr>
            <a:r>
              <a:rPr lang="en">
                <a:solidFill>
                  <a:schemeClr val="dk1"/>
                </a:solidFill>
              </a:rPr>
              <a:t>The Gingered Whisk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45" name="Google Shape;145;p20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3-5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46" name="Google Shape;146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4" y="574048"/>
            <a:ext cx="1973400" cy="2513977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7" name="Google Shape;147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5325" y="2257219"/>
            <a:ext cx="1887875" cy="2414400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8" name="Google Shape;148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9351" y="1152470"/>
            <a:ext cx="2877974" cy="3681901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9" name="Google Shape;149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623875" y="2571750"/>
            <a:ext cx="1856350" cy="23826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4CCCC"/>
        </a:solidFill>
      </p:bgPr>
    </p:bg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1"/>
          <p:cNvSpPr/>
          <p:nvPr/>
        </p:nvSpPr>
        <p:spPr>
          <a:xfrm>
            <a:off x="78125" y="61675"/>
            <a:ext cx="9004200" cy="5032500"/>
          </a:xfrm>
          <a:prstGeom prst="roundRect">
            <a:avLst>
              <a:gd fmla="val 16667" name="adj"/>
            </a:avLst>
          </a:prstGeom>
          <a:noFill/>
          <a:ln cap="flat" cmpd="sng" w="38100">
            <a:solidFill>
              <a:srgbClr val="98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5" name="Google Shape;155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Saving</a:t>
            </a:r>
            <a:endParaRPr b="1" sz="3000"/>
          </a:p>
        </p:txBody>
      </p:sp>
      <p:sp>
        <p:nvSpPr>
          <p:cNvPr id="156" name="Google Shape;156;p21"/>
          <p:cNvSpPr txBox="1"/>
          <p:nvPr>
            <p:ph idx="1" type="body"/>
          </p:nvPr>
        </p:nvSpPr>
        <p:spPr>
          <a:xfrm>
            <a:off x="4572000" y="1152475"/>
            <a:ext cx="4260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Newsela Articles </a:t>
            </a:r>
            <a:r>
              <a:rPr lang="en" sz="700">
                <a:solidFill>
                  <a:srgbClr val="000000"/>
                </a:solidFill>
              </a:rPr>
              <a:t>Check Lexile Levels!</a:t>
            </a:r>
            <a:endParaRPr sz="700">
              <a:solidFill>
                <a:srgbClr val="000000"/>
              </a:solidFill>
            </a:endParaRPr>
          </a:p>
          <a:p>
            <a:pPr indent="0" lvl="0" marL="457200" rtl="0" algn="l"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57" name="Google Shape;157;p21"/>
          <p:cNvSpPr txBox="1"/>
          <p:nvPr/>
        </p:nvSpPr>
        <p:spPr>
          <a:xfrm>
            <a:off x="7010125" y="259025"/>
            <a:ext cx="1973400" cy="75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700">
                <a:latin typeface="Amatic SC"/>
                <a:ea typeface="Amatic SC"/>
                <a:cs typeface="Amatic SC"/>
                <a:sym typeface="Amatic SC"/>
              </a:rPr>
              <a:t>3-5</a:t>
            </a:r>
            <a:endParaRPr b="1" sz="3700"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158" name="Google Shape;15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" y="559900"/>
            <a:ext cx="2343625" cy="303847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20075" y="1671325"/>
            <a:ext cx="2343625" cy="2958544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