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16" r:id="rId2"/>
    <p:sldId id="323" r:id="rId3"/>
    <p:sldId id="351" r:id="rId4"/>
    <p:sldId id="352" r:id="rId5"/>
    <p:sldId id="353" r:id="rId6"/>
    <p:sldId id="419" r:id="rId7"/>
    <p:sldId id="420" r:id="rId8"/>
    <p:sldId id="376" r:id="rId9"/>
    <p:sldId id="344" r:id="rId10"/>
    <p:sldId id="345" r:id="rId11"/>
    <p:sldId id="346" r:id="rId12"/>
    <p:sldId id="347" r:id="rId13"/>
    <p:sldId id="348" r:id="rId14"/>
    <p:sldId id="379" r:id="rId15"/>
    <p:sldId id="384" r:id="rId16"/>
    <p:sldId id="386" r:id="rId17"/>
    <p:sldId id="388" r:id="rId18"/>
    <p:sldId id="417" r:id="rId19"/>
    <p:sldId id="387" r:id="rId20"/>
    <p:sldId id="395" r:id="rId21"/>
    <p:sldId id="390" r:id="rId22"/>
    <p:sldId id="392" r:id="rId23"/>
    <p:sldId id="408" r:id="rId24"/>
    <p:sldId id="405" r:id="rId25"/>
    <p:sldId id="407" r:id="rId26"/>
    <p:sldId id="397" r:id="rId27"/>
    <p:sldId id="399" r:id="rId28"/>
    <p:sldId id="393" r:id="rId29"/>
    <p:sldId id="396" r:id="rId30"/>
    <p:sldId id="400" r:id="rId31"/>
    <p:sldId id="374" r:id="rId32"/>
    <p:sldId id="313" r:id="rId33"/>
    <p:sldId id="372" r:id="rId34"/>
    <p:sldId id="385" r:id="rId35"/>
    <p:sldId id="375" r:id="rId36"/>
    <p:sldId id="37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440" y="2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D30BD-EA51-354F-A76A-DFFC8617BE6D}" type="datetimeFigureOut">
              <a:rPr lang="en-US" smtClean="0"/>
              <a:t>8/2/19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C8FA0-E86A-AE4C-B9C1-25642DB01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71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1A2F-7AD3-9946-8759-3F2A9E226974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BD0D-2B6F-2741-80E5-055B9DE0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2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1A2F-7AD3-9946-8759-3F2A9E226974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BD0D-2B6F-2741-80E5-055B9DE0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9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1A2F-7AD3-9946-8759-3F2A9E226974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BD0D-2B6F-2741-80E5-055B9DE0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6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1A2F-7AD3-9946-8759-3F2A9E226974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BD0D-2B6F-2741-80E5-055B9DE0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0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1A2F-7AD3-9946-8759-3F2A9E226974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BD0D-2B6F-2741-80E5-055B9DE0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1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1A2F-7AD3-9946-8759-3F2A9E226974}" type="datetimeFigureOut">
              <a:rPr lang="en-US" smtClean="0"/>
              <a:t>8/2/19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BD0D-2B6F-2741-80E5-055B9DE0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37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1A2F-7AD3-9946-8759-3F2A9E226974}" type="datetimeFigureOut">
              <a:rPr lang="en-US" smtClean="0"/>
              <a:t>8/2/19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BD0D-2B6F-2741-80E5-055B9DE0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81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1A2F-7AD3-9946-8759-3F2A9E226974}" type="datetimeFigureOut">
              <a:rPr lang="en-US" smtClean="0"/>
              <a:t>8/2/19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BD0D-2B6F-2741-80E5-055B9DE0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1A2F-7AD3-9946-8759-3F2A9E226974}" type="datetimeFigureOut">
              <a:rPr lang="en-US" smtClean="0"/>
              <a:t>8/2/19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BD0D-2B6F-2741-80E5-055B9DE0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0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1A2F-7AD3-9946-8759-3F2A9E226974}" type="datetimeFigureOut">
              <a:rPr lang="en-US" smtClean="0"/>
              <a:t>8/2/19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BD0D-2B6F-2741-80E5-055B9DE0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6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1A2F-7AD3-9946-8759-3F2A9E226974}" type="datetimeFigureOut">
              <a:rPr lang="en-US" smtClean="0"/>
              <a:t>8/2/19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BD0D-2B6F-2741-80E5-055B9DE0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3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01A2F-7AD3-9946-8759-3F2A9E226974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ABD0D-2B6F-2741-80E5-055B9DE0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kozdras@usf.edu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kYGCCboJW-c" TargetMode="Externa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hyperlink" Target="http://www.cpalms.org/Public/PreviewStandard/Preview/3420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hyperlink" Target="http://www.loc.gov/teachers/usingprimarysources/resources/Analyzing_Political_Cartoons.pdf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mericanhistory.si.edu/american-enterprise-exhibition/corporate-era/dominating-trade" TargetMode="External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writethink.org/classroom-resources/mobile-apps/timeline-b-31047.html" TargetMode="External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readwritethink.org/professional-development/strategy-guides/inquiry-charts-charts-30762.html" TargetMode="Externa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s://www.youtube.com/watch?v=xHC5jdXFmGQ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americanhistory.si.edu/american-enterprise-exhibition/corporate-era/generating-chang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alms.org/Public/PreviewStandard/Preview/3334" TargetMode="External"/><Relationship Id="rId4" Type="http://schemas.openxmlformats.org/officeDocument/2006/relationships/hyperlink" Target="http://www.cpalms.org/Public/PreviewStandard/Preview/3335" TargetMode="External"/><Relationship Id="rId5" Type="http://schemas.openxmlformats.org/officeDocument/2006/relationships/hyperlink" Target="http://www.cpalms.org/Public/PreviewStandard/Preview/3336" TargetMode="External"/><Relationship Id="rId6" Type="http://schemas.openxmlformats.org/officeDocument/2006/relationships/hyperlink" Target="http://www.cpalms.org/Public/PreviewStandard/Preview/3337" TargetMode="External"/><Relationship Id="rId7" Type="http://schemas.openxmlformats.org/officeDocument/2006/relationships/hyperlink" Target="http://www.cpalms.org/Public/PreviewStandard/Preview/3338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palms.org/Public/PreviewStandard/Preview/3333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mericanhistory.si.edu/american-enterprise-exhibition/simulations/innovation-market" TargetMode="Externa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amhistory.si.edu/american-enterprise/innovation-to-market/" TargetMode="External"/><Relationship Id="rId4" Type="http://schemas.openxmlformats.org/officeDocument/2006/relationships/hyperlink" Target="https://www.uspto.gov/kids/index.html" TargetMode="External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mericanhistory.si.edu/american-enterprise-exhibition/videos/men-progress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mericanhistory.si.edu/american-enterprise-exhibition/videos/men-progress" TargetMode="External"/><Relationship Id="rId3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logs.loc.gov/picturethis/2017/10/profiling-portraits-occupational-portraits-of-the-19th-century/?loclr=eaptb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americanhistory.si.edu/american-enterprise-exhibition/corporate-era/biographies-1860s%E2%80%931930s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mericanhistory.si.edu/american-enterprise-exhibition/videos/labor-leaders" TargetMode="External"/><Relationship Id="rId3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alms.org/Public/PreviewStandard/Preview/3355" TargetMode="External"/><Relationship Id="rId4" Type="http://schemas.openxmlformats.org/officeDocument/2006/relationships/hyperlink" Target="http://www.cpalms.org/Public/PreviewStandard/Preview/3347" TargetMode="External"/><Relationship Id="rId5" Type="http://schemas.openxmlformats.org/officeDocument/2006/relationships/hyperlink" Target="http://www.cpalms.org/Public/PreviewStandard/Preview/3348" TargetMode="External"/><Relationship Id="rId6" Type="http://schemas.openxmlformats.org/officeDocument/2006/relationships/hyperlink" Target="http://www.cpalms.org/Public/PreviewStandard/Preview/3349" TargetMode="External"/><Relationship Id="rId7" Type="http://schemas.openxmlformats.org/officeDocument/2006/relationships/hyperlink" Target="http://www.cpalms.org/Public/PreviewStandard/Preview/3350" TargetMode="External"/><Relationship Id="rId8" Type="http://schemas.openxmlformats.org/officeDocument/2006/relationships/hyperlink" Target="http://www.cpalms.org/Public/PreviewStandard/Preview/3351" TargetMode="External"/><Relationship Id="rId9" Type="http://schemas.openxmlformats.org/officeDocument/2006/relationships/hyperlink" Target="http://www.cpalms.org/Public/PreviewStandard/Preview/335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palms.org/Public/PreviewStandard/Preview/3346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palms.org/Public/PreviewStandard/Preview/3420" TargetMode="External"/><Relationship Id="rId3" Type="http://schemas.openxmlformats.org/officeDocument/2006/relationships/hyperlink" Target="http://www.cpalms.org/Public/PreviewStandard/Preview/341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Xac4Px49Tfo" TargetMode="Externa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mericanhistory.si.edu/american-enterprise-exhibition/corporate-era" TargetMode="Externa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te-farm-logo-vector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4709467"/>
            <a:ext cx="2476500" cy="2476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454026"/>
            <a:ext cx="7772400" cy="90487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USF Stavros Center Presents: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91112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Deborah </a:t>
            </a:r>
            <a:r>
              <a:rPr lang="en-US" sz="2800" dirty="0" err="1" smtClean="0"/>
              <a:t>Kozdras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3"/>
              </a:rPr>
              <a:t>dkozdras@usf.edu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4" name="Picture 3" descr="night-at-the-museum-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5" b="10288"/>
          <a:stretch/>
        </p:blipFill>
        <p:spPr>
          <a:xfrm>
            <a:off x="692360" y="1085334"/>
            <a:ext cx="7327479" cy="2647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3496" y="3737570"/>
            <a:ext cx="54819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Corporate Era: 1860s to 1930s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2298700" y="2976602"/>
            <a:ext cx="4368800" cy="711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BF58E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 Narrow"/>
              </a:rPr>
              <a:t>NIGHT AT THE VIRTUAL MUSEUM</a:t>
            </a:r>
            <a:endParaRPr lang="en-US" sz="2400" b="1" dirty="0">
              <a:solidFill>
                <a:srgbClr val="FBF58E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5026" y="4709467"/>
            <a:ext cx="4272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Tinyurl.com</a:t>
            </a:r>
            <a:r>
              <a:rPr lang="en-US" sz="2400" dirty="0" smtClean="0"/>
              <a:t>/</a:t>
            </a:r>
            <a:r>
              <a:rPr lang="en-US" sz="2400" dirty="0" err="1" smtClean="0"/>
              <a:t>usfstavrosresources</a:t>
            </a:r>
            <a:endParaRPr lang="en-US" sz="2400" dirty="0"/>
          </a:p>
        </p:txBody>
      </p:sp>
      <p:pic>
        <p:nvPicPr>
          <p:cNvPr id="11" name="Picture 2" descr="USF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96" y="5586563"/>
            <a:ext cx="2921000" cy="8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08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Debating Enterprise: </a:t>
            </a:r>
            <a:br>
              <a:rPr lang="en-US" dirty="0" smtClean="0"/>
            </a:br>
            <a:r>
              <a:rPr lang="en-US" dirty="0" smtClean="0"/>
              <a:t>Private Gain </a:t>
            </a:r>
            <a:r>
              <a:rPr lang="en-US" dirty="0" err="1" smtClean="0"/>
              <a:t>vs</a:t>
            </a:r>
            <a:r>
              <a:rPr lang="en-US" dirty="0" smtClean="0"/>
              <a:t> Public Good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Andrew Carnegie</a:t>
            </a:r>
          </a:p>
          <a:p>
            <a:r>
              <a:rPr lang="en-US" dirty="0" smtClean="0"/>
              <a:t>Louis Brandeis</a:t>
            </a:r>
          </a:p>
          <a:p>
            <a:r>
              <a:rPr lang="en-US" dirty="0" smtClean="0"/>
              <a:t>Theodore Roosevelt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72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Debating Enterprise: </a:t>
            </a:r>
            <a:br>
              <a:rPr lang="en-US" dirty="0" smtClean="0"/>
            </a:br>
            <a:r>
              <a:rPr lang="en-US" dirty="0" smtClean="0"/>
              <a:t>Private Gain </a:t>
            </a:r>
            <a:r>
              <a:rPr lang="en-US" dirty="0" err="1" smtClean="0"/>
              <a:t>vs</a:t>
            </a:r>
            <a:r>
              <a:rPr lang="en-US" dirty="0" smtClean="0"/>
              <a:t> Public Good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971" b="29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197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Debating Enterprise: </a:t>
            </a:r>
            <a:br>
              <a:rPr lang="en-US" dirty="0" smtClean="0"/>
            </a:br>
            <a:r>
              <a:rPr lang="en-US" dirty="0" smtClean="0"/>
              <a:t>Private Gain </a:t>
            </a:r>
            <a:r>
              <a:rPr lang="en-US" dirty="0" err="1" smtClean="0"/>
              <a:t>vs</a:t>
            </a:r>
            <a:r>
              <a:rPr lang="en-US" dirty="0" smtClean="0"/>
              <a:t> Public Good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4194" b="4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625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Debating Enterprise: </a:t>
            </a:r>
            <a:br>
              <a:rPr lang="en-US" dirty="0" smtClean="0"/>
            </a:br>
            <a:r>
              <a:rPr lang="en-US" dirty="0" smtClean="0"/>
              <a:t>Private Gain </a:t>
            </a:r>
            <a:r>
              <a:rPr lang="en-US" dirty="0" err="1" smtClean="0"/>
              <a:t>vs</a:t>
            </a:r>
            <a:r>
              <a:rPr lang="en-US" dirty="0" smtClean="0"/>
              <a:t> Public Good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883" b="38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192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Explore Find Evidence: Through the different topics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636087"/>
              </p:ext>
            </p:extLst>
          </p:nvPr>
        </p:nvGraphicFramePr>
        <p:xfrm>
          <a:off x="317500" y="1417638"/>
          <a:ext cx="8369301" cy="45691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9767"/>
                <a:gridCol w="2789767"/>
                <a:gridCol w="2789767"/>
              </a:tblGrid>
              <a:tr h="9721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Andrew</a:t>
                      </a:r>
                      <a:r>
                        <a:rPr lang="en-US" sz="1800" baseline="0" dirty="0" smtClean="0"/>
                        <a:t> Carnegie: Competition strengthens the country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Louis Brandeis: The wealthy few will overwhelm</a:t>
                      </a:r>
                      <a:r>
                        <a:rPr lang="en-US" baseline="0" dirty="0" smtClean="0"/>
                        <a:t> the rights of the many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Theodore Roosevelt: Government needed to regulate</a:t>
                      </a:r>
                      <a:r>
                        <a:rPr lang="en-US" baseline="0" dirty="0" smtClean="0"/>
                        <a:t> big business</a:t>
                      </a:r>
                      <a:endParaRPr lang="en-US" dirty="0"/>
                    </a:p>
                  </a:txBody>
                  <a:tcPr/>
                </a:tc>
              </a:tr>
              <a:tr h="35969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453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1685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Building an Argument</a:t>
            </a:r>
            <a:endParaRPr lang="en-US" sz="2400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07223" y="1990166"/>
            <a:ext cx="2082800" cy="3717364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 smtClean="0"/>
              <a:t>Here are my </a:t>
            </a:r>
            <a:r>
              <a:rPr lang="en-US" sz="1400" b="1" dirty="0" smtClean="0"/>
              <a:t>reasons</a:t>
            </a:r>
            <a:r>
              <a:rPr lang="en-US" sz="1400" dirty="0" smtClean="0"/>
              <a:t>!</a:t>
            </a:r>
          </a:p>
          <a:p>
            <a:pPr>
              <a:lnSpc>
                <a:spcPct val="130000"/>
              </a:lnSpc>
              <a:buFont typeface="+mj-lt"/>
              <a:buAutoNum type="arabicPeriod"/>
            </a:pPr>
            <a:r>
              <a:rPr lang="en-US" sz="1400" dirty="0" smtClean="0"/>
              <a:t>___________________________________________________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1400" dirty="0" smtClean="0"/>
              <a:t>___________________________________________________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1400" dirty="0" smtClean="0"/>
              <a:t>___________________________________________________</a:t>
            </a:r>
          </a:p>
          <a:p>
            <a:pPr marL="0" indent="0">
              <a:lnSpc>
                <a:spcPct val="130000"/>
              </a:lnSpc>
              <a:buNone/>
            </a:pPr>
            <a:endParaRPr lang="en-US" sz="1400" dirty="0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6394822" y="1943847"/>
            <a:ext cx="2097741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 smtClean="0"/>
              <a:t>You </a:t>
            </a:r>
            <a:r>
              <a:rPr lang="en-US" sz="1400" b="1" dirty="0" smtClean="0"/>
              <a:t>could</a:t>
            </a:r>
            <a:r>
              <a:rPr lang="en-US" sz="1400" dirty="0" smtClean="0"/>
              <a:t> argue that…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400" dirty="0" smtClean="0"/>
              <a:t>_________________________________________________________________________________________________________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400" dirty="0" smtClean="0"/>
              <a:t>. . .but here is the </a:t>
            </a:r>
            <a:r>
              <a:rPr lang="en-US" sz="1400" b="1" dirty="0" smtClean="0"/>
              <a:t>weakness . . 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400" dirty="0" smtClean="0"/>
              <a:t>_______________________________________________________________</a:t>
            </a:r>
          </a:p>
          <a:p>
            <a:pPr marL="0" indent="0">
              <a:lnSpc>
                <a:spcPct val="130000"/>
              </a:lnSpc>
              <a:buNone/>
            </a:pPr>
            <a:endParaRPr lang="en-US" sz="1400" dirty="0"/>
          </a:p>
          <a:p>
            <a:pPr marL="0" indent="0">
              <a:lnSpc>
                <a:spcPct val="130000"/>
              </a:lnSpc>
              <a:buNone/>
            </a:pPr>
            <a:endParaRPr lang="en-US" sz="1400" dirty="0"/>
          </a:p>
        </p:txBody>
      </p:sp>
      <p:sp>
        <p:nvSpPr>
          <p:cNvPr id="4" name="Oval 3"/>
          <p:cNvSpPr/>
          <p:nvPr/>
        </p:nvSpPr>
        <p:spPr>
          <a:xfrm>
            <a:off x="963704" y="780742"/>
            <a:ext cx="3697943" cy="134090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9763042">
            <a:off x="660931" y="758189"/>
            <a:ext cx="1130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 Idea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97529" y="861234"/>
            <a:ext cx="1620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Here is what I think . . .</a:t>
            </a:r>
            <a:endParaRPr lang="en-US" sz="1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85647" y="2121647"/>
            <a:ext cx="0" cy="3436471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>
            <a:off x="2982098" y="2154517"/>
            <a:ext cx="1025126" cy="127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200588" y="1018703"/>
            <a:ext cx="1461247" cy="1135814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9222739">
            <a:off x="6105620" y="1156028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Counter </a:t>
            </a:r>
          </a:p>
          <a:p>
            <a:r>
              <a:rPr lang="en-US" sz="1400" b="1" dirty="0" smtClean="0"/>
              <a:t>Arguments</a:t>
            </a:r>
            <a:endParaRPr lang="en-US" sz="1400" b="1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687294" y="5558118"/>
            <a:ext cx="2719294" cy="911692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/>
          <p:cNvSpPr/>
          <p:nvPr/>
        </p:nvSpPr>
        <p:spPr>
          <a:xfrm>
            <a:off x="1464236" y="6140824"/>
            <a:ext cx="433293" cy="37530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 rot="20509638">
            <a:off x="730371" y="5974095"/>
            <a:ext cx="58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 rot="20632724">
            <a:off x="2474266" y="5373452"/>
            <a:ext cx="60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 rot="20476620">
            <a:off x="684500" y="5942152"/>
            <a:ext cx="2905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When you            weigh all the evidence</a:t>
            </a:r>
          </a:p>
          <a:p>
            <a:r>
              <a:rPr lang="en-US" sz="1200" dirty="0" smtClean="0"/>
              <a:t>                               you conclude that . . .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306294" y="2054535"/>
            <a:ext cx="2734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Evidence</a:t>
            </a:r>
            <a:r>
              <a:rPr lang="en-US" sz="1400" dirty="0" smtClean="0"/>
              <a:t> to back up my reasons</a:t>
            </a:r>
            <a:endParaRPr lang="en-US" sz="14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3294369" y="2607235"/>
            <a:ext cx="740922" cy="2913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294369" y="3409576"/>
            <a:ext cx="712855" cy="3107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3294369" y="4458447"/>
            <a:ext cx="665043" cy="218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457200" y="2557365"/>
            <a:ext cx="2781783" cy="85221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/>
          <p:cNvCxnSpPr>
            <a:stCxn id="45" idx="2"/>
          </p:cNvCxnSpPr>
          <p:nvPr/>
        </p:nvCxnSpPr>
        <p:spPr>
          <a:xfrm>
            <a:off x="1673412" y="2362312"/>
            <a:ext cx="0" cy="195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457200" y="3594283"/>
            <a:ext cx="2781783" cy="85221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12586" y="4620815"/>
            <a:ext cx="2781783" cy="85221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ontent Placeholder 13"/>
          <p:cNvSpPr txBox="1">
            <a:spLocks/>
          </p:cNvSpPr>
          <p:nvPr/>
        </p:nvSpPr>
        <p:spPr bwMode="auto">
          <a:xfrm>
            <a:off x="4392706" y="5094942"/>
            <a:ext cx="4294094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endParaRPr lang="en-US" sz="1400" dirty="0" smtClean="0"/>
          </a:p>
          <a:p>
            <a:pPr marL="0" indent="0">
              <a:lnSpc>
                <a:spcPct val="130000"/>
              </a:lnSpc>
              <a:buFont typeface="Arial" charset="0"/>
              <a:buNone/>
            </a:pPr>
            <a:r>
              <a:rPr lang="en-US" sz="1400" b="1" dirty="0" smtClean="0"/>
              <a:t>Strong Finish!</a:t>
            </a:r>
          </a:p>
          <a:p>
            <a:pPr marL="0" indent="0">
              <a:lnSpc>
                <a:spcPct val="130000"/>
              </a:lnSpc>
              <a:buFont typeface="Arial" charset="0"/>
              <a:buNone/>
            </a:pPr>
            <a:r>
              <a:rPr lang="en-US" sz="1400" b="1" dirty="0" smtClean="0"/>
              <a:t>__________________________________________________________________________________________________________________________________________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53143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was the impact of mass production?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256220"/>
            <a:ext cx="8331200" cy="53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6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540000" cy="13017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were the relationships between workers and managers?</a:t>
            </a:r>
            <a:endParaRPr lang="en-US" dirty="0"/>
          </a:p>
        </p:txBody>
      </p:sp>
      <p:pic>
        <p:nvPicPr>
          <p:cNvPr id="9" name="Content Placeholder 8" descr="http---americanhistory.si.edu-sites-default-files-SMITHSONIANtrialFeb7 %286281%29.jp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>
          <a:xfrm>
            <a:off x="3225800" y="273050"/>
            <a:ext cx="5664200" cy="6485685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4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United We Stand, Divided We Fall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Factors that united them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Factors that divided them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70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did agriculture change from 1800’s to 1920?</a:t>
            </a:r>
            <a:endParaRPr lang="en-US" sz="32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Oliver plow, 1877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309" t="2935" r="-1823" b="35679"/>
          <a:stretch/>
        </p:blipFill>
        <p:spPr>
          <a:xfrm>
            <a:off x="152400" y="2581275"/>
            <a:ext cx="4237982" cy="2905125"/>
          </a:xfrm>
        </p:spPr>
      </p:pic>
      <p:sp>
        <p:nvSpPr>
          <p:cNvPr id="17" name="Text Placeholder 1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Fordson</a:t>
            </a:r>
            <a:r>
              <a:rPr lang="en-US" dirty="0" smtClean="0"/>
              <a:t> tractor, 1918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-1198" b="16774"/>
          <a:stretch/>
        </p:blipFill>
        <p:spPr>
          <a:xfrm>
            <a:off x="4157235" y="2463800"/>
            <a:ext cx="4669265" cy="3213100"/>
          </a:xfrm>
        </p:spPr>
      </p:pic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4"/>
          <a:srcRect t="-451" b="-405"/>
          <a:stretch/>
        </p:blipFill>
        <p:spPr>
          <a:xfrm>
            <a:off x="320121" y="0"/>
            <a:ext cx="8822665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1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000" y="876300"/>
            <a:ext cx="631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https://www.youtube.com/watch?v=kYGCCboJW-</a:t>
            </a:r>
            <a:r>
              <a:rPr lang="en-US" dirty="0" smtClean="0">
                <a:hlinkClick r:id="rId2"/>
              </a:rPr>
              <a:t>c</a:t>
            </a:r>
            <a:r>
              <a:rPr lang="en-US" dirty="0" smtClean="0"/>
              <a:t> Intro meets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574800"/>
            <a:ext cx="73787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5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Worker Rights: </a:t>
            </a:r>
            <a:br>
              <a:rPr lang="en-US" dirty="0" smtClean="0"/>
            </a:br>
            <a:r>
              <a:rPr lang="en-US" dirty="0" smtClean="0"/>
              <a:t>Support for and Resistance to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3041" r="-3041"/>
          <a:stretch>
            <a:fillRect/>
          </a:stretch>
        </p:blipFill>
        <p:spPr>
          <a:xfrm>
            <a:off x="3327400" y="273049"/>
            <a:ext cx="5621434" cy="6436717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u="sng" dirty="0">
                <a:hlinkClick r:id="rId3"/>
              </a:rPr>
              <a:t>SS.912.A.5.10</a:t>
            </a:r>
            <a:r>
              <a:rPr lang="en-US" sz="1800" dirty="0"/>
              <a:t> Analyze support for and resistance to civil rights for women, African Americans, Native Americans, and other minorities.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827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Competition?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9404" b="94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40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851243"/>
            <a:ext cx="7848600" cy="572735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605"/>
          </a:xfrm>
        </p:spPr>
        <p:txBody>
          <a:bodyPr>
            <a:noAutofit/>
          </a:bodyPr>
          <a:lstStyle/>
          <a:p>
            <a:r>
              <a:rPr lang="en-US" sz="2800" dirty="0" smtClean="0"/>
              <a:t>What were some problems during the corporate era?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295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1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6" y="6299200"/>
            <a:ext cx="913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http://www.loc.gov/teachers/usingprimarysources/resources/</a:t>
            </a:r>
            <a:r>
              <a:rPr lang="en-US" dirty="0" smtClean="0">
                <a:hlinkClick r:id="rId3"/>
              </a:rPr>
              <a:t>Analyzing_Political_Cartoons.pdf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49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Dominating Trade: Then and Now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http://americanhistory.si.edu/american-enterprise-exhibition/corporate-era/dominating-trade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97" y="6224369"/>
            <a:ext cx="908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http://americanhistory.si.edu/american-enterprise-exhibition/corporate-era/dominating-trade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7299"/>
            <a:ext cx="8229600" cy="50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69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8674100" cy="441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6934" y="5969000"/>
            <a:ext cx="860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http://www.readwritethink.org/classroom-resources/mobile-apps/timeline-b-31047.</a:t>
            </a:r>
            <a:r>
              <a:rPr lang="en-US" dirty="0" smtClean="0">
                <a:hlinkClick r:id="rId3"/>
              </a:rPr>
              <a:t>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8674100" cy="4419600"/>
          </a:xfrm>
          <a:prstGeom prst="rect">
            <a:avLst/>
          </a:prstGeom>
        </p:spPr>
      </p:pic>
      <p:pic>
        <p:nvPicPr>
          <p:cNvPr id="10" name="Picture 9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635000"/>
            <a:ext cx="52705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9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521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7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400" dirty="0" smtClean="0">
                <a:hlinkClick r:id="rId2"/>
              </a:rPr>
              <a:t>http:</a:t>
            </a:r>
            <a:r>
              <a:rPr lang="en-US" sz="1400" dirty="0">
                <a:hlinkClick r:id="rId2"/>
              </a:rPr>
              <a:t>//www.readwritethink.org/professional-development/strategy-guides/inquiry-charts-charts-30762.</a:t>
            </a:r>
            <a:r>
              <a:rPr lang="en-US" sz="1400" dirty="0" smtClean="0">
                <a:hlinkClick r:id="rId2"/>
              </a:rPr>
              <a:t>html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74638"/>
            <a:ext cx="8534400" cy="605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9276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2"/>
              </a:rPr>
              <a:t>http://www.readwritethink.org/professional-development/strategy-guides/inquiry-charts-charts-30762.html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641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Generating Change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918" b="918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977900" y="6204634"/>
            <a:ext cx="6804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</a:t>
            </a:r>
            <a:r>
              <a:rPr lang="en-US" dirty="0" smtClean="0">
                <a:hlinkClick r:id="rId3"/>
              </a:rPr>
              <a:t>xHC5jdXFmGQ</a:t>
            </a:r>
            <a:r>
              <a:rPr lang="en-US" dirty="0" smtClean="0"/>
              <a:t> Invent with Teddy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0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Generating Change: I wonder why they chose this image?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2981" b="12981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0" y="6237068"/>
            <a:ext cx="919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http://americanhistory.si.edu/american-enterprise-exhibition/corporate-era/generating-</a:t>
            </a:r>
            <a:r>
              <a:rPr lang="en-US" dirty="0" smtClean="0">
                <a:hlinkClick r:id="rId3"/>
              </a:rPr>
              <a:t>change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1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Literacy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724400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u="sng" dirty="0">
                <a:hlinkClick r:id="rId2"/>
              </a:rPr>
              <a:t>SS.912.A.1.2</a:t>
            </a:r>
            <a:r>
              <a:rPr lang="en-US" dirty="0"/>
              <a:t> Utilize a variety of primary and secondary sources to identify author, historical significance, audience, and authenticity to understand a historical period.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hlinkClick r:id="rId3"/>
              </a:rPr>
              <a:t>SS.912.A.1.3</a:t>
            </a:r>
            <a:r>
              <a:rPr lang="en-US" dirty="0"/>
              <a:t> Utilize timelines to identify the time sequence of historical data.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hlinkClick r:id="rId4"/>
              </a:rPr>
              <a:t>SS.912.A.1.4</a:t>
            </a:r>
            <a:r>
              <a:rPr lang="en-US" dirty="0"/>
              <a:t> Analyze how images, symbols, objects, cartoons, graphs, charts, maps, and artwork may be used to interpret the significance of time periods and events from the past.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hlinkClick r:id="rId5"/>
              </a:rPr>
              <a:t>SS.912.A.1.5</a:t>
            </a:r>
            <a:r>
              <a:rPr lang="en-US" dirty="0"/>
              <a:t> Evaluate the validity, reliability, bias, and authenticity of current events and Internet resources.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hlinkClick r:id="rId6"/>
              </a:rPr>
              <a:t>SS.912.A.1.6</a:t>
            </a:r>
            <a:r>
              <a:rPr lang="en-US" dirty="0"/>
              <a:t> Use case studies to explore social, political, legal, and economic relationships in history.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hlinkClick r:id="rId7"/>
              </a:rPr>
              <a:t>SS.912.A.1.7</a:t>
            </a:r>
            <a:r>
              <a:rPr lang="en-US" dirty="0"/>
              <a:t> Describe various socio-cultural aspects of American life including arts, artifacts, literature, education, and publications.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7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0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Innovation </a:t>
            </a:r>
            <a:r>
              <a:rPr lang="en-US" dirty="0"/>
              <a:t>to </a:t>
            </a:r>
            <a:r>
              <a:rPr lang="en-US" dirty="0" smtClean="0"/>
              <a:t>Market Simulation: </a:t>
            </a:r>
            <a:r>
              <a:rPr lang="en-US" sz="2700" dirty="0">
                <a:hlinkClick r:id="rId2"/>
              </a:rPr>
              <a:t>http://americanhistory.si.edu/american-enterprise-exhibition/simulations/innovation-</a:t>
            </a:r>
            <a:r>
              <a:rPr lang="en-US" sz="2700" dirty="0" smtClean="0">
                <a:hlinkClick r:id="rId2"/>
              </a:rPr>
              <a:t>market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4" name="Content Placeholder 3" descr="M037_E_Graphic_Bd_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 b="11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310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http://americanhistory.si.edu/american-enterprise-exhibition/videos/men-</a:t>
            </a:r>
            <a:r>
              <a:rPr lang="en-US" dirty="0" smtClean="0">
                <a:hlinkClick r:id="rId2"/>
              </a:rPr>
              <a:t>progress</a:t>
            </a:r>
            <a:endParaRPr lang="en-US" dirty="0" smtClean="0"/>
          </a:p>
          <a:p>
            <a:r>
              <a:rPr lang="en-US" dirty="0">
                <a:hlinkClick r:id="rId3"/>
              </a:rPr>
              <a:t>http://amhistory.si.edu/american-enterprise/innovation-to-market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4"/>
              </a:rPr>
              <a:t>https://www.uspto.gov/kids/</a:t>
            </a:r>
            <a:r>
              <a:rPr lang="en-US" dirty="0" smtClean="0">
                <a:hlinkClick r:id="rId4"/>
              </a:rPr>
              <a:t>index.html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87600" y="6126163"/>
            <a:ext cx="3934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https://www.uspto.gov/kids/index.html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" y="477838"/>
            <a:ext cx="7848600" cy="55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Men </a:t>
            </a:r>
            <a:r>
              <a:rPr lang="en-US" dirty="0"/>
              <a:t>of Progress </a:t>
            </a:r>
            <a:r>
              <a:rPr lang="en-US" sz="3100" dirty="0">
                <a:hlinkClick r:id="rId2"/>
              </a:rPr>
              <a:t>http://americanhistory.si.edu/american-enterprise-exhibition/videos/men-</a:t>
            </a:r>
            <a:r>
              <a:rPr lang="en-US" sz="3100" dirty="0" smtClean="0">
                <a:hlinkClick r:id="rId2"/>
              </a:rPr>
              <a:t>progress</a:t>
            </a:r>
            <a:r>
              <a:rPr lang="en-US" sz="3100" dirty="0" smtClean="0"/>
              <a:t> </a:t>
            </a:r>
            <a:endParaRPr lang="en-US" sz="3100" dirty="0"/>
          </a:p>
        </p:txBody>
      </p:sp>
      <p:pic>
        <p:nvPicPr>
          <p:cNvPr id="4" name="Content Placeholder 3" descr="http---americanhistory.si.edu-sites-default-files-NPG_65_60 Men of Progress HR %285285%29_Cropped.jp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0" b="7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508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8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Occupational Portraits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5835650"/>
            <a:ext cx="8229600" cy="1587500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http://blogs.loc.gov/picturethis/2017/10/profiling-portraits-occupational-portraits-of-the-19th-century/?loclr=</a:t>
            </a:r>
            <a:r>
              <a:rPr lang="en-US" sz="2400" dirty="0" smtClean="0">
                <a:hlinkClick r:id="rId2"/>
              </a:rPr>
              <a:t>eaptb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 descr="51946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2" y="914400"/>
            <a:ext cx="4402209" cy="4921250"/>
          </a:xfrm>
          <a:prstGeom prst="rect">
            <a:avLst/>
          </a:prstGeom>
        </p:spPr>
      </p:pic>
      <p:pic>
        <p:nvPicPr>
          <p:cNvPr id="5" name="Picture 4" descr="3g06607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914401"/>
            <a:ext cx="4000500" cy="487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9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Biographies </a:t>
            </a:r>
            <a:r>
              <a:rPr lang="en-US" sz="2700" dirty="0">
                <a:hlinkClick r:id="rId2"/>
              </a:rPr>
              <a:t>http://americanhistory.si.edu/american-enterprise-exhibition/corporate-era/biographies-1860s%E2%80%</a:t>
            </a:r>
            <a:r>
              <a:rPr lang="en-US" sz="2700" dirty="0" smtClean="0">
                <a:hlinkClick r:id="rId2"/>
              </a:rPr>
              <a:t>931930s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6" name="Content Placeholder 5" descr="http---americanhistory.si.edu-sites-default-files-01824u %281826%29_Cropped.jpg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 b="8919"/>
          <a:stretch>
            <a:fillRect/>
          </a:stretch>
        </p:blipFill>
        <p:spPr/>
      </p:pic>
      <p:pic>
        <p:nvPicPr>
          <p:cNvPr id="8" name="Content Placeholder 7" descr="http---americanhistory.si.edu-sites-default-files-AC0618.001.0000033 %281814%29.jpg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0" b="12720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4648200" y="6303963"/>
            <a:ext cx="420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Madame C. J. Walker: Hair Care Millionaire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06500" y="6303963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Addie Card: Child Laborer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33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Labor </a:t>
            </a:r>
            <a:r>
              <a:rPr lang="en-US" dirty="0" smtClean="0"/>
              <a:t>Leaders </a:t>
            </a:r>
            <a:r>
              <a:rPr lang="en-US" sz="2700" dirty="0" smtClean="0">
                <a:hlinkClick r:id="rId2"/>
              </a:rPr>
              <a:t>http</a:t>
            </a:r>
            <a:r>
              <a:rPr lang="en-US" sz="2700" dirty="0">
                <a:hlinkClick r:id="rId2"/>
              </a:rPr>
              <a:t>://americanhistory.si.edu/american-enterprise-exhibition/videos/labor-</a:t>
            </a:r>
            <a:r>
              <a:rPr lang="en-US" sz="2700" dirty="0" smtClean="0">
                <a:hlinkClick r:id="rId2"/>
              </a:rPr>
              <a:t>leaders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089" b="10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997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724400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>
                <a:hlinkClick r:id="rId2"/>
              </a:rPr>
              <a:t>SS.912.A.3.1</a:t>
            </a:r>
            <a:r>
              <a:rPr lang="en-US" dirty="0"/>
              <a:t>Analyze the economic challenges to American farmers and farmers' responses to these challenges in the mid to late 1800s.</a:t>
            </a:r>
          </a:p>
          <a:p>
            <a:r>
              <a:rPr lang="en-US" u="sng" dirty="0">
                <a:hlinkClick r:id="rId3"/>
              </a:rPr>
              <a:t>SS.912.A.3.10</a:t>
            </a:r>
            <a:r>
              <a:rPr lang="en-US" dirty="0"/>
              <a:t> Review different economic and philosophic ideologies.</a:t>
            </a:r>
          </a:p>
          <a:p>
            <a:r>
              <a:rPr lang="en-US" u="sng" dirty="0">
                <a:hlinkClick r:id="rId4"/>
              </a:rPr>
              <a:t>SS.912.A.3.2</a:t>
            </a:r>
            <a:r>
              <a:rPr lang="en-US" dirty="0"/>
              <a:t>Examine the social, political, and economic causes, course, and consequences of the second Industrial Revolution that began in the late 19th century.</a:t>
            </a:r>
          </a:p>
          <a:p>
            <a:r>
              <a:rPr lang="en-US" u="sng" dirty="0">
                <a:hlinkClick r:id="rId5"/>
              </a:rPr>
              <a:t>SS.912.A.3.3</a:t>
            </a:r>
            <a:r>
              <a:rPr lang="en-US" dirty="0"/>
              <a:t> Compare the first and second Industrial Revolutions in the United States.</a:t>
            </a:r>
          </a:p>
          <a:p>
            <a:r>
              <a:rPr lang="en-US" u="sng" dirty="0">
                <a:hlinkClick r:id="rId6"/>
              </a:rPr>
              <a:t>SS.912.A.3.4</a:t>
            </a:r>
            <a:r>
              <a:rPr lang="en-US" dirty="0"/>
              <a:t> Determine how the development of steel, oil, transportation, communication, and business practices affected the United States economy.</a:t>
            </a:r>
          </a:p>
          <a:p>
            <a:r>
              <a:rPr lang="en-US" u="sng" dirty="0">
                <a:hlinkClick r:id="rId7"/>
              </a:rPr>
              <a:t>SS.912.A.3.5</a:t>
            </a:r>
            <a:r>
              <a:rPr lang="en-US" dirty="0"/>
              <a:t> Identify significant inventors of the Industrial Revolution including African Americans and women.</a:t>
            </a:r>
          </a:p>
          <a:p>
            <a:r>
              <a:rPr lang="en-US" u="sng" dirty="0">
                <a:hlinkClick r:id="rId8"/>
              </a:rPr>
              <a:t>SS.912.A.3.6</a:t>
            </a:r>
            <a:r>
              <a:rPr lang="en-US" dirty="0"/>
              <a:t> Analyze changes that occurred as the United States shifted from agrarian to an industrial society.</a:t>
            </a:r>
          </a:p>
          <a:p>
            <a:r>
              <a:rPr lang="en-US" u="sng" dirty="0">
                <a:hlinkClick r:id="rId9"/>
              </a:rPr>
              <a:t>SS.912.A.3.9</a:t>
            </a:r>
            <a:r>
              <a:rPr lang="en-US" dirty="0"/>
              <a:t> Examine causes, course, and consequences of the labor movement in the late 19th and early 20th centuries.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83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Roaring Twenties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724400"/>
          </a:xfrm>
        </p:spPr>
        <p:txBody>
          <a:bodyPr>
            <a:normAutofit/>
          </a:bodyPr>
          <a:lstStyle/>
          <a:p>
            <a:r>
              <a:rPr lang="en-US" u="sng" dirty="0">
                <a:hlinkClick r:id="rId2"/>
              </a:rPr>
              <a:t>SS.912.A.5.10</a:t>
            </a:r>
            <a:r>
              <a:rPr lang="en-US" dirty="0"/>
              <a:t> Analyze support for and resistance to civil rights for women, African Americans, Native Americans, and other minorities.</a:t>
            </a:r>
          </a:p>
          <a:p>
            <a:r>
              <a:rPr lang="en-US" u="sng" dirty="0" smtClean="0">
                <a:hlinkClick r:id="rId3"/>
              </a:rPr>
              <a:t>SS</a:t>
            </a:r>
            <a:r>
              <a:rPr lang="en-US" u="sng" dirty="0">
                <a:hlinkClick r:id="rId3"/>
              </a:rPr>
              <a:t>.912.A.5.4</a:t>
            </a:r>
            <a:r>
              <a:rPr lang="en-US" dirty="0"/>
              <a:t> Evaluate how the economic boom during the Roaring Twenties changed consumers, businesses, manufacturing, and marketing practices.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0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549919-DEA0-9744-802E-13E8BFB9C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DFA216-FABB-1E4A-870C-E956AFBF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was produced?</a:t>
            </a:r>
          </a:p>
          <a:p>
            <a:r>
              <a:rPr lang="en-US" dirty="0"/>
              <a:t>How was it produced?</a:t>
            </a:r>
          </a:p>
          <a:p>
            <a:r>
              <a:rPr lang="en-US" dirty="0"/>
              <a:t>How did what was produced get allocated?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Or . . . Just ask . . .</a:t>
            </a:r>
            <a:r>
              <a:rPr lang="en-US" b="1" dirty="0"/>
              <a:t>why?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07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08DF535D-B412-0D49-8B06-58196BC12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Economic vs Economic Historic Thinking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BF2A2C67-B5B1-644F-812B-B8AA3C3B3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Economics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BED72FDB-D45D-544E-8256-4117DD53B0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Economists practice something few historians do look to the future and predict</a:t>
            </a:r>
          </a:p>
          <a:p>
            <a:r>
              <a:rPr lang="en-US" dirty="0"/>
              <a:t>Economists isolate independent variables to find regularities that predict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9A0C3215-F7BF-1841-B8B3-BD1A12158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Economic Historians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4D325D65-7776-9C45-97D1-8BD5DA2D5B3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Historians don’t try to predict the future. </a:t>
            </a:r>
          </a:p>
          <a:p>
            <a:r>
              <a:rPr lang="en-US" dirty="0"/>
              <a:t>Historians feel that isolating variables is unattainable because all variables are interdependent. They consider as many variables as possible. </a:t>
            </a:r>
          </a:p>
        </p:txBody>
      </p:sp>
    </p:spTree>
    <p:extLst>
      <p:ext uri="{BB962C8B-B14F-4D97-AF65-F5344CB8AC3E}">
        <p14:creationId xmlns:p14="http://schemas.microsoft.com/office/powerpoint/2010/main" val="114641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smtClean="0">
                <a:hlinkClick r:id="rId2"/>
              </a:rPr>
              <a:t>https</a:t>
            </a:r>
            <a:r>
              <a:rPr lang="en-US" sz="2700" dirty="0">
                <a:hlinkClick r:id="rId2"/>
              </a:rPr>
              <a:t>://www.youtube.com/watch?v=</a:t>
            </a:r>
            <a:r>
              <a:rPr lang="en-US" sz="2700" dirty="0" smtClean="0">
                <a:hlinkClick r:id="rId2"/>
              </a:rPr>
              <a:t>Xac4Px49Tfo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5609" r="5609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254894" y="6330434"/>
            <a:ext cx="712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will you be great? How can you solve problems of the corporate era?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3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Corporate Era: 1860</a:t>
            </a:r>
            <a:r>
              <a:rPr lang="en-US" dirty="0"/>
              <a:t>s</a:t>
            </a:r>
            <a:r>
              <a:rPr lang="en-US" dirty="0" smtClean="0"/>
              <a:t> to 1930s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3300" y="6362700"/>
            <a:ext cx="7350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http://americanhistory.si.edu/american-enterprise-exhibition/corporate-</a:t>
            </a:r>
            <a:r>
              <a:rPr lang="en-US" dirty="0" smtClean="0">
                <a:hlinkClick r:id="rId2"/>
              </a:rPr>
              <a:t>era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4" descr="http---americanhistory.si.edu-sites-default-files-Cropped_AC0293-0000001 %284671%29.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2" b="16192"/>
          <a:stretch>
            <a:fillRect/>
          </a:stretch>
        </p:blipFill>
        <p:spPr>
          <a:xfrm>
            <a:off x="0" y="1251921"/>
            <a:ext cx="9116897" cy="50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1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40888</TotalTime>
  <Words>1170</Words>
  <Application>Microsoft Macintosh PowerPoint</Application>
  <PresentationFormat>On-screen Show (4:3)</PresentationFormat>
  <Paragraphs>130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USF Stavros Center Presents: </vt:lpstr>
      <vt:lpstr>PowerPoint Presentation</vt:lpstr>
      <vt:lpstr>Historical Literacy</vt:lpstr>
      <vt:lpstr>Industrial Revolution</vt:lpstr>
      <vt:lpstr>Roaring Twenties</vt:lpstr>
      <vt:lpstr>Economic Questions</vt:lpstr>
      <vt:lpstr>Economic vs Economic Historic Thinking</vt:lpstr>
      <vt:lpstr>https://www.youtube.com/watch?v=Xac4Px49Tfo </vt:lpstr>
      <vt:lpstr>Corporate Era: 1860s to 1930s</vt:lpstr>
      <vt:lpstr>Debating Enterprise:  Private Gain vs Public Good</vt:lpstr>
      <vt:lpstr>Debating Enterprise:  Private Gain vs Public Good</vt:lpstr>
      <vt:lpstr>Debating Enterprise:  Private Gain vs Public Good</vt:lpstr>
      <vt:lpstr>Debating Enterprise:  Private Gain vs Public Good</vt:lpstr>
      <vt:lpstr>Explore Find Evidence: Through the different topics</vt:lpstr>
      <vt:lpstr>Building an Argument</vt:lpstr>
      <vt:lpstr>What was the impact of mass production? </vt:lpstr>
      <vt:lpstr>What were the relationships between workers and managers?</vt:lpstr>
      <vt:lpstr>United We Stand, Divided We Fall</vt:lpstr>
      <vt:lpstr>How did agriculture change from 1800’s to 1920?</vt:lpstr>
      <vt:lpstr>Worker Rights:  Support for and Resistance to</vt:lpstr>
      <vt:lpstr>What about Competition?</vt:lpstr>
      <vt:lpstr>What were some problems during the corporate era? </vt:lpstr>
      <vt:lpstr>PowerPoint Presentation</vt:lpstr>
      <vt:lpstr>Dominating Trade: Then and Now </vt:lpstr>
      <vt:lpstr>PowerPoint Presentation</vt:lpstr>
      <vt:lpstr>PowerPoint Presentation</vt:lpstr>
      <vt:lpstr>http://www.readwritethink.org/professional-development/strategy-guides/inquiry-charts-charts-30762.html </vt:lpstr>
      <vt:lpstr>Generating Change</vt:lpstr>
      <vt:lpstr>Generating Change: I wonder why they chose this image? </vt:lpstr>
      <vt:lpstr>PowerPoint Presentation</vt:lpstr>
      <vt:lpstr>Innovation to Market Simulation: http://americanhistory.si.edu/american-enterprise-exhibition/simulations/innovation-market </vt:lpstr>
      <vt:lpstr>Inventors</vt:lpstr>
      <vt:lpstr>Men of Progress http://americanhistory.si.edu/american-enterprise-exhibition/videos/men-progress </vt:lpstr>
      <vt:lpstr>Occupational Portraits </vt:lpstr>
      <vt:lpstr>Biographies http://americanhistory.si.edu/american-enterprise-exhibition/corporate-era/biographies-1860s%E2%80%931930s </vt:lpstr>
      <vt:lpstr>Labor Leaders http://americanhistory.si.edu/american-enterprise-exhibition/videos/labor-leaders </vt:lpstr>
    </vt:vector>
  </TitlesOfParts>
  <Company>University of South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Information Technology</dc:creator>
  <cp:lastModifiedBy>Information Technology</cp:lastModifiedBy>
  <cp:revision>222</cp:revision>
  <cp:lastPrinted>2017-10-11T19:17:17Z</cp:lastPrinted>
  <dcterms:created xsi:type="dcterms:W3CDTF">2017-09-01T23:45:56Z</dcterms:created>
  <dcterms:modified xsi:type="dcterms:W3CDTF">2019-08-02T20:23:15Z</dcterms:modified>
</cp:coreProperties>
</file>