
<file path=[Content_Types].xml><?xml version="1.0" encoding="utf-8"?>
<Types xmlns="http://schemas.openxmlformats.org/package/2006/content-types">
  <Default Extension="img" ContentType="image/img"/>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351" r:id="rId2"/>
    <p:sldId id="331" r:id="rId3"/>
    <p:sldId id="303" r:id="rId4"/>
    <p:sldId id="257" r:id="rId5"/>
    <p:sldId id="280" r:id="rId6"/>
    <p:sldId id="258" r:id="rId7"/>
    <p:sldId id="326" r:id="rId8"/>
    <p:sldId id="300" r:id="rId9"/>
    <p:sldId id="329" r:id="rId10"/>
    <p:sldId id="349" r:id="rId11"/>
    <p:sldId id="268" r:id="rId12"/>
    <p:sldId id="269" r:id="rId13"/>
    <p:sldId id="290" r:id="rId14"/>
    <p:sldId id="299" r:id="rId15"/>
    <p:sldId id="291" r:id="rId16"/>
    <p:sldId id="345" r:id="rId17"/>
    <p:sldId id="328" r:id="rId18"/>
    <p:sldId id="263" r:id="rId19"/>
    <p:sldId id="259" r:id="rId20"/>
    <p:sldId id="288" r:id="rId21"/>
    <p:sldId id="335" r:id="rId22"/>
    <p:sldId id="261" r:id="rId23"/>
    <p:sldId id="306" r:id="rId24"/>
    <p:sldId id="348" r:id="rId25"/>
    <p:sldId id="347" r:id="rId26"/>
    <p:sldId id="308" r:id="rId27"/>
    <p:sldId id="279" r:id="rId28"/>
    <p:sldId id="284" r:id="rId29"/>
    <p:sldId id="293" r:id="rId30"/>
    <p:sldId id="283" r:id="rId31"/>
    <p:sldId id="297" r:id="rId32"/>
    <p:sldId id="309" r:id="rId33"/>
    <p:sldId id="265" r:id="rId34"/>
    <p:sldId id="266" r:id="rId35"/>
    <p:sldId id="298" r:id="rId36"/>
    <p:sldId id="311" r:id="rId37"/>
    <p:sldId id="273" r:id="rId38"/>
    <p:sldId id="292" r:id="rId39"/>
    <p:sldId id="333" r:id="rId40"/>
    <p:sldId id="287" r:id="rId41"/>
    <p:sldId id="318" r:id="rId42"/>
    <p:sldId id="332" r:id="rId43"/>
    <p:sldId id="278" r:id="rId44"/>
    <p:sldId id="310" r:id="rId45"/>
    <p:sldId id="302" r:id="rId46"/>
    <p:sldId id="312" r:id="rId47"/>
    <p:sldId id="295" r:id="rId48"/>
    <p:sldId id="350" r:id="rId49"/>
    <p:sldId id="285" r:id="rId50"/>
    <p:sldId id="343" r:id="rId51"/>
    <p:sldId id="272" r:id="rId52"/>
    <p:sldId id="334" r:id="rId53"/>
    <p:sldId id="313" r:id="rId54"/>
    <p:sldId id="325" r:id="rId55"/>
    <p:sldId id="316" r:id="rId56"/>
    <p:sldId id="319" r:id="rId57"/>
    <p:sldId id="315" r:id="rId58"/>
    <p:sldId id="317" r:id="rId59"/>
    <p:sldId id="286" r:id="rId60"/>
    <p:sldId id="314" r:id="rId61"/>
    <p:sldId id="342" r:id="rId62"/>
    <p:sldId id="327" r:id="rId63"/>
    <p:sldId id="344" r:id="rId64"/>
    <p:sldId id="339" r:id="rId65"/>
    <p:sldId id="341" r:id="rId66"/>
    <p:sldId id="270" r:id="rId67"/>
    <p:sldId id="340" r:id="rId68"/>
    <p:sldId id="346" r:id="rId69"/>
    <p:sldId id="271" r:id="rId70"/>
    <p:sldId id="274" r:id="rId71"/>
    <p:sldId id="320" r:id="rId72"/>
    <p:sldId id="336" r:id="rId73"/>
    <p:sldId id="337" r:id="rId74"/>
    <p:sldId id="338" r:id="rId75"/>
    <p:sldId id="323" r:id="rId76"/>
    <p:sldId id="276" r:id="rId77"/>
    <p:sldId id="277" r:id="rId78"/>
    <p:sldId id="321" r:id="rId79"/>
    <p:sldId id="322" r:id="rId80"/>
    <p:sldId id="324" r:id="rId81"/>
    <p:sldId id="275" r:id="rId82"/>
    <p:sldId id="305" r:id="rId83"/>
    <p:sldId id="267" r:id="rId84"/>
    <p:sldId id="301" r:id="rId8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82B02A-6F60-794F-30C2-E30546F2536F}" v="14" dt="2024-04-16T23:19:30.249"/>
    <p1510:client id="{C452768A-9009-17DB-BD57-7C328A350038}" v="59" dt="2024-04-17T17:04:41.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95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ashfood.com/en/impact"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oodhero.com/en/impac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pr.org/sections/thetwo-way/2018/04/03/599197919/hunger-and-homelessness-are-widespread-among-college-students-study-find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eedingamerica.org/our-work/hunger-relief-programs/backpack-progra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tatic1.squarespace.com/static/5f088a46ebe405013044f1a4/t/62894576e2c6791c94d6fa68/1653163382714/SS+Footnotes+-+Jayden+Davi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rs.usda.gov/data-products/charts-of-note/charts-of-note/?topicId=734dae31-1bae-4db4-81d3-9a1cab76e1a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5:50</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14391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When people are hungry or malnourished they cannot learn or work well.</a:t>
            </a:r>
          </a:p>
        </p:txBody>
      </p:sp>
    </p:spTree>
    <p:extLst>
      <p:ext uri="{BB962C8B-B14F-4D97-AF65-F5344CB8AC3E}">
        <p14:creationId xmlns:p14="http://schemas.microsoft.com/office/powerpoint/2010/main" val="116148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14857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9344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128443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58198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426346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1. Dana </a:t>
            </a:r>
            <a:r>
              <a:rPr lang="en-US" err="1"/>
              <a:t>Gunders</a:t>
            </a:r>
            <a:r>
              <a:rPr lang="en-US"/>
              <a:t> and Jonathan Bloom, Wasted: How America is Losing Up to 40% of Its Food From Farm to Fork to Landfill (NRDC, August 2017), 4, https://www.nrdc.org/sites/default/files/wasted-2017-report.pdf. 2. “Food Waste FAQs,” US Department of Agriculture, Accessed October 21, 2021, https://www.usda.gov/foodwaste/faqs</a:t>
            </a:r>
          </a:p>
        </p:txBody>
      </p:sp>
    </p:spTree>
    <p:extLst>
      <p:ext uri="{BB962C8B-B14F-4D97-AF65-F5344CB8AC3E}">
        <p14:creationId xmlns:p14="http://schemas.microsoft.com/office/powerpoint/2010/main" val="126089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5 compost</a:t>
            </a:r>
          </a:p>
        </p:txBody>
      </p:sp>
    </p:spTree>
    <p:extLst>
      <p:ext uri="{BB962C8B-B14F-4D97-AF65-F5344CB8AC3E}">
        <p14:creationId xmlns:p14="http://schemas.microsoft.com/office/powerpoint/2010/main" val="2416913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28092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83896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1.</a:t>
            </a:r>
          </a:p>
        </p:txBody>
      </p:sp>
    </p:spTree>
    <p:extLst>
      <p:ext uri="{BB962C8B-B14F-4D97-AF65-F5344CB8AC3E}">
        <p14:creationId xmlns:p14="http://schemas.microsoft.com/office/powerpoint/2010/main" val="1394876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1 source reduction</a:t>
            </a:r>
          </a:p>
        </p:txBody>
      </p:sp>
    </p:spTree>
    <p:extLst>
      <p:ext uri="{BB962C8B-B14F-4D97-AF65-F5344CB8AC3E}">
        <p14:creationId xmlns:p14="http://schemas.microsoft.com/office/powerpoint/2010/main" val="3937342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Agroecology</a:t>
            </a:r>
          </a:p>
        </p:txBody>
      </p:sp>
    </p:spTree>
    <p:extLst>
      <p:ext uri="{BB962C8B-B14F-4D97-AF65-F5344CB8AC3E}">
        <p14:creationId xmlns:p14="http://schemas.microsoft.com/office/powerpoint/2010/main" val="1998789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1</a:t>
            </a:r>
          </a:p>
        </p:txBody>
      </p:sp>
    </p:spTree>
    <p:extLst>
      <p:ext uri="{BB962C8B-B14F-4D97-AF65-F5344CB8AC3E}">
        <p14:creationId xmlns:p14="http://schemas.microsoft.com/office/powerpoint/2010/main" val="4011894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1</a:t>
            </a:r>
          </a:p>
        </p:txBody>
      </p:sp>
    </p:spTree>
    <p:extLst>
      <p:ext uri="{BB962C8B-B14F-4D97-AF65-F5344CB8AC3E}">
        <p14:creationId xmlns:p14="http://schemas.microsoft.com/office/powerpoint/2010/main" val="4263431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Source Reduction</a:t>
            </a:r>
          </a:p>
          <a:p>
            <a:endParaRPr lang="en-US"/>
          </a:p>
        </p:txBody>
      </p:sp>
    </p:spTree>
    <p:extLst>
      <p:ext uri="{BB962C8B-B14F-4D97-AF65-F5344CB8AC3E}">
        <p14:creationId xmlns:p14="http://schemas.microsoft.com/office/powerpoint/2010/main" val="52337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1</a:t>
            </a:r>
          </a:p>
        </p:txBody>
      </p:sp>
    </p:spTree>
    <p:extLst>
      <p:ext uri="{BB962C8B-B14F-4D97-AF65-F5344CB8AC3E}">
        <p14:creationId xmlns:p14="http://schemas.microsoft.com/office/powerpoint/2010/main" val="682527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hlinkClick r:id="rId3"/>
              </a:rPr>
              <a:t>Flashfood | Our impact</a:t>
            </a:r>
          </a:p>
          <a:p>
            <a:r>
              <a:rPr lang="en-US" dirty="0">
                <a:hlinkClick r:id="rId4"/>
              </a:rPr>
              <a:t>Why FoodHero? To Reduce Food Waste, Save Money &amp; the Planet</a:t>
            </a:r>
          </a:p>
          <a:p>
            <a:endParaRPr lang="en-US" dirty="0"/>
          </a:p>
        </p:txBody>
      </p:sp>
    </p:spTree>
    <p:extLst>
      <p:ext uri="{BB962C8B-B14F-4D97-AF65-F5344CB8AC3E}">
        <p14:creationId xmlns:p14="http://schemas.microsoft.com/office/powerpoint/2010/main" val="3974965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2</a:t>
            </a:r>
          </a:p>
        </p:txBody>
      </p:sp>
    </p:spTree>
    <p:extLst>
      <p:ext uri="{BB962C8B-B14F-4D97-AF65-F5344CB8AC3E}">
        <p14:creationId xmlns:p14="http://schemas.microsoft.com/office/powerpoint/2010/main" val="3450181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2</a:t>
            </a:r>
          </a:p>
        </p:txBody>
      </p:sp>
    </p:spTree>
    <p:extLst>
      <p:ext uri="{BB962C8B-B14F-4D97-AF65-F5344CB8AC3E}">
        <p14:creationId xmlns:p14="http://schemas.microsoft.com/office/powerpoint/2010/main" val="394435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6:05</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b="1" i="0">
                <a:solidFill>
                  <a:srgbClr val="111111"/>
                </a:solidFill>
                <a:effectLst/>
                <a:highlight>
                  <a:srgbClr val="FFFFFF"/>
                </a:highlight>
                <a:latin typeface="Roboto" panose="02000000000000000000" pitchFamily="2" charset="0"/>
              </a:rPr>
              <a:t>Some 48% of college students in America are food insecure</a:t>
            </a:r>
            <a:r>
              <a:rPr lang="en-US" b="0" i="0">
                <a:solidFill>
                  <a:srgbClr val="111111"/>
                </a:solidFill>
                <a:effectLst/>
                <a:highlight>
                  <a:srgbClr val="FFFFFF"/>
                </a:highlight>
                <a:latin typeface="Roboto" panose="02000000000000000000" pitchFamily="2" charset="0"/>
              </a:rPr>
              <a:t>. </a:t>
            </a:r>
            <a:r>
              <a:rPr lang="en-US" b="0" i="0" u="none" strike="noStrike">
                <a:solidFill>
                  <a:srgbClr val="F57814"/>
                </a:solidFill>
                <a:effectLst/>
                <a:highlight>
                  <a:srgbClr val="FFFFFF"/>
                </a:highlight>
                <a:latin typeface="Roboto" panose="02000000000000000000" pitchFamily="2" charset="0"/>
                <a:hlinkClick r:id="rId3"/>
              </a:rPr>
              <a:t>A new study</a:t>
            </a:r>
            <a:r>
              <a:rPr lang="en-US" b="0" i="0">
                <a:solidFill>
                  <a:srgbClr val="111111"/>
                </a:solidFill>
                <a:effectLst/>
                <a:highlight>
                  <a:srgbClr val="FFFFFF"/>
                </a:highlight>
                <a:latin typeface="Roboto" panose="02000000000000000000" pitchFamily="2" charset="0"/>
              </a:rPr>
              <a:t> published by Temple University and the Wisconsin HOPE Lab highlights some staggering stats: 36 percent of college students say they are food insecure.  It’s more prevalent among college students of color, up to 57 percent</a:t>
            </a:r>
            <a:endParaRPr lang="en-US"/>
          </a:p>
        </p:txBody>
      </p:sp>
    </p:spTree>
    <p:extLst>
      <p:ext uri="{BB962C8B-B14F-4D97-AF65-F5344CB8AC3E}">
        <p14:creationId xmlns:p14="http://schemas.microsoft.com/office/powerpoint/2010/main" val="2019677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err="1">
                <a:hlinkClick r:id="rId3"/>
              </a:rPr>
              <a:t>BackPack</a:t>
            </a:r>
            <a:r>
              <a:rPr lang="en-US">
                <a:hlinkClick r:id="rId3"/>
              </a:rPr>
              <a:t> Program | Feeding America</a:t>
            </a:r>
            <a:endParaRPr lang="en-US"/>
          </a:p>
        </p:txBody>
      </p:sp>
    </p:spTree>
    <p:extLst>
      <p:ext uri="{BB962C8B-B14F-4D97-AF65-F5344CB8AC3E}">
        <p14:creationId xmlns:p14="http://schemas.microsoft.com/office/powerpoint/2010/main" val="18887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5</a:t>
            </a:r>
          </a:p>
        </p:txBody>
      </p:sp>
    </p:spTree>
    <p:extLst>
      <p:ext uri="{BB962C8B-B14F-4D97-AF65-F5344CB8AC3E}">
        <p14:creationId xmlns:p14="http://schemas.microsoft.com/office/powerpoint/2010/main" val="2930904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503922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2177739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seek to inspire children to want to learn and to take an interest in the world around them. We want to empower them to be make choices that benefit their futures. A combination of fiction and non fiction texts inspires and informs.</a:t>
            </a:r>
            <a:endParaRPr/>
          </a:p>
        </p:txBody>
      </p:sp>
      <p:sp>
        <p:nvSpPr>
          <p:cNvPr id="188" name="Google Shape;1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help teachers to ask questions that will cause students to think and make connections. </a:t>
            </a:r>
            <a:endParaRPr/>
          </a:p>
        </p:txBody>
      </p:sp>
      <p:sp>
        <p:nvSpPr>
          <p:cNvPr id="198" name="Google Shape;1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2F55B-A015-4CD4-A536-B35CDCF831B9}" type="slidenum">
              <a:rPr lang="en-US" smtClean="0"/>
              <a:t>74</a:t>
            </a:fld>
            <a:endParaRPr lang="en-US"/>
          </a:p>
        </p:txBody>
      </p:sp>
    </p:spTree>
    <p:extLst>
      <p:ext uri="{BB962C8B-B14F-4D97-AF65-F5344CB8AC3E}">
        <p14:creationId xmlns:p14="http://schemas.microsoft.com/office/powerpoint/2010/main" val="1883222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https://youtu.be/-zsv_vImOr8 </a:t>
            </a:r>
          </a:p>
        </p:txBody>
      </p:sp>
    </p:spTree>
    <p:extLst>
      <p:ext uri="{BB962C8B-B14F-4D97-AF65-F5344CB8AC3E}">
        <p14:creationId xmlns:p14="http://schemas.microsoft.com/office/powerpoint/2010/main" val="1573502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https://youtu.be/uxXF1hkrT0c </a:t>
            </a:r>
          </a:p>
        </p:txBody>
      </p:sp>
    </p:spTree>
    <p:extLst>
      <p:ext uri="{BB962C8B-B14F-4D97-AF65-F5344CB8AC3E}">
        <p14:creationId xmlns:p14="http://schemas.microsoft.com/office/powerpoint/2010/main" val="182303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a:t>https://youtu.be/cYpemn-5lTU?si=la3CzKdzhDP3ZXPw</a:t>
            </a:r>
          </a:p>
        </p:txBody>
      </p:sp>
    </p:spTree>
    <p:extLst>
      <p:ext uri="{BB962C8B-B14F-4D97-AF65-F5344CB8AC3E}">
        <p14:creationId xmlns:p14="http://schemas.microsoft.com/office/powerpoint/2010/main" val="4047819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2422298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66519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hlinkClick r:id="rId3"/>
              </a:rPr>
              <a:t>SS Footnotes - Jayden Davis (squarespace.com)</a:t>
            </a:r>
            <a:endParaRPr lang="en-US"/>
          </a:p>
        </p:txBody>
      </p:sp>
    </p:spTree>
    <p:extLst>
      <p:ext uri="{BB962C8B-B14F-4D97-AF65-F5344CB8AC3E}">
        <p14:creationId xmlns:p14="http://schemas.microsoft.com/office/powerpoint/2010/main" val="170689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hlinkClick r:id="rId3"/>
              </a:rPr>
              <a:t>USDA ERS - Charts of Note</a:t>
            </a:r>
            <a:endParaRPr lang="en-US"/>
          </a:p>
        </p:txBody>
      </p:sp>
    </p:spTree>
    <p:extLst>
      <p:ext uri="{BB962C8B-B14F-4D97-AF65-F5344CB8AC3E}">
        <p14:creationId xmlns:p14="http://schemas.microsoft.com/office/powerpoint/2010/main" val="2365809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44216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107377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t>Discuss</a:t>
            </a:r>
          </a:p>
          <a:p>
            <a:r>
              <a:rPr lang="en-US" dirty="0"/>
              <a:t>AT 6:30 </a:t>
            </a:r>
          </a:p>
        </p:txBody>
      </p:sp>
    </p:spTree>
    <p:extLst>
      <p:ext uri="{BB962C8B-B14F-4D97-AF65-F5344CB8AC3E}">
        <p14:creationId xmlns:p14="http://schemas.microsoft.com/office/powerpoint/2010/main" val="378528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green_agriculture_tractor_farmland_20220626/Cover-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talog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green_agriculture_tractor_farmland_20220626/Catalog-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ssion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green_agriculture_tractor_farmland_20220626/Session-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slides">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d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green_agriculture_tractor_farmland_20220626/End-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C379-48DF-4BEF-BFAF-EE2F9E96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248E7-0BEF-4AE6-AC5A-B1DE3EFCD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32B4B-A55F-46D6-8971-42944B95CE6D}"/>
              </a:ext>
            </a:extLst>
          </p:cNvPr>
          <p:cNvSpPr>
            <a:spLocks noGrp="1"/>
          </p:cNvSpPr>
          <p:nvPr>
            <p:ph type="dt" sz="half" idx="10"/>
          </p:nvPr>
        </p:nvSpPr>
        <p:spPr/>
        <p:txBody>
          <a:bodyPr/>
          <a:lstStyle/>
          <a:p>
            <a:fld id="{90B930C3-92C7-4A4B-A603-DAFB900575D5}" type="datetimeFigureOut">
              <a:rPr lang="en-US" smtClean="0"/>
              <a:t>4/17/2024</a:t>
            </a:fld>
            <a:endParaRPr lang="en-US"/>
          </a:p>
        </p:txBody>
      </p:sp>
      <p:sp>
        <p:nvSpPr>
          <p:cNvPr id="5" name="Footer Placeholder 4">
            <a:extLst>
              <a:ext uri="{FF2B5EF4-FFF2-40B4-BE49-F238E27FC236}">
                <a16:creationId xmlns:a16="http://schemas.microsoft.com/office/drawing/2014/main" id="{02C39719-BE8F-489F-B34E-CA1039D64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52FD5-40ED-462B-9FBE-921894D03DDF}"/>
              </a:ext>
            </a:extLst>
          </p:cNvPr>
          <p:cNvSpPr>
            <a:spLocks noGrp="1"/>
          </p:cNvSpPr>
          <p:nvPr>
            <p:ph type="sldNum" sz="quarter" idx="12"/>
          </p:nvPr>
        </p:nvSpPr>
        <p:spPr/>
        <p:txBody>
          <a:bodyPr/>
          <a:lstStyle/>
          <a:p>
            <a:fld id="{BC2BDA30-0D2C-4D82-A6FB-87301736DCC6}" type="slidenum">
              <a:rPr lang="en-US" smtClean="0"/>
              <a:t>‹#›</a:t>
            </a:fld>
            <a:endParaRPr lang="en-US"/>
          </a:p>
        </p:txBody>
      </p:sp>
    </p:spTree>
    <p:extLst>
      <p:ext uri="{BB962C8B-B14F-4D97-AF65-F5344CB8AC3E}">
        <p14:creationId xmlns:p14="http://schemas.microsoft.com/office/powerpoint/2010/main" val="199399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video" Target="https://www.youtube.com/embed/To07TjBnrNY?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video" Target="https://www.youtube.com/embed/2zxGoAbIlv8?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wfp.org/global-hunger-crisi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hungermap.wfp.org/" TargetMode="Externa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www.vox.com/a/explain-food-americ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log.strive2thrive.earth/achieve-zero-hunger/"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blog.strive2thrive.earth/income-equality-key-for-stronger-societies/" TargetMode="External"/><Relationship Id="rId5" Type="http://schemas.openxmlformats.org/officeDocument/2006/relationships/hyperlink" Target="https://blog.strive2thrive.earth/helping-people-in-poverty-politics/" TargetMode="External"/><Relationship Id="rId4" Type="http://schemas.openxmlformats.org/officeDocument/2006/relationships/hyperlink" Target="https://www.researchgate.net/publication/241746569_We_Already_Grow_Enough_Food_for_10_Billion_People_and_Still_Can't_End_Hung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bXL8QPWLbBo?feature=oembed" TargetMode="Externa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un.org/sustainabledevelopment/hunger/"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frac.org/wp-content/uploads/frac_brief_understanding_the_connections.pdf" TargetMode="External"/><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forbes.com/sites/chloesorvino/2022/07/14/food-waste-costs-us-taxpayers-billions-of-dollars-a-year/?sh=25476a3442ea"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static1.squarespace.com/static/5f088a46ebe405013044f1a4/t/62894576e2c6791c94d6fa68/1653163382714/SS+Footnotes+-+Jayden+Davis.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static1.squarespace.com/static/5f088a46ebe405013044f1a4/t/62894576e2c6791c94d6fa68/1653163382714/SS+Footnotes+-+Jayden+Davis.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avristech.com/who-is-responsible-for-food-loss-or-food-waste/#:~:text=Here%20are%20few%20simple%20ways,manage%20food%20wastes%20in%20restaurants.&amp;text=Households%20are%20the%20major%20contributors,occurs%20at%20the%20consumer%20stage"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kahoot.i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lay.kahoot.it/"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floridafreshmeat.com/where-to-buy/" TargetMode="External"/><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hyperlink" Target="https://static1.squarespace.com/static/5f088a46ebe405013044f1a4/t/62894576e2c6791c94d6fa68/1653163382714/SS+Footnotes+-+Jayden+Davis.pdf" TargetMode="External"/><Relationship Id="rId5" Type="http://schemas.openxmlformats.org/officeDocument/2006/relationships/hyperlink" Target="https://tampabaydatenightguide.com/guide-tampa-area-farmers-markets/#:~:text=Our%20Favorite%20Tampa%20Bay%20Area%20Farmers%20Markets%201,in%20Clearwater%20%28and%20local%20markets%29%20...%20More%20items" TargetMode="External"/><Relationship Id="rId4" Type="http://schemas.openxmlformats.org/officeDocument/2006/relationships/hyperlink" Target="https://www.goodearthmeatandseafood.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5.img"/><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hyperlink" Target="https://www.nifa.usda.gov/glossary#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uD4mJCgsmdM?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worldwildlife.org/pages/no-food-left-behind"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mivnqVqgieE?feature=oembed" TargetMode="Externa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video" Target="https://www.youtube.com/embed/6RlxySFrkIM?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video" Target="https://www.youtube.com/embed/BhgaJI3sOMA?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epa.gov/sites/default/files/2020-11/documents/foodwastecoloringbookfinalnov022020.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realsimple.com/food-recipes/shopping-storing/food/food-expiration-dates-guidelines-chart" TargetMode="Externa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hyperlink" Target="https://play.google.com/store/apps/details?id=gov.usda.fsis.foodkeeper2&amp;hl=en%20&#8203;" TargetMode="External"/><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itunes.apple.com/us/app/usda-foodkeeper/id978186100?mt=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hyperlink" Target="https://www.toogoodtogo.com/en-u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feedingamerica.org/" TargetMode="External"/><Relationship Id="rId5" Type="http://schemas.openxmlformats.org/officeDocument/2006/relationships/hyperlink" Target="https://feedingtampabay.org/findfood" TargetMode="Externa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hyperlink" Target="https://thejustoneproject.org/home" TargetMode="External"/><Relationship Id="rId4" Type="http://schemas.openxmlformats.org/officeDocument/2006/relationships/hyperlink" Target="https://www.foodrecoverynetwork.or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static1.squarespace.com/static/5f088a46ebe405013044f1a4/t/62894576e2c6791c94d6fa68/1653163382714/SS+Footnotes+-+Jayden+Davi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xml"/><Relationship Id="rId1" Type="http://schemas.openxmlformats.org/officeDocument/2006/relationships/video" Target="https://www.youtube.com/embed/LuUmPnQ7jJg?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hub.aashe.org/browse/casestudy/23375/No-Food-Left-Behind-A-free-text-service-to-reduce-food-insecurity-and-food-waste#:~:text=No%20Food%20Left%20Behind%20is%20a%20free%20text,which%20simultaneously%20reduces%20food%20waste%20and%20food%20insecurity."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feedingamerica.org/our-work/hunger-relief-programs/backpack-program" TargetMode="External"/><Relationship Id="rId5" Type="http://schemas.openxmlformats.org/officeDocument/2006/relationships/image" Target="../media/image79.png"/><Relationship Id="rId4" Type="http://schemas.openxmlformats.org/officeDocument/2006/relationships/hyperlink" Target="https://www.readworks.org/article/Backpacks-to-Fight-Hunger/0dd9a8d3-1972-46fe-913e-cf1625cbd543#!questionsetsSection:1383/answerKey:false/articleTab:conten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epa.gov/sustainable-management-food/about-2018-food-recovery-challenge-national-award-winners#AndoverPS" TargetMode="External"/><Relationship Id="rId1" Type="http://schemas.openxmlformats.org/officeDocument/2006/relationships/slideLayout" Target="../slideLayouts/slideLayout1.xml"/><Relationship Id="rId4" Type="http://schemas.openxmlformats.org/officeDocument/2006/relationships/hyperlink" Target="https://www.epa.gov/circulareconomy/success-stories-reducing-wast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insideclimatenews.org/news/29092021/food-waste-baltimore-maryland-schools/"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hyperlink" Target="https://www.sciencedirect.com/topics/earth-and-planetary-sciences/waste-management" TargetMode="External"/><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hyperlink" Target="https://www.sciencedirect.com/science/article/pii/S2211912417301384"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allaboutfeed.net/all-about/new-proteins/insects-grown-on-food-waste-are-safe-to-use-in-animal-feed/"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ideo" Target="https://www.youtube.com/embed/swLkA1cHJ4Y?feature=oembed" TargetMode="Externa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6.xml"/><Relationship Id="rId1" Type="http://schemas.openxmlformats.org/officeDocument/2006/relationships/video" Target="https://www.youtube.com/embed/YGfjCjHKawM?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www.freerice.com/" TargetMode="External"/><Relationship Id="rId4" Type="http://schemas.openxmlformats.org/officeDocument/2006/relationships/hyperlink" Target="https://www.wfpusa.org/articles/students-hunger-lesson-plans/"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www.nourishlife.org/about/" TargetMode="External"/><Relationship Id="rId2" Type="http://schemas.openxmlformats.org/officeDocument/2006/relationships/slideLayout" Target="../slideLayouts/slideLayout1.xml"/><Relationship Id="rId1" Type="http://schemas.openxmlformats.org/officeDocument/2006/relationships/video" Target="https://www.youtube.com/embed/GW6NeSMg1Yg?feature=oembed" TargetMode="Externa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hyperlink" Target="https://www.nourishlife.org/videos/"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xml"/><Relationship Id="rId1" Type="http://schemas.openxmlformats.org/officeDocument/2006/relationships/video" Target="https://www.youtube.com/embed/k5yNb9v7rRM?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video" Target="https://www.youtube.com/embed/CCRFSAxGeJs?feature=oembed" TargetMode="External"/></Relationships>
</file>

<file path=ppt/slides/_rels/slide68.xml.rels><?xml version="1.0" encoding="UTF-8" standalone="yes"?>
<Relationships xmlns="http://schemas.openxmlformats.org/package/2006/relationships"><Relationship Id="rId2" Type="http://schemas.openxmlformats.org/officeDocument/2006/relationships/hyperlink" Target="https://www.riverfronttimes.com/news/they-built-new-housing-in-east-st-louis-now-they-need-people-to-buy-it-42292736?fbclid=IwAR09pgIRu0J2F5gM6E1ma3Ph58kejk-AD-G5VTnZSNcyNvmbK8gND5SpzlQ_aem_ASfli3FBC1aIUtFwaRP_UxftlOt5GxN0RlaYZPjY1KQ8ZwkPUUfTHJcnDzHV8_QVO3JTAzDXOW_vLtFKlNj7RyMW"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xml"/><Relationship Id="rId1" Type="http://schemas.openxmlformats.org/officeDocument/2006/relationships/video" Target="https://www.youtube.com/embed/SZi7UVdnJXs?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cYpemn-5lTU?feature=oembed" TargetMode="Externa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faitc.org/"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faitc.org/book/gardening_for_nutrition/" TargetMode="External"/><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sfyl.ifas.ufl.edu/lawn-and-garden/florida-gardening-calendar/" TargetMode="External"/><Relationship Id="rId7"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ideo" Target="https://www.youtube.com/embed/-zsv_vImOr8?feature=oembed" TargetMode="Externa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faitc.org/wp-content/uploads/2019/01/Plan-It-Map-It.pdf" TargetMode="External"/><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uxXF1hkrT0c?feature=oembed" TargetMode="External"/><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wfp.org/"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hyperlink" Target="https://nam04.safelinks.protection.outlook.com/?url=https%3A%2F%2Fsfyl.ifas.ufl.edu%2Fhillsborough%2Flawngarden%2Frain-barrels%2F&amp;data=05%7C02%7Clisa.lawson%40hcps.net%7C440d30ce7e0640d9e6d208dc4db98437%7C10a8fdf9c2ff4e0d9c191fe2c188164a%7C0%7C0%7C638470706404319661%7CUnknown%7CTWFpbGZsb3d8eyJWIjoiMC4wLjAwMDAiLCJQIjoiV2luMzIiLCJBTiI6Ik1haWwiLCJXVCI6Mn0%3D%7C0%7C%7C%7C&amp;sdata=%2BMa7bUf5OHCkC0%2FO45noiQIhV6z%2Fy0eaOUg370rQvh0%3D&amp;reserved=0" TargetMode="External"/><Relationship Id="rId7"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hyperlink" Target="https://nam04.safelinks.protection.outlook.com/?url=https%3A%2F%2Fsfyl.ifas.ufl.edu%2Fhillsborough%2Flawngarden%2Fcomposting%2F&amp;data=05%7C02%7Clisa.lawson%40hcps.net%7C440d30ce7e0640d9e6d208dc4db98437%7C10a8fdf9c2ff4e0d9c191fe2c188164a%7C0%7C0%7C638470706404331687%7CUnknown%7CTWFpbGZsb3d8eyJWIjoiMC4wLjAwMDAiLCJQIjoiV2luMzIiLCJBTiI6Ik1haWwiLCJXVCI6Mn0%3D%7C0%7C%7C%7C&amp;sdata=TinXCf0nja7dC5l3vVogJpU1UwO6wRGrHL0PpCPY4tA%3D&amp;reserved=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DD4741-8FA4-B0CE-9A6C-06361E78047E}"/>
              </a:ext>
            </a:extLst>
          </p:cNvPr>
          <p:cNvSpPr/>
          <p:nvPr/>
        </p:nvSpPr>
        <p:spPr>
          <a:xfrm>
            <a:off x="739790" y="2872228"/>
            <a:ext cx="1569830" cy="646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E804386-6D2F-DC6D-8814-E4C19F2E4A1C}"/>
              </a:ext>
            </a:extLst>
          </p:cNvPr>
          <p:cNvSpPr txBox="1"/>
          <p:nvPr/>
        </p:nvSpPr>
        <p:spPr>
          <a:xfrm>
            <a:off x="158604" y="1218538"/>
            <a:ext cx="5259737" cy="646331"/>
          </a:xfrm>
          <a:prstGeom prst="rect">
            <a:avLst/>
          </a:prstGeom>
          <a:noFill/>
        </p:spPr>
        <p:txBody>
          <a:bodyPr wrap="square" lIns="91440" tIns="45720" rIns="91440" bIns="45720" anchor="t">
            <a:spAutoFit/>
          </a:bodyPr>
          <a:lstStyle/>
          <a:p>
            <a:r>
              <a:rPr lang="en-US" sz="3600" dirty="0">
                <a:solidFill>
                  <a:schemeClr val="bg1"/>
                </a:solidFill>
              </a:rPr>
              <a:t> Hunger by the Numbers</a:t>
            </a:r>
            <a:endParaRPr lang="en-US" dirty="0"/>
          </a:p>
        </p:txBody>
      </p:sp>
      <p:pic>
        <p:nvPicPr>
          <p:cNvPr id="4" name="Picture 3">
            <a:extLst>
              <a:ext uri="{FF2B5EF4-FFF2-40B4-BE49-F238E27FC236}">
                <a16:creationId xmlns:a16="http://schemas.microsoft.com/office/drawing/2014/main" id="{BAEED86F-A88B-C74A-409A-FE57C4BD0DE8}"/>
              </a:ext>
            </a:extLst>
          </p:cNvPr>
          <p:cNvPicPr>
            <a:picLocks noChangeAspect="1"/>
          </p:cNvPicPr>
          <p:nvPr/>
        </p:nvPicPr>
        <p:blipFill>
          <a:blip r:embed="rId2"/>
          <a:stretch>
            <a:fillRect/>
          </a:stretch>
        </p:blipFill>
        <p:spPr>
          <a:xfrm>
            <a:off x="5048739" y="1218480"/>
            <a:ext cx="4095262" cy="2545186"/>
          </a:xfrm>
          <a:prstGeom prst="rect">
            <a:avLst/>
          </a:prstGeom>
        </p:spPr>
      </p:pic>
      <p:pic>
        <p:nvPicPr>
          <p:cNvPr id="5" name="Picture 4" descr="A black and green sign with white text&#10;&#10;Description automatically generated">
            <a:extLst>
              <a:ext uri="{FF2B5EF4-FFF2-40B4-BE49-F238E27FC236}">
                <a16:creationId xmlns:a16="http://schemas.microsoft.com/office/drawing/2014/main" id="{9FA570D1-6D02-9B10-91D4-0B5D02A95A36}"/>
              </a:ext>
            </a:extLst>
          </p:cNvPr>
          <p:cNvPicPr>
            <a:picLocks noChangeAspect="1"/>
          </p:cNvPicPr>
          <p:nvPr/>
        </p:nvPicPr>
        <p:blipFill>
          <a:blip r:embed="rId3"/>
          <a:stretch>
            <a:fillRect/>
          </a:stretch>
        </p:blipFill>
        <p:spPr>
          <a:xfrm>
            <a:off x="638190" y="2848877"/>
            <a:ext cx="2155346" cy="658484"/>
          </a:xfrm>
          <a:prstGeom prst="rect">
            <a:avLst/>
          </a:prstGeom>
        </p:spPr>
      </p:pic>
      <p:sp>
        <p:nvSpPr>
          <p:cNvPr id="8" name="TextBox 7">
            <a:extLst>
              <a:ext uri="{FF2B5EF4-FFF2-40B4-BE49-F238E27FC236}">
                <a16:creationId xmlns:a16="http://schemas.microsoft.com/office/drawing/2014/main" id="{C7D58F6C-B70C-BF19-646E-C5DC735B2241}"/>
              </a:ext>
            </a:extLst>
          </p:cNvPr>
          <p:cNvSpPr txBox="1"/>
          <p:nvPr/>
        </p:nvSpPr>
        <p:spPr>
          <a:xfrm>
            <a:off x="4732215" y="3998743"/>
            <a:ext cx="4572000" cy="923330"/>
          </a:xfrm>
          <a:prstGeom prst="rect">
            <a:avLst/>
          </a:prstGeom>
          <a:noFill/>
        </p:spPr>
        <p:txBody>
          <a:bodyPr wrap="square">
            <a:spAutoFit/>
          </a:bodyPr>
          <a:lstStyle/>
          <a:p>
            <a:pPr algn="ctr"/>
            <a:r>
              <a:rPr lang="en-US">
                <a:solidFill>
                  <a:schemeClr val="bg1"/>
                </a:solidFill>
              </a:rPr>
              <a:t>Christine Angel Danger M.Ed.  NBCT </a:t>
            </a:r>
          </a:p>
          <a:p>
            <a:pPr algn="ctr"/>
            <a:r>
              <a:rPr lang="en-US">
                <a:solidFill>
                  <a:schemeClr val="bg1"/>
                </a:solidFill>
              </a:rPr>
              <a:t>Lisa Lawson </a:t>
            </a:r>
            <a:endParaRPr lang="en-US">
              <a:solidFill>
                <a:schemeClr val="bg1"/>
              </a:solidFill>
              <a:ea typeface="Calibri"/>
              <a:cs typeface="Calibri"/>
            </a:endParaRPr>
          </a:p>
          <a:p>
            <a:pPr algn="ctr"/>
            <a:r>
              <a:rPr lang="en-US">
                <a:solidFill>
                  <a:schemeClr val="bg1"/>
                </a:solidFill>
              </a:rPr>
              <a:t>USF Stavros Center</a:t>
            </a:r>
            <a:endParaRPr lang="en-US">
              <a:solidFill>
                <a:schemeClr val="bg1"/>
              </a:solidFill>
              <a:ea typeface="Calibri"/>
              <a:cs typeface="Calibri"/>
            </a:endParaRPr>
          </a:p>
        </p:txBody>
      </p:sp>
      <p:pic>
        <p:nvPicPr>
          <p:cNvPr id="10" name="Picture 9">
            <a:extLst>
              <a:ext uri="{FF2B5EF4-FFF2-40B4-BE49-F238E27FC236}">
                <a16:creationId xmlns:a16="http://schemas.microsoft.com/office/drawing/2014/main" id="{C9FC7EC6-156C-79B5-437A-A830F66AF0A7}"/>
              </a:ext>
            </a:extLst>
          </p:cNvPr>
          <p:cNvPicPr>
            <a:picLocks noChangeAspect="1"/>
          </p:cNvPicPr>
          <p:nvPr/>
        </p:nvPicPr>
        <p:blipFill>
          <a:blip r:embed="rId4"/>
          <a:stretch>
            <a:fillRect/>
          </a:stretch>
        </p:blipFill>
        <p:spPr>
          <a:xfrm>
            <a:off x="2709421" y="2872227"/>
            <a:ext cx="1861710" cy="658483"/>
          </a:xfrm>
          <a:prstGeom prst="rect">
            <a:avLst/>
          </a:prstGeom>
        </p:spPr>
      </p:pic>
    </p:spTree>
    <p:extLst>
      <p:ext uri="{BB962C8B-B14F-4D97-AF65-F5344CB8AC3E}">
        <p14:creationId xmlns:p14="http://schemas.microsoft.com/office/powerpoint/2010/main" val="300935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growth of food&#10;&#10;Description automatically generated">
            <a:extLst>
              <a:ext uri="{FF2B5EF4-FFF2-40B4-BE49-F238E27FC236}">
                <a16:creationId xmlns:a16="http://schemas.microsoft.com/office/drawing/2014/main" id="{4C904DE4-C36D-2795-AD5B-312E87D23E25}"/>
              </a:ext>
            </a:extLst>
          </p:cNvPr>
          <p:cNvPicPr>
            <a:picLocks noChangeAspect="1"/>
          </p:cNvPicPr>
          <p:nvPr/>
        </p:nvPicPr>
        <p:blipFill>
          <a:blip r:embed="rId3"/>
          <a:stretch>
            <a:fillRect/>
          </a:stretch>
        </p:blipFill>
        <p:spPr>
          <a:xfrm>
            <a:off x="3582322" y="0"/>
            <a:ext cx="5559319" cy="5143500"/>
          </a:xfrm>
          <a:prstGeom prst="rect">
            <a:avLst/>
          </a:prstGeom>
        </p:spPr>
      </p:pic>
      <p:sp>
        <p:nvSpPr>
          <p:cNvPr id="3" name="TextBox 2">
            <a:extLst>
              <a:ext uri="{FF2B5EF4-FFF2-40B4-BE49-F238E27FC236}">
                <a16:creationId xmlns:a16="http://schemas.microsoft.com/office/drawing/2014/main" id="{D8C03062-B5CA-4F25-0F56-565B9E572FCB}"/>
              </a:ext>
            </a:extLst>
          </p:cNvPr>
          <p:cNvSpPr txBox="1"/>
          <p:nvPr/>
        </p:nvSpPr>
        <p:spPr>
          <a:xfrm>
            <a:off x="-2157" y="3235"/>
            <a:ext cx="354644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0000"/>
                </a:solidFill>
                <a:ea typeface="+mn-lt"/>
                <a:cs typeface="+mn-lt"/>
              </a:rPr>
              <a:t>Federal spending on USDA’s food and nutrition assistance programs totaled </a:t>
            </a:r>
            <a:r>
              <a:rPr lang="en-US" sz="3600" b="1" dirty="0">
                <a:solidFill>
                  <a:srgbClr val="000000"/>
                </a:solidFill>
                <a:ea typeface="+mn-lt"/>
                <a:cs typeface="+mn-lt"/>
              </a:rPr>
              <a:t>$183.0 billion</a:t>
            </a:r>
            <a:r>
              <a:rPr lang="en-US" sz="3600" dirty="0">
                <a:solidFill>
                  <a:srgbClr val="000000"/>
                </a:solidFill>
                <a:ea typeface="+mn-lt"/>
                <a:cs typeface="+mn-lt"/>
              </a:rPr>
              <a:t> in fiscal year 2022.</a:t>
            </a:r>
            <a:endParaRPr lang="en-US" sz="3600" dirty="0">
              <a:cs typeface="Calibri" panose="020F0502020204030204"/>
            </a:endParaRPr>
          </a:p>
        </p:txBody>
      </p:sp>
    </p:spTree>
    <p:extLst>
      <p:ext uri="{BB962C8B-B14F-4D97-AF65-F5344CB8AC3E}">
        <p14:creationId xmlns:p14="http://schemas.microsoft.com/office/powerpoint/2010/main" val="712819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ddi's Fridge' read by Jennifer Garner">
            <a:hlinkClick r:id="" action="ppaction://media"/>
            <a:extLst>
              <a:ext uri="{FF2B5EF4-FFF2-40B4-BE49-F238E27FC236}">
                <a16:creationId xmlns:a16="http://schemas.microsoft.com/office/drawing/2014/main" id="{1E00959B-6F32-7832-C2C3-3864FDF5F11C}"/>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6771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Lunch Thief">
            <a:hlinkClick r:id="" action="ppaction://media"/>
            <a:extLst>
              <a:ext uri="{FF2B5EF4-FFF2-40B4-BE49-F238E27FC236}">
                <a16:creationId xmlns:a16="http://schemas.microsoft.com/office/drawing/2014/main" id="{896008BC-91E4-3604-E737-B166CB30416E}"/>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712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ssets.mindshow.fun/themes/green_agriculture_tractor_farmland_20220626/Content-title-bg.sv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39238" cy="833438"/>
          </a:xfrm>
          <a:prstGeom prst="rect">
            <a:avLst/>
          </a:prstGeom>
        </p:spPr>
      </p:pic>
      <p:sp>
        <p:nvSpPr>
          <p:cNvPr id="3" name="Text 0"/>
          <p:cNvSpPr/>
          <p:nvPr/>
        </p:nvSpPr>
        <p:spPr>
          <a:xfrm>
            <a:off x="762000" y="171450"/>
            <a:ext cx="8121015" cy="552450"/>
          </a:xfrm>
          <a:prstGeom prst="rect">
            <a:avLst/>
          </a:prstGeom>
          <a:noFill/>
          <a:ln/>
        </p:spPr>
        <p:txBody>
          <a:bodyPr wrap="square" rtlCol="0" anchor="ctr"/>
          <a:lstStyle/>
          <a:p>
            <a:pPr marL="0" indent="0">
              <a:buNone/>
            </a:pPr>
            <a:r>
              <a:rPr lang="en-US" sz="2660" b="1">
                <a:solidFill>
                  <a:srgbClr val="383838"/>
                </a:solidFill>
                <a:latin typeface="Noto Sans SC" pitchFamily="34" charset="0"/>
                <a:ea typeface="Noto Sans SC" pitchFamily="34" charset="-122"/>
                <a:cs typeface="Noto Sans SC" pitchFamily="34" charset="-120"/>
              </a:rPr>
              <a:t>The Global Hunger Crisis - Causes</a:t>
            </a:r>
            <a:endParaRPr lang="en-US" sz="2660"/>
          </a:p>
        </p:txBody>
      </p:sp>
      <p:pic>
        <p:nvPicPr>
          <p:cNvPr id="4"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00" y="833438"/>
            <a:ext cx="9050943" cy="3651098"/>
          </a:xfrm>
          <a:prstGeom prst="rect">
            <a:avLst/>
          </a:prstGeom>
        </p:spPr>
      </p:pic>
      <p:sp>
        <p:nvSpPr>
          <p:cNvPr id="5" name="Text 1"/>
          <p:cNvSpPr/>
          <p:nvPr/>
        </p:nvSpPr>
        <p:spPr>
          <a:xfrm>
            <a:off x="54701" y="1590794"/>
            <a:ext cx="2688500" cy="1687492"/>
          </a:xfrm>
          <a:prstGeom prst="rect">
            <a:avLst/>
          </a:prstGeom>
          <a:noFill/>
          <a:ln/>
        </p:spPr>
        <p:txBody>
          <a:bodyPr wrap="square" rtlCol="0" anchor="t"/>
          <a:lstStyle/>
          <a:p>
            <a:r>
              <a:rPr lang="en-US" b="1" i="0">
                <a:solidFill>
                  <a:srgbClr val="031C2D"/>
                </a:solidFill>
                <a:effectLst/>
                <a:latin typeface="Open Sans" panose="020B0606030504020204" pitchFamily="34" charset="0"/>
              </a:rPr>
              <a:t>Conflict is still the biggest driver of hunger</a:t>
            </a:r>
            <a:r>
              <a:rPr lang="en-US" i="0">
                <a:solidFill>
                  <a:srgbClr val="031C2D"/>
                </a:solidFill>
                <a:effectLst/>
                <a:latin typeface="Open Sans" panose="020B0606030504020204" pitchFamily="34" charset="0"/>
              </a:rPr>
              <a:t>, with 70 percent of the world's hungry people living in areas afflicted by war and violence. </a:t>
            </a:r>
          </a:p>
          <a:p>
            <a:pPr marL="0" indent="0" algn="ctr">
              <a:lnSpc>
                <a:spcPct val="150000"/>
              </a:lnSpc>
              <a:buNone/>
            </a:pPr>
            <a:r>
              <a:rPr lang="en-US" sz="1050">
                <a:solidFill>
                  <a:srgbClr val="383838"/>
                </a:solidFill>
                <a:latin typeface="Noto Sans SC" pitchFamily="34" charset="0"/>
                <a:ea typeface="Noto Sans SC" pitchFamily="34" charset="-122"/>
                <a:cs typeface="Noto Sans SC" pitchFamily="34" charset="-120"/>
              </a:rPr>
              <a:t>.</a:t>
            </a:r>
            <a:endParaRPr lang="en-US" sz="1050"/>
          </a:p>
        </p:txBody>
      </p:sp>
      <p:sp>
        <p:nvSpPr>
          <p:cNvPr id="6" name="Text 2"/>
          <p:cNvSpPr/>
          <p:nvPr/>
        </p:nvSpPr>
        <p:spPr>
          <a:xfrm>
            <a:off x="6506116" y="2020164"/>
            <a:ext cx="1974221" cy="1413073"/>
          </a:xfrm>
          <a:prstGeom prst="rect">
            <a:avLst/>
          </a:prstGeom>
          <a:noFill/>
          <a:ln/>
        </p:spPr>
        <p:txBody>
          <a:bodyPr wrap="square" rtlCol="0" anchor="t"/>
          <a:lstStyle/>
          <a:p>
            <a:pPr marL="0" indent="0" algn="ctr">
              <a:lnSpc>
                <a:spcPct val="150000"/>
              </a:lnSpc>
              <a:buNone/>
            </a:pPr>
            <a:endParaRPr lang="en-US" sz="1050"/>
          </a:p>
        </p:txBody>
      </p:sp>
      <p:sp>
        <p:nvSpPr>
          <p:cNvPr id="7" name="Text 3"/>
          <p:cNvSpPr/>
          <p:nvPr/>
        </p:nvSpPr>
        <p:spPr>
          <a:xfrm>
            <a:off x="3459036" y="1538092"/>
            <a:ext cx="2493335" cy="1568024"/>
          </a:xfrm>
          <a:prstGeom prst="rect">
            <a:avLst/>
          </a:prstGeom>
          <a:noFill/>
          <a:ln/>
        </p:spPr>
        <p:txBody>
          <a:bodyPr wrap="square" rtlCol="0" anchor="t"/>
          <a:lstStyle/>
          <a:p>
            <a:r>
              <a:rPr lang="en-US" sz="1600" b="1" i="0">
                <a:solidFill>
                  <a:srgbClr val="031C2D"/>
                </a:solidFill>
                <a:effectLst/>
                <a:latin typeface="Open Sans" panose="020B0606030504020204" pitchFamily="34" charset="0"/>
              </a:rPr>
              <a:t>The climate crisis is one of the leading causes of the steep rise in global hunger. </a:t>
            </a:r>
            <a:r>
              <a:rPr lang="en-US" sz="1600" i="0">
                <a:solidFill>
                  <a:srgbClr val="031C2D"/>
                </a:solidFill>
                <a:effectLst/>
                <a:latin typeface="Open Sans" panose="020B0606030504020204" pitchFamily="34" charset="0"/>
              </a:rPr>
              <a:t>Climate shocks destroy crops and livelihoods, and undermine people’s ability to feed themselves</a:t>
            </a:r>
            <a:endParaRPr lang="en-US" sz="1600">
              <a:solidFill>
                <a:srgbClr val="031C2D"/>
              </a:solidFill>
              <a:latin typeface="Open Sans" panose="020B0606030504020204" pitchFamily="34" charset="0"/>
            </a:endParaRPr>
          </a:p>
        </p:txBody>
      </p:sp>
      <p:sp>
        <p:nvSpPr>
          <p:cNvPr id="9" name="TextBox 8">
            <a:extLst>
              <a:ext uri="{FF2B5EF4-FFF2-40B4-BE49-F238E27FC236}">
                <a16:creationId xmlns:a16="http://schemas.microsoft.com/office/drawing/2014/main" id="{C0FC415E-9A24-785B-8716-F1EDB83FE321}"/>
              </a:ext>
            </a:extLst>
          </p:cNvPr>
          <p:cNvSpPr txBox="1"/>
          <p:nvPr/>
        </p:nvSpPr>
        <p:spPr>
          <a:xfrm>
            <a:off x="6525083" y="1572538"/>
            <a:ext cx="2666843" cy="2062103"/>
          </a:xfrm>
          <a:prstGeom prst="rect">
            <a:avLst/>
          </a:prstGeom>
          <a:noFill/>
        </p:spPr>
        <p:txBody>
          <a:bodyPr wrap="square">
            <a:spAutoFit/>
          </a:bodyPr>
          <a:lstStyle/>
          <a:p>
            <a:r>
              <a:rPr lang="en-US" sz="1600" b="1" i="0">
                <a:solidFill>
                  <a:srgbClr val="031C2D"/>
                </a:solidFill>
                <a:effectLst/>
                <a:latin typeface="Open Sans" panose="020B0606030504020204" pitchFamily="34" charset="0"/>
              </a:rPr>
              <a:t>High fertilizer prices could turn the current food affordability crisis into a food availability crisis,</a:t>
            </a:r>
            <a:r>
              <a:rPr lang="en-US" sz="1600" b="0" i="0">
                <a:solidFill>
                  <a:srgbClr val="031C2D"/>
                </a:solidFill>
                <a:effectLst/>
                <a:latin typeface="Open Sans" panose="020B0606030504020204" pitchFamily="34" charset="0"/>
              </a:rPr>
              <a:t> with production of corn, rice, soybean and wheat all falling </a:t>
            </a:r>
            <a:r>
              <a:rPr lang="en-US" sz="1600">
                <a:solidFill>
                  <a:srgbClr val="031C2D"/>
                </a:solidFill>
                <a:latin typeface="Open Sans" panose="020B0606030504020204" pitchFamily="34" charset="0"/>
              </a:rPr>
              <a:t>since</a:t>
            </a:r>
            <a:r>
              <a:rPr lang="en-US" sz="1600" b="0" i="0">
                <a:solidFill>
                  <a:srgbClr val="031C2D"/>
                </a:solidFill>
                <a:effectLst/>
                <a:latin typeface="Open Sans" panose="020B0606030504020204" pitchFamily="34" charset="0"/>
              </a:rPr>
              <a:t> 2022. </a:t>
            </a:r>
          </a:p>
        </p:txBody>
      </p:sp>
      <p:sp>
        <p:nvSpPr>
          <p:cNvPr id="13" name="TextBox 12">
            <a:extLst>
              <a:ext uri="{FF2B5EF4-FFF2-40B4-BE49-F238E27FC236}">
                <a16:creationId xmlns:a16="http://schemas.microsoft.com/office/drawing/2014/main" id="{5D434198-7F42-A2AA-B7FF-0925C7DFE6EC}"/>
              </a:ext>
            </a:extLst>
          </p:cNvPr>
          <p:cNvSpPr txBox="1"/>
          <p:nvPr/>
        </p:nvSpPr>
        <p:spPr>
          <a:xfrm>
            <a:off x="54700" y="4542859"/>
            <a:ext cx="9709501" cy="923330"/>
          </a:xfrm>
          <a:prstGeom prst="rect">
            <a:avLst/>
          </a:prstGeom>
          <a:noFill/>
        </p:spPr>
        <p:txBody>
          <a:bodyPr wrap="square">
            <a:spAutoFit/>
          </a:bodyPr>
          <a:lstStyle/>
          <a:p>
            <a:r>
              <a:rPr lang="en-US" sz="1800" b="0" i="0">
                <a:solidFill>
                  <a:srgbClr val="031C2D"/>
                </a:solidFill>
                <a:effectLst/>
                <a:latin typeface="Open Sans" panose="020B0606030504020204" pitchFamily="34" charset="0"/>
              </a:rPr>
              <a:t>Global fertilizer prices have climbed even faster than food prices, which remain at a </a:t>
            </a:r>
          </a:p>
          <a:p>
            <a:r>
              <a:rPr lang="en-US" sz="1800" b="0" i="0">
                <a:solidFill>
                  <a:srgbClr val="031C2D"/>
                </a:solidFill>
                <a:effectLst/>
                <a:latin typeface="Open Sans" panose="020B0606030504020204" pitchFamily="34" charset="0"/>
              </a:rPr>
              <a:t>ten-year high themselves.</a:t>
            </a:r>
            <a:r>
              <a:rPr lang="en-US" sz="1800" b="1" i="0">
                <a:solidFill>
                  <a:srgbClr val="031C2D"/>
                </a:solidFill>
                <a:effectLst/>
                <a:latin typeface="Open Sans" panose="020B0606030504020204" pitchFamily="34" charset="0"/>
              </a:rPr>
              <a:t> </a:t>
            </a:r>
            <a:r>
              <a:rPr lang="en-US">
                <a:hlinkClick r:id="rId7"/>
              </a:rPr>
              <a:t>A global food crisis | World Food </a:t>
            </a:r>
            <a:r>
              <a:rPr lang="en-US" err="1">
                <a:hlinkClick r:id="rId7"/>
              </a:rPr>
              <a:t>Programme</a:t>
            </a:r>
            <a:r>
              <a:rPr lang="en-US">
                <a:hlinkClick r:id="rId7"/>
              </a:rPr>
              <a:t> (wfp.org)</a:t>
            </a:r>
            <a:endParaRPr lang="en-US"/>
          </a:p>
          <a:p>
            <a:endParaRPr lang="en-US"/>
          </a:p>
        </p:txBody>
      </p:sp>
    </p:spTree>
    <p:extLst>
      <p:ext uri="{BB962C8B-B14F-4D97-AF65-F5344CB8AC3E}">
        <p14:creationId xmlns:p14="http://schemas.microsoft.com/office/powerpoint/2010/main" val="1553266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5AFF09-30DA-C8F1-5EF7-9AAEB4B0F4EA}"/>
              </a:ext>
            </a:extLst>
          </p:cNvPr>
          <p:cNvSpPr txBox="1"/>
          <p:nvPr/>
        </p:nvSpPr>
        <p:spPr>
          <a:xfrm>
            <a:off x="4938800" y="599256"/>
            <a:ext cx="4056880" cy="54242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3200" b="1">
                <a:latin typeface="+mj-lt"/>
                <a:ea typeface="Calibri Light"/>
                <a:cs typeface="Calibri Light"/>
              </a:rPr>
              <a:t>World Hunger Map</a:t>
            </a:r>
          </a:p>
        </p:txBody>
      </p:sp>
      <p:grpSp>
        <p:nvGrpSpPr>
          <p:cNvPr id="11" name="Group 1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4394121"/>
            <a:ext cx="4805178" cy="92522"/>
            <a:chOff x="7015162" y="5858828"/>
            <a:chExt cx="4300544" cy="123363"/>
          </a:xfrm>
        </p:grpSpPr>
        <p:sp>
          <p:nvSpPr>
            <p:cNvPr id="12" name="Rectangle 1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C6C427B-1C4B-1D8D-0F23-B1E33304D509}"/>
              </a:ext>
            </a:extLst>
          </p:cNvPr>
          <p:cNvSpPr txBox="1"/>
          <p:nvPr/>
        </p:nvSpPr>
        <p:spPr>
          <a:xfrm>
            <a:off x="5468700" y="3796877"/>
            <a:ext cx="26671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hlinkClick r:id="rId2"/>
              </a:rPr>
              <a:t>HungerMap</a:t>
            </a:r>
            <a:r>
              <a:rPr lang="en-US">
                <a:hlinkClick r:id="rId2"/>
              </a:rPr>
              <a:t> LIVE (wfp.org)</a:t>
            </a:r>
            <a:endParaRPr lang="en-US">
              <a:ea typeface="Calibri"/>
              <a:cs typeface="Calibri"/>
            </a:endParaRPr>
          </a:p>
        </p:txBody>
      </p:sp>
      <p:pic>
        <p:nvPicPr>
          <p:cNvPr id="2" name="Picture 1" descr="A map of the world with colorful dots and text&#10;&#10;Description automatically generated">
            <a:extLst>
              <a:ext uri="{FF2B5EF4-FFF2-40B4-BE49-F238E27FC236}">
                <a16:creationId xmlns:a16="http://schemas.microsoft.com/office/drawing/2014/main" id="{188D81BD-34C7-ED58-2EBD-C3466F3D725B}"/>
              </a:ext>
            </a:extLst>
          </p:cNvPr>
          <p:cNvPicPr>
            <a:picLocks noChangeAspect="1"/>
          </p:cNvPicPr>
          <p:nvPr/>
        </p:nvPicPr>
        <p:blipFill>
          <a:blip r:embed="rId3"/>
          <a:stretch>
            <a:fillRect/>
          </a:stretch>
        </p:blipFill>
        <p:spPr>
          <a:xfrm>
            <a:off x="4572000" y="1161957"/>
            <a:ext cx="4371415" cy="2527102"/>
          </a:xfrm>
          <a:prstGeom prst="rect">
            <a:avLst/>
          </a:prstGeom>
        </p:spPr>
      </p:pic>
      <p:sp>
        <p:nvSpPr>
          <p:cNvPr id="6" name="TextBox 5">
            <a:extLst>
              <a:ext uri="{FF2B5EF4-FFF2-40B4-BE49-F238E27FC236}">
                <a16:creationId xmlns:a16="http://schemas.microsoft.com/office/drawing/2014/main" id="{FC2B2A9A-69EA-61AD-1834-2DFE771CB914}"/>
              </a:ext>
            </a:extLst>
          </p:cNvPr>
          <p:cNvSpPr txBox="1"/>
          <p:nvPr/>
        </p:nvSpPr>
        <p:spPr>
          <a:xfrm>
            <a:off x="74245" y="3856924"/>
            <a:ext cx="4572000" cy="369332"/>
          </a:xfrm>
          <a:prstGeom prst="rect">
            <a:avLst/>
          </a:prstGeom>
          <a:noFill/>
        </p:spPr>
        <p:txBody>
          <a:bodyPr wrap="square">
            <a:spAutoFit/>
          </a:bodyPr>
          <a:lstStyle/>
          <a:p>
            <a:r>
              <a:rPr lang="en-US">
                <a:hlinkClick r:id="rId4"/>
              </a:rPr>
              <a:t>https://www.vox.com/a/explain-food-america</a:t>
            </a:r>
            <a:r>
              <a:rPr lang="en-US"/>
              <a:t> </a:t>
            </a:r>
          </a:p>
        </p:txBody>
      </p:sp>
      <p:sp>
        <p:nvSpPr>
          <p:cNvPr id="8" name="TextBox 7">
            <a:extLst>
              <a:ext uri="{FF2B5EF4-FFF2-40B4-BE49-F238E27FC236}">
                <a16:creationId xmlns:a16="http://schemas.microsoft.com/office/drawing/2014/main" id="{1FBD2FEC-A7B5-61F4-4338-63E5AAEB6617}"/>
              </a:ext>
            </a:extLst>
          </p:cNvPr>
          <p:cNvSpPr txBox="1"/>
          <p:nvPr/>
        </p:nvSpPr>
        <p:spPr>
          <a:xfrm>
            <a:off x="254000" y="46868"/>
            <a:ext cx="3716215" cy="830997"/>
          </a:xfrm>
          <a:prstGeom prst="rect">
            <a:avLst/>
          </a:prstGeom>
          <a:noFill/>
        </p:spPr>
        <p:txBody>
          <a:bodyPr wrap="square">
            <a:spAutoFit/>
          </a:bodyPr>
          <a:lstStyle/>
          <a:p>
            <a:r>
              <a:rPr lang="en-US" sz="2400"/>
              <a:t>40 maps that explain</a:t>
            </a:r>
          </a:p>
          <a:p>
            <a:r>
              <a:rPr lang="en-US" sz="2400"/>
              <a:t>food in America</a:t>
            </a:r>
          </a:p>
        </p:txBody>
      </p:sp>
      <p:pic>
        <p:nvPicPr>
          <p:cNvPr id="9" name="Picture 8">
            <a:extLst>
              <a:ext uri="{FF2B5EF4-FFF2-40B4-BE49-F238E27FC236}">
                <a16:creationId xmlns:a16="http://schemas.microsoft.com/office/drawing/2014/main" id="{67154636-0445-A8D6-AD74-C866950EEED4}"/>
              </a:ext>
            </a:extLst>
          </p:cNvPr>
          <p:cNvPicPr>
            <a:picLocks noChangeAspect="1"/>
          </p:cNvPicPr>
          <p:nvPr/>
        </p:nvPicPr>
        <p:blipFill>
          <a:blip r:embed="rId5"/>
          <a:stretch>
            <a:fillRect/>
          </a:stretch>
        </p:blipFill>
        <p:spPr>
          <a:xfrm>
            <a:off x="200585" y="1045730"/>
            <a:ext cx="4129584" cy="2064793"/>
          </a:xfrm>
          <a:prstGeom prst="rect">
            <a:avLst/>
          </a:prstGeom>
        </p:spPr>
      </p:pic>
    </p:spTree>
    <p:extLst>
      <p:ext uri="{BB962C8B-B14F-4D97-AF65-F5344CB8AC3E}">
        <p14:creationId xmlns:p14="http://schemas.microsoft.com/office/powerpoint/2010/main" val="397088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CB66B9-7651-E415-BDB1-6ED9C99F32D0}"/>
              </a:ext>
            </a:extLst>
          </p:cNvPr>
          <p:cNvSpPr txBox="1"/>
          <p:nvPr/>
        </p:nvSpPr>
        <p:spPr>
          <a:xfrm>
            <a:off x="1407381" y="4774168"/>
            <a:ext cx="6635363" cy="369332"/>
          </a:xfrm>
          <a:prstGeom prst="rect">
            <a:avLst/>
          </a:prstGeom>
          <a:noFill/>
        </p:spPr>
        <p:txBody>
          <a:bodyPr wrap="square">
            <a:spAutoFit/>
          </a:bodyPr>
          <a:lstStyle/>
          <a:p>
            <a:r>
              <a:rPr lang="en-US">
                <a:hlinkClick r:id="rId3"/>
              </a:rPr>
              <a:t>7 Ways to Achieve Zero Hunger - THRIVE blog (strive2thrive.earth)</a:t>
            </a:r>
            <a:endParaRPr lang="en-US"/>
          </a:p>
        </p:txBody>
      </p:sp>
      <p:sp>
        <p:nvSpPr>
          <p:cNvPr id="5" name="TextBox 4">
            <a:extLst>
              <a:ext uri="{FF2B5EF4-FFF2-40B4-BE49-F238E27FC236}">
                <a16:creationId xmlns:a16="http://schemas.microsoft.com/office/drawing/2014/main" id="{883E19D8-46B9-7551-4E18-F015232B2A94}"/>
              </a:ext>
            </a:extLst>
          </p:cNvPr>
          <p:cNvSpPr txBox="1"/>
          <p:nvPr/>
        </p:nvSpPr>
        <p:spPr>
          <a:xfrm>
            <a:off x="39756" y="440859"/>
            <a:ext cx="9064487" cy="4401205"/>
          </a:xfrm>
          <a:prstGeom prst="rect">
            <a:avLst/>
          </a:prstGeom>
          <a:noFill/>
        </p:spPr>
        <p:txBody>
          <a:bodyPr wrap="square">
            <a:spAutoFit/>
          </a:bodyPr>
          <a:lstStyle/>
          <a:p>
            <a:pPr algn="l">
              <a:buFont typeface="Arial" panose="020B0604020202020204" pitchFamily="34" charset="0"/>
              <a:buChar char="•"/>
            </a:pPr>
            <a:r>
              <a:rPr lang="en-US" sz="1400" b="1" i="0">
                <a:solidFill>
                  <a:srgbClr val="1B1E1F"/>
                </a:solidFill>
                <a:effectLst/>
                <a:latin typeface="Montserrat" panose="00000500000000000000" pitchFamily="2" charset="0"/>
              </a:rPr>
              <a:t>Poverty</a:t>
            </a:r>
            <a:r>
              <a:rPr lang="en-US" sz="1400" b="0" i="0">
                <a:solidFill>
                  <a:srgbClr val="1B1E1F"/>
                </a:solidFill>
                <a:effectLst/>
                <a:latin typeface="Montserrat" panose="00000500000000000000" pitchFamily="2" charset="0"/>
              </a:rPr>
              <a:t>: Poverty and hunger exist in a vicious cycle. Malnutrition leads to underdevelopment, lack of abilities and </a:t>
            </a:r>
            <a:r>
              <a:rPr lang="en-US" sz="1400" b="0" i="0" err="1">
                <a:solidFill>
                  <a:srgbClr val="1B1E1F"/>
                </a:solidFill>
                <a:effectLst/>
                <a:latin typeface="Montserrat" panose="00000500000000000000" pitchFamily="2" charset="0"/>
              </a:rPr>
              <a:t>unemplo</a:t>
            </a:r>
            <a:r>
              <a:rPr lang="en-US" sz="1400" b="0" i="0">
                <a:solidFill>
                  <a:srgbClr val="1B1E1F"/>
                </a:solidFill>
                <a:effectLst/>
                <a:latin typeface="Montserrat" panose="00000500000000000000" pitchFamily="2" charset="0"/>
              </a:rPr>
              <a:t>                        </a:t>
            </a:r>
            <a:r>
              <a:rPr lang="en-US" sz="1400" b="0" i="0" err="1">
                <a:solidFill>
                  <a:srgbClr val="1B1E1F"/>
                </a:solidFill>
                <a:effectLst/>
                <a:latin typeface="Montserrat" panose="00000500000000000000" pitchFamily="2" charset="0"/>
              </a:rPr>
              <a:t>yment</a:t>
            </a:r>
            <a:r>
              <a:rPr lang="en-US" sz="1400" b="0" i="0">
                <a:solidFill>
                  <a:srgbClr val="1B1E1F"/>
                </a:solidFill>
                <a:effectLst/>
                <a:latin typeface="Montserrat" panose="00000500000000000000" pitchFamily="2" charset="0"/>
              </a:rPr>
              <a:t>.</a:t>
            </a:r>
          </a:p>
          <a:p>
            <a:pPr algn="l">
              <a:buFont typeface="Arial" panose="020B0604020202020204" pitchFamily="34" charset="0"/>
              <a:buChar char="•"/>
            </a:pPr>
            <a:r>
              <a:rPr lang="en-US" sz="1400" b="1" i="0">
                <a:solidFill>
                  <a:srgbClr val="1B1E1F"/>
                </a:solidFill>
                <a:effectLst/>
                <a:latin typeface="Montserrat" panose="00000500000000000000" pitchFamily="2" charset="0"/>
              </a:rPr>
              <a:t>Food shortages</a:t>
            </a:r>
            <a:r>
              <a:rPr lang="en-US" sz="1400" b="0" i="0">
                <a:solidFill>
                  <a:srgbClr val="1B1E1F"/>
                </a:solidFill>
                <a:effectLst/>
                <a:latin typeface="Montserrat" panose="00000500000000000000" pitchFamily="2" charset="0"/>
              </a:rPr>
              <a:t>: Droughts or disease-carrying organisms and pests can lead to crop failures, often causing food shortages.</a:t>
            </a:r>
          </a:p>
          <a:p>
            <a:pPr algn="l">
              <a:buFont typeface="Arial" panose="020B0604020202020204" pitchFamily="34" charset="0"/>
              <a:buChar char="•"/>
            </a:pPr>
            <a:r>
              <a:rPr lang="en-US" sz="1400" b="1" i="0">
                <a:solidFill>
                  <a:srgbClr val="1B1E1F"/>
                </a:solidFill>
                <a:effectLst/>
                <a:latin typeface="Montserrat" panose="00000500000000000000" pitchFamily="2" charset="0"/>
              </a:rPr>
              <a:t>War and conflict:</a:t>
            </a:r>
            <a:r>
              <a:rPr lang="en-US" sz="1400" b="0" i="0">
                <a:solidFill>
                  <a:srgbClr val="1B1E1F"/>
                </a:solidFill>
                <a:effectLst/>
                <a:latin typeface="Montserrat" panose="00000500000000000000" pitchFamily="2" charset="0"/>
              </a:rPr>
              <a:t> These are among the leading contributors to world hunger. They cause population displacement and lack of access to food sources and production.</a:t>
            </a:r>
          </a:p>
          <a:p>
            <a:pPr algn="l">
              <a:buFont typeface="Arial" panose="020B0604020202020204" pitchFamily="34" charset="0"/>
              <a:buChar char="•"/>
            </a:pPr>
            <a:r>
              <a:rPr lang="en-US" sz="1400" b="1" i="0">
                <a:solidFill>
                  <a:srgbClr val="1B1E1F"/>
                </a:solidFill>
                <a:effectLst/>
                <a:latin typeface="Montserrat" panose="00000500000000000000" pitchFamily="2" charset="0"/>
              </a:rPr>
              <a:t>Climate change:</a:t>
            </a:r>
            <a:r>
              <a:rPr lang="en-US" sz="1400" b="0" i="0">
                <a:solidFill>
                  <a:srgbClr val="1B1E1F"/>
                </a:solidFill>
                <a:effectLst/>
                <a:latin typeface="Montserrat" panose="00000500000000000000" pitchFamily="2" charset="0"/>
              </a:rPr>
              <a:t> With extreme climatic events, crops fail drastically. This factor has the potential to drive a hundred million people into poverty.</a:t>
            </a:r>
          </a:p>
          <a:p>
            <a:pPr algn="l">
              <a:buFont typeface="Arial" panose="020B0604020202020204" pitchFamily="34" charset="0"/>
              <a:buChar char="•"/>
            </a:pPr>
            <a:r>
              <a:rPr lang="en-US" sz="1400" b="1" i="0">
                <a:solidFill>
                  <a:srgbClr val="1B1E1F"/>
                </a:solidFill>
                <a:effectLst/>
                <a:latin typeface="Montserrat" panose="00000500000000000000" pitchFamily="2" charset="0"/>
              </a:rPr>
              <a:t>Poor nutrition:</a:t>
            </a:r>
            <a:r>
              <a:rPr lang="en-US" sz="1400" b="0" i="0">
                <a:solidFill>
                  <a:srgbClr val="1B1E1F"/>
                </a:solidFill>
                <a:effectLst/>
                <a:latin typeface="Montserrat" panose="00000500000000000000" pitchFamily="2" charset="0"/>
              </a:rPr>
              <a:t> Without a variety of food sources for adequate nutrition human health suffers.</a:t>
            </a:r>
          </a:p>
          <a:p>
            <a:pPr algn="l">
              <a:buFont typeface="Arial" panose="020B0604020202020204" pitchFamily="34" charset="0"/>
              <a:buChar char="•"/>
            </a:pPr>
            <a:r>
              <a:rPr lang="en-US" sz="1400" b="1" i="0">
                <a:solidFill>
                  <a:srgbClr val="1B1E1F"/>
                </a:solidFill>
                <a:effectLst/>
                <a:latin typeface="Montserrat" panose="00000500000000000000" pitchFamily="2" charset="0"/>
              </a:rPr>
              <a:t>Poor public policy:</a:t>
            </a:r>
            <a:r>
              <a:rPr lang="en-US" sz="1400" b="0" i="0">
                <a:solidFill>
                  <a:srgbClr val="1B1E1F"/>
                </a:solidFill>
                <a:effectLst/>
                <a:latin typeface="Montserrat" panose="00000500000000000000" pitchFamily="2" charset="0"/>
              </a:rPr>
              <a:t> A country’s poor infrastructure and lack of investments in agriculture can lead to extreme poverty and hunger.</a:t>
            </a:r>
          </a:p>
          <a:p>
            <a:pPr algn="l">
              <a:buFont typeface="Arial" panose="020B0604020202020204" pitchFamily="34" charset="0"/>
              <a:buChar char="•"/>
            </a:pPr>
            <a:r>
              <a:rPr lang="en-US" sz="1400" b="1" i="0">
                <a:solidFill>
                  <a:srgbClr val="1B1E1F"/>
                </a:solidFill>
                <a:effectLst/>
                <a:latin typeface="Montserrat" panose="00000500000000000000" pitchFamily="2" charset="0"/>
              </a:rPr>
              <a:t>Economy:</a:t>
            </a:r>
            <a:r>
              <a:rPr lang="en-US" sz="1400" b="0" i="0">
                <a:solidFill>
                  <a:srgbClr val="1B1E1F"/>
                </a:solidFill>
                <a:effectLst/>
                <a:latin typeface="Montserrat" panose="00000500000000000000" pitchFamily="2" charset="0"/>
              </a:rPr>
              <a:t> A country’s economic resilience and stability has a direct effect on its nutritional resilience. Working towards economic stability has a ripple effect on all the items in this list.</a:t>
            </a:r>
          </a:p>
          <a:p>
            <a:pPr algn="l">
              <a:buFont typeface="Arial" panose="020B0604020202020204" pitchFamily="34" charset="0"/>
              <a:buChar char="•"/>
            </a:pPr>
            <a:r>
              <a:rPr lang="en-US" sz="1400" b="1" i="0">
                <a:solidFill>
                  <a:srgbClr val="1B1E1F"/>
                </a:solidFill>
                <a:effectLst/>
                <a:latin typeface="Montserrat" panose="00000500000000000000" pitchFamily="2" charset="0"/>
              </a:rPr>
              <a:t>Food waste:</a:t>
            </a:r>
            <a:r>
              <a:rPr lang="en-US" sz="1400" b="0" i="0">
                <a:solidFill>
                  <a:srgbClr val="1B1E1F"/>
                </a:solidFill>
                <a:effectLst/>
                <a:latin typeface="Montserrat" panose="00000500000000000000" pitchFamily="2" charset="0"/>
              </a:rPr>
              <a:t> Lack of food storage or poor distribution can cause this. As a result, food, and other valuable resources such as water and soil are wasted.</a:t>
            </a:r>
          </a:p>
          <a:p>
            <a:pPr algn="l">
              <a:buFont typeface="Arial" panose="020B0604020202020204" pitchFamily="34" charset="0"/>
              <a:buChar char="•"/>
            </a:pPr>
            <a:r>
              <a:rPr lang="en-US" sz="1400" b="1" i="0">
                <a:solidFill>
                  <a:srgbClr val="1B1E1F"/>
                </a:solidFill>
                <a:effectLst/>
                <a:latin typeface="Montserrat" panose="00000500000000000000" pitchFamily="2" charset="0"/>
              </a:rPr>
              <a:t>Gender inequality:</a:t>
            </a:r>
            <a:r>
              <a:rPr lang="en-US" sz="1400" b="0" i="0">
                <a:solidFill>
                  <a:srgbClr val="1B1E1F"/>
                </a:solidFill>
                <a:effectLst/>
                <a:latin typeface="Montserrat" panose="00000500000000000000" pitchFamily="2" charset="0"/>
              </a:rPr>
              <a:t> Female farmers are often responsible for many agricultural activities, and food production in poor countries. Despite this, they tend to be underrepresented at decision making forums.</a:t>
            </a:r>
          </a:p>
          <a:p>
            <a:pPr algn="l">
              <a:buFont typeface="Arial" panose="020B0604020202020204" pitchFamily="34" charset="0"/>
              <a:buChar char="•"/>
            </a:pPr>
            <a:r>
              <a:rPr lang="en-US" sz="1400" b="1" i="0">
                <a:solidFill>
                  <a:srgbClr val="1B1E1F"/>
                </a:solidFill>
                <a:effectLst/>
                <a:latin typeface="Montserrat" panose="00000500000000000000" pitchFamily="2" charset="0"/>
              </a:rPr>
              <a:t>Forced migration:</a:t>
            </a:r>
            <a:r>
              <a:rPr lang="en-US" sz="1400" b="0" i="0">
                <a:solidFill>
                  <a:srgbClr val="1B1E1F"/>
                </a:solidFill>
                <a:effectLst/>
                <a:latin typeface="Montserrat" panose="00000500000000000000" pitchFamily="2" charset="0"/>
              </a:rPr>
              <a:t> Refugees fleeing conflict often live in areas with inadequate food supply. Droughts in their homelands also add to this.</a:t>
            </a:r>
          </a:p>
        </p:txBody>
      </p:sp>
      <p:sp>
        <p:nvSpPr>
          <p:cNvPr id="7" name="TextBox 6">
            <a:extLst>
              <a:ext uri="{FF2B5EF4-FFF2-40B4-BE49-F238E27FC236}">
                <a16:creationId xmlns:a16="http://schemas.microsoft.com/office/drawing/2014/main" id="{D86180D9-72D6-1690-F131-A23226994170}"/>
              </a:ext>
            </a:extLst>
          </p:cNvPr>
          <p:cNvSpPr txBox="1"/>
          <p:nvPr/>
        </p:nvSpPr>
        <p:spPr>
          <a:xfrm>
            <a:off x="2359551" y="38728"/>
            <a:ext cx="4575974" cy="369332"/>
          </a:xfrm>
          <a:prstGeom prst="rect">
            <a:avLst/>
          </a:prstGeom>
          <a:noFill/>
        </p:spPr>
        <p:txBody>
          <a:bodyPr wrap="square">
            <a:spAutoFit/>
          </a:bodyPr>
          <a:lstStyle/>
          <a:p>
            <a:pPr algn="l"/>
            <a:r>
              <a:rPr lang="en-US" b="1" i="0">
                <a:solidFill>
                  <a:srgbClr val="1B1E1F"/>
                </a:solidFill>
                <a:effectLst/>
                <a:latin typeface="var(--headingsfontfamily)"/>
              </a:rPr>
              <a:t>Top Ten Causes Of World Hunger:</a:t>
            </a:r>
          </a:p>
        </p:txBody>
      </p:sp>
      <p:sp>
        <p:nvSpPr>
          <p:cNvPr id="8" name="Octagon 7">
            <a:extLst>
              <a:ext uri="{FF2B5EF4-FFF2-40B4-BE49-F238E27FC236}">
                <a16:creationId xmlns:a16="http://schemas.microsoft.com/office/drawing/2014/main" id="{97E4AEFF-8660-FA15-CEBE-311B248BC7F7}"/>
              </a:ext>
            </a:extLst>
          </p:cNvPr>
          <p:cNvSpPr/>
          <p:nvPr/>
        </p:nvSpPr>
        <p:spPr>
          <a:xfrm>
            <a:off x="927979" y="227439"/>
            <a:ext cx="6297432" cy="4508074"/>
          </a:xfrm>
          <a:prstGeom prst="oc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a:solidFill>
                  <a:srgbClr val="FFFF00"/>
                </a:solidFill>
                <a:effectLst/>
                <a:latin typeface="var(--headingsfontfamily)"/>
              </a:rPr>
              <a:t>Hunger Is Not Caused By Scarcity</a:t>
            </a:r>
          </a:p>
          <a:p>
            <a:pPr algn="l"/>
            <a:r>
              <a:rPr lang="en-US">
                <a:solidFill>
                  <a:schemeClr val="bg1"/>
                </a:solidFill>
                <a:latin typeface="Montserrat" panose="00000500000000000000" pitchFamily="2" charset="0"/>
              </a:rPr>
              <a:t>T</a:t>
            </a:r>
            <a:r>
              <a:rPr lang="en-US" b="0" i="0">
                <a:solidFill>
                  <a:schemeClr val="bg1"/>
                </a:solidFill>
                <a:effectLst/>
                <a:latin typeface="Montserrat" panose="00000500000000000000" pitchFamily="2" charset="0"/>
              </a:rPr>
              <a:t>he hunger problem is not simple. For instance, in 2012, </a:t>
            </a:r>
            <a:r>
              <a:rPr lang="en-US" b="1" i="0">
                <a:solidFill>
                  <a:srgbClr val="0563C1"/>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Holt-</a:t>
            </a:r>
            <a:r>
              <a:rPr lang="en-US" b="1" i="0" err="1">
                <a:solidFill>
                  <a:srgbClr val="0563C1"/>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Giménez</a:t>
            </a:r>
            <a:r>
              <a:rPr lang="en-US" b="1" i="0">
                <a:solidFill>
                  <a:schemeClr val="bg1"/>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 et al.</a:t>
            </a:r>
            <a:r>
              <a:rPr lang="en-US" b="0" i="0">
                <a:solidFill>
                  <a:schemeClr val="bg1"/>
                </a:solidFill>
                <a:effectLst/>
                <a:latin typeface="Montserrat" panose="00000500000000000000" pitchFamily="2" charset="0"/>
              </a:rPr>
              <a:t> found that there is enough food to feed 1.5 times the size of the world population. However, most industrially-produced grain crops go to </a:t>
            </a:r>
            <a:r>
              <a:rPr lang="en-US" b="1" i="0">
                <a:solidFill>
                  <a:schemeClr val="bg1"/>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biofuels, (to power vehicles), and confined animal feedlots</a:t>
            </a:r>
            <a:r>
              <a:rPr lang="en-US" b="0" i="0">
                <a:solidFill>
                  <a:schemeClr val="bg1"/>
                </a:solidFill>
                <a:effectLst/>
                <a:latin typeface="Montserrat" panose="00000500000000000000" pitchFamily="2" charset="0"/>
              </a:rPr>
              <a:t> rather than people. Furthermore, they found that hunger </a:t>
            </a:r>
            <a:r>
              <a:rPr lang="en-US" b="1" i="0">
                <a:solidFill>
                  <a:schemeClr val="bg1"/>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is due to</a:t>
            </a:r>
            <a:r>
              <a:rPr lang="en-US" b="0" i="0">
                <a:solidFill>
                  <a:schemeClr val="bg1"/>
                </a:solidFill>
                <a:effectLst/>
                <a:latin typeface="Montserrat" panose="00000500000000000000" pitchFamily="2" charset="0"/>
              </a:rPr>
              <a:t> </a:t>
            </a:r>
            <a:r>
              <a:rPr lang="en-US" b="1" i="0">
                <a:solidFill>
                  <a:schemeClr val="bg1"/>
                </a:solidFill>
                <a:effectLst/>
                <a:latin typeface="Montserrat" panose="00000500000000000000" pitchFamily="2" charset="0"/>
                <a:hlinkClick r:id="rId5">
                  <a:extLst>
                    <a:ext uri="{A12FA001-AC4F-418D-AE19-62706E023703}">
                      <ahyp:hlinkClr xmlns:ahyp="http://schemas.microsoft.com/office/drawing/2018/hyperlinkcolor" val="tx"/>
                    </a:ext>
                  </a:extLst>
                </a:hlinkClick>
              </a:rPr>
              <a:t>poverty </a:t>
            </a:r>
            <a:r>
              <a:rPr lang="en-US" b="0" i="0">
                <a:solidFill>
                  <a:schemeClr val="bg1"/>
                </a:solidFill>
                <a:effectLst/>
                <a:latin typeface="Montserrat" panose="00000500000000000000" pitchFamily="2" charset="0"/>
              </a:rPr>
              <a:t>and </a:t>
            </a:r>
            <a:r>
              <a:rPr lang="en-US" b="1" i="0">
                <a:solidFill>
                  <a:schemeClr val="bg1"/>
                </a:solidFill>
                <a:effectLst/>
                <a:latin typeface="Montserrat" panose="00000500000000000000" pitchFamily="2" charset="0"/>
                <a:hlinkClick r:id="rId6">
                  <a:extLst>
                    <a:ext uri="{A12FA001-AC4F-418D-AE19-62706E023703}">
                      <ahyp:hlinkClr xmlns:ahyp="http://schemas.microsoft.com/office/drawing/2018/hyperlinkcolor" val="tx"/>
                    </a:ext>
                  </a:extLst>
                </a:hlinkClick>
              </a:rPr>
              <a:t>inequality</a:t>
            </a:r>
            <a:r>
              <a:rPr lang="en-US" b="0" i="0">
                <a:solidFill>
                  <a:schemeClr val="bg1"/>
                </a:solidFill>
                <a:effectLst/>
                <a:latin typeface="Montserrat" panose="00000500000000000000" pitchFamily="2" charset="0"/>
              </a:rPr>
              <a:t>, not scarcity.</a:t>
            </a:r>
          </a:p>
        </p:txBody>
      </p:sp>
    </p:spTree>
    <p:extLst>
      <p:ext uri="{BB962C8B-B14F-4D97-AF65-F5344CB8AC3E}">
        <p14:creationId xmlns:p14="http://schemas.microsoft.com/office/powerpoint/2010/main" val="31530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B84BF8-2511-BCED-03BA-E6D1449C9E22}"/>
              </a:ext>
            </a:extLst>
          </p:cNvPr>
          <p:cNvGraphicFramePr>
            <a:graphicFrameLocks noGrp="1"/>
          </p:cNvGraphicFramePr>
          <p:nvPr>
            <p:extLst>
              <p:ext uri="{D42A27DB-BD31-4B8C-83A1-F6EECF244321}">
                <p14:modId xmlns:p14="http://schemas.microsoft.com/office/powerpoint/2010/main" val="4161022"/>
              </p:ext>
            </p:extLst>
          </p:nvPr>
        </p:nvGraphicFramePr>
        <p:xfrm>
          <a:off x="1356946" y="1278304"/>
          <a:ext cx="6096000" cy="1420934"/>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149223344"/>
                    </a:ext>
                  </a:extLst>
                </a:gridCol>
                <a:gridCol w="2032000">
                  <a:extLst>
                    <a:ext uri="{9D8B030D-6E8A-4147-A177-3AD203B41FA5}">
                      <a16:colId xmlns:a16="http://schemas.microsoft.com/office/drawing/2014/main" val="3207329768"/>
                    </a:ext>
                  </a:extLst>
                </a:gridCol>
                <a:gridCol w="2032000">
                  <a:extLst>
                    <a:ext uri="{9D8B030D-6E8A-4147-A177-3AD203B41FA5}">
                      <a16:colId xmlns:a16="http://schemas.microsoft.com/office/drawing/2014/main" val="2499771845"/>
                    </a:ext>
                  </a:extLst>
                </a:gridCol>
              </a:tblGrid>
              <a:tr h="710467">
                <a:tc>
                  <a:txBody>
                    <a:bodyPr/>
                    <a:lstStyle/>
                    <a:p>
                      <a:r>
                        <a:rPr lang="en-US"/>
                        <a:t>Yes</a:t>
                      </a:r>
                    </a:p>
                  </a:txBody>
                  <a:tcPr/>
                </a:tc>
                <a:tc>
                  <a:txBody>
                    <a:bodyPr/>
                    <a:lstStyle/>
                    <a:p>
                      <a:r>
                        <a:rPr lang="en-US"/>
                        <a:t>No</a:t>
                      </a:r>
                    </a:p>
                  </a:txBody>
                  <a:tcPr/>
                </a:tc>
                <a:tc>
                  <a:txBody>
                    <a:bodyPr/>
                    <a:lstStyle/>
                    <a:p>
                      <a:r>
                        <a:rPr lang="en-US"/>
                        <a:t>Not Sure</a:t>
                      </a:r>
                    </a:p>
                  </a:txBody>
                  <a:tcPr/>
                </a:tc>
                <a:extLst>
                  <a:ext uri="{0D108BD9-81ED-4DB2-BD59-A6C34878D82A}">
                    <a16:rowId xmlns:a16="http://schemas.microsoft.com/office/drawing/2014/main" val="247219315"/>
                  </a:ext>
                </a:extLst>
              </a:tr>
              <a:tr h="710467">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5722713"/>
                  </a:ext>
                </a:extLst>
              </a:tr>
            </a:tbl>
          </a:graphicData>
        </a:graphic>
      </p:graphicFrame>
      <p:sp>
        <p:nvSpPr>
          <p:cNvPr id="7" name="TextBox 6">
            <a:extLst>
              <a:ext uri="{FF2B5EF4-FFF2-40B4-BE49-F238E27FC236}">
                <a16:creationId xmlns:a16="http://schemas.microsoft.com/office/drawing/2014/main" id="{76380858-2D37-0321-DDB8-92F488ABCE72}"/>
              </a:ext>
            </a:extLst>
          </p:cNvPr>
          <p:cNvSpPr txBox="1"/>
          <p:nvPr/>
        </p:nvSpPr>
        <p:spPr>
          <a:xfrm>
            <a:off x="351692" y="112054"/>
            <a:ext cx="8458199" cy="1200329"/>
          </a:xfrm>
          <a:prstGeom prst="rect">
            <a:avLst/>
          </a:prstGeom>
          <a:noFill/>
        </p:spPr>
        <p:txBody>
          <a:bodyPr wrap="square">
            <a:spAutoFit/>
          </a:bodyPr>
          <a:lstStyle/>
          <a:p>
            <a:pPr algn="ctr"/>
            <a:r>
              <a:rPr lang="en-US" sz="3600" b="1"/>
              <a:t>Does your school have a way to provide food assistance to students?</a:t>
            </a:r>
          </a:p>
        </p:txBody>
      </p:sp>
      <p:pic>
        <p:nvPicPr>
          <p:cNvPr id="9" name="Picture 8">
            <a:extLst>
              <a:ext uri="{FF2B5EF4-FFF2-40B4-BE49-F238E27FC236}">
                <a16:creationId xmlns:a16="http://schemas.microsoft.com/office/drawing/2014/main" id="{99AE0E19-544F-3228-221F-8F395CE54349}"/>
              </a:ext>
            </a:extLst>
          </p:cNvPr>
          <p:cNvPicPr>
            <a:picLocks noChangeAspect="1"/>
          </p:cNvPicPr>
          <p:nvPr/>
        </p:nvPicPr>
        <p:blipFill>
          <a:blip r:embed="rId3"/>
          <a:stretch>
            <a:fillRect/>
          </a:stretch>
        </p:blipFill>
        <p:spPr>
          <a:xfrm>
            <a:off x="1826877" y="2125146"/>
            <a:ext cx="1305107" cy="2038635"/>
          </a:xfrm>
          <a:prstGeom prst="rect">
            <a:avLst/>
          </a:prstGeom>
        </p:spPr>
      </p:pic>
      <p:pic>
        <p:nvPicPr>
          <p:cNvPr id="11" name="Picture 10">
            <a:extLst>
              <a:ext uri="{FF2B5EF4-FFF2-40B4-BE49-F238E27FC236}">
                <a16:creationId xmlns:a16="http://schemas.microsoft.com/office/drawing/2014/main" id="{14432192-4FE2-C2F3-F92A-E48032ADDBC0}"/>
              </a:ext>
            </a:extLst>
          </p:cNvPr>
          <p:cNvPicPr>
            <a:picLocks noChangeAspect="1"/>
          </p:cNvPicPr>
          <p:nvPr/>
        </p:nvPicPr>
        <p:blipFill>
          <a:blip r:embed="rId4"/>
          <a:stretch>
            <a:fillRect/>
          </a:stretch>
        </p:blipFill>
        <p:spPr>
          <a:xfrm>
            <a:off x="3924209" y="2176042"/>
            <a:ext cx="1295581" cy="2029108"/>
          </a:xfrm>
          <a:prstGeom prst="rect">
            <a:avLst/>
          </a:prstGeom>
        </p:spPr>
      </p:pic>
      <p:pic>
        <p:nvPicPr>
          <p:cNvPr id="13" name="Picture 12">
            <a:extLst>
              <a:ext uri="{FF2B5EF4-FFF2-40B4-BE49-F238E27FC236}">
                <a16:creationId xmlns:a16="http://schemas.microsoft.com/office/drawing/2014/main" id="{2B54856B-A172-6B5A-7B9B-2713E043D128}"/>
              </a:ext>
            </a:extLst>
          </p:cNvPr>
          <p:cNvPicPr>
            <a:picLocks noChangeAspect="1"/>
          </p:cNvPicPr>
          <p:nvPr/>
        </p:nvPicPr>
        <p:blipFill>
          <a:blip r:embed="rId5"/>
          <a:stretch>
            <a:fillRect/>
          </a:stretch>
        </p:blipFill>
        <p:spPr>
          <a:xfrm>
            <a:off x="5742798" y="2163252"/>
            <a:ext cx="1257475" cy="2000529"/>
          </a:xfrm>
          <a:prstGeom prst="rect">
            <a:avLst/>
          </a:prstGeom>
        </p:spPr>
      </p:pic>
    </p:spTree>
    <p:extLst>
      <p:ext uri="{BB962C8B-B14F-4D97-AF65-F5344CB8AC3E}">
        <p14:creationId xmlns:p14="http://schemas.microsoft.com/office/powerpoint/2010/main" val="111896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etty white snickers commercial">
            <a:hlinkClick r:id="" action="ppaction://media"/>
            <a:extLst>
              <a:ext uri="{FF2B5EF4-FFF2-40B4-BE49-F238E27FC236}">
                <a16:creationId xmlns:a16="http://schemas.microsoft.com/office/drawing/2014/main" id="{30FA3840-3B64-09F0-1C8C-09F5F604E244}"/>
              </a:ext>
            </a:extLst>
          </p:cNvPr>
          <p:cNvPicPr>
            <a:picLocks noRot="1" noChangeAspect="1"/>
          </p:cNvPicPr>
          <p:nvPr>
            <a:videoFile r:link="rId1"/>
          </p:nvPr>
        </p:nvPicPr>
        <p:blipFill>
          <a:blip r:embed="rId4"/>
          <a:stretch>
            <a:fillRect/>
          </a:stretch>
        </p:blipFill>
        <p:spPr>
          <a:xfrm>
            <a:off x="1143000" y="0"/>
            <a:ext cx="6858000" cy="5143500"/>
          </a:xfrm>
          <a:prstGeom prst="rect">
            <a:avLst/>
          </a:prstGeom>
        </p:spPr>
      </p:pic>
    </p:spTree>
    <p:extLst>
      <p:ext uri="{BB962C8B-B14F-4D97-AF65-F5344CB8AC3E}">
        <p14:creationId xmlns:p14="http://schemas.microsoft.com/office/powerpoint/2010/main" val="9790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719263" y="1728788"/>
            <a:ext cx="1009650" cy="1243013"/>
          </a:xfrm>
          <a:prstGeom prst="rect">
            <a:avLst/>
          </a:prstGeom>
          <a:noFill/>
          <a:ln/>
        </p:spPr>
        <p:txBody>
          <a:bodyPr wrap="square" rtlCol="0" anchor="t"/>
          <a:lstStyle/>
          <a:p>
            <a:pPr marL="0" indent="0">
              <a:buNone/>
            </a:pPr>
            <a:r>
              <a:rPr lang="en-US" sz="5760" b="1">
                <a:solidFill>
                  <a:srgbClr val="FFFFFF"/>
                </a:solidFill>
                <a:latin typeface="Noto Sans SC" pitchFamily="34" charset="0"/>
                <a:ea typeface="Noto Sans SC" pitchFamily="34" charset="-122"/>
                <a:cs typeface="Noto Sans SC" pitchFamily="34" charset="-120"/>
              </a:rPr>
              <a:t>02</a:t>
            </a:r>
            <a:endParaRPr lang="en-US" sz="5760"/>
          </a:p>
        </p:txBody>
      </p:sp>
      <p:sp>
        <p:nvSpPr>
          <p:cNvPr id="3" name="Text 1"/>
          <p:cNvSpPr/>
          <p:nvPr/>
        </p:nvSpPr>
        <p:spPr>
          <a:xfrm>
            <a:off x="3429000" y="2062163"/>
            <a:ext cx="4772978" cy="1662112"/>
          </a:xfrm>
          <a:prstGeom prst="rect">
            <a:avLst/>
          </a:prstGeom>
          <a:noFill/>
          <a:ln/>
        </p:spPr>
        <p:txBody>
          <a:bodyPr wrap="square" rtlCol="0" anchor="ctr"/>
          <a:lstStyle/>
          <a:p>
            <a:pPr marL="0" indent="0" algn="l">
              <a:buNone/>
            </a:pPr>
            <a:r>
              <a:rPr lang="en-US" sz="3815" b="1">
                <a:solidFill>
                  <a:srgbClr val="FFFFFF"/>
                </a:solidFill>
                <a:latin typeface="Noto Sans SC" pitchFamily="34" charset="0"/>
                <a:ea typeface="Noto Sans SC" pitchFamily="34" charset="-122"/>
                <a:cs typeface="Noto Sans SC" pitchFamily="34" charset="-120"/>
              </a:rPr>
              <a:t>Sustainable Development </a:t>
            </a:r>
          </a:p>
          <a:p>
            <a:pPr marL="0" indent="0" algn="l">
              <a:buNone/>
            </a:pPr>
            <a:r>
              <a:rPr lang="en-US" sz="3815" b="1">
                <a:solidFill>
                  <a:srgbClr val="FFFFFF"/>
                </a:solidFill>
                <a:latin typeface="Noto Sans SC" pitchFamily="34" charset="0"/>
                <a:ea typeface="Noto Sans SC" pitchFamily="34" charset="-122"/>
                <a:cs typeface="Noto Sans SC" pitchFamily="34" charset="-120"/>
              </a:rPr>
              <a:t>Goal  2</a:t>
            </a:r>
            <a:endParaRPr lang="en-US" sz="3815"/>
          </a:p>
        </p:txBody>
      </p:sp>
      <p:sp>
        <p:nvSpPr>
          <p:cNvPr id="7" name="TextBox 6">
            <a:extLst>
              <a:ext uri="{FF2B5EF4-FFF2-40B4-BE49-F238E27FC236}">
                <a16:creationId xmlns:a16="http://schemas.microsoft.com/office/drawing/2014/main" id="{5BBE2A70-8BCD-A63D-15DB-15A1E72DD550}"/>
              </a:ext>
            </a:extLst>
          </p:cNvPr>
          <p:cNvSpPr txBox="1"/>
          <p:nvPr/>
        </p:nvSpPr>
        <p:spPr>
          <a:xfrm>
            <a:off x="4075722" y="204617"/>
            <a:ext cx="4572000" cy="923330"/>
          </a:xfrm>
          <a:prstGeom prst="rect">
            <a:avLst/>
          </a:prstGeom>
          <a:noFill/>
        </p:spPr>
        <p:txBody>
          <a:bodyPr wrap="square">
            <a:spAutoFit/>
          </a:bodyPr>
          <a:lstStyle/>
          <a:p>
            <a:r>
              <a:rPr lang="en-US">
                <a:solidFill>
                  <a:schemeClr val="bg1"/>
                </a:solidFill>
              </a:rPr>
              <a:t>“Malnutrition is the single largest contributor to disease in the world.” – Food and Agriculture Organization of the United Nations</a:t>
            </a:r>
          </a:p>
        </p:txBody>
      </p:sp>
      <p:pic>
        <p:nvPicPr>
          <p:cNvPr id="9" name="Picture 8">
            <a:extLst>
              <a:ext uri="{FF2B5EF4-FFF2-40B4-BE49-F238E27FC236}">
                <a16:creationId xmlns:a16="http://schemas.microsoft.com/office/drawing/2014/main" id="{31F1B8E4-7955-674F-5554-C10EA7D5D07E}"/>
              </a:ext>
            </a:extLst>
          </p:cNvPr>
          <p:cNvPicPr>
            <a:picLocks noChangeAspect="1"/>
          </p:cNvPicPr>
          <p:nvPr/>
        </p:nvPicPr>
        <p:blipFill>
          <a:blip r:embed="rId3"/>
          <a:stretch>
            <a:fillRect/>
          </a:stretch>
        </p:blipFill>
        <p:spPr>
          <a:xfrm>
            <a:off x="7227435" y="1929324"/>
            <a:ext cx="1576646" cy="1794951"/>
          </a:xfrm>
          <a:prstGeom prst="rect">
            <a:avLst/>
          </a:prstGeom>
        </p:spPr>
      </p:pic>
    </p:spTree>
    <p:extLst>
      <p:ext uri="{BB962C8B-B14F-4D97-AF65-F5344CB8AC3E}">
        <p14:creationId xmlns:p14="http://schemas.microsoft.com/office/powerpoint/2010/main" val="2899693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ssets.mindshow.fun/themes/green_agriculture_tractor_farmland_20220626/Content-title-bg.sv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39238" cy="833438"/>
          </a:xfrm>
          <a:prstGeom prst="rect">
            <a:avLst/>
          </a:prstGeom>
        </p:spPr>
      </p:pic>
      <p:sp>
        <p:nvSpPr>
          <p:cNvPr id="3" name="Text 0"/>
          <p:cNvSpPr/>
          <p:nvPr/>
        </p:nvSpPr>
        <p:spPr>
          <a:xfrm>
            <a:off x="762000" y="171450"/>
            <a:ext cx="8121015" cy="552450"/>
          </a:xfrm>
          <a:prstGeom prst="rect">
            <a:avLst/>
          </a:prstGeom>
          <a:noFill/>
          <a:ln/>
        </p:spPr>
        <p:txBody>
          <a:bodyPr wrap="square" rtlCol="0" anchor="ctr"/>
          <a:lstStyle/>
          <a:p>
            <a:pPr marL="0" indent="0">
              <a:buNone/>
            </a:pPr>
            <a:r>
              <a:rPr lang="en-US" sz="2660" b="1">
                <a:solidFill>
                  <a:srgbClr val="383838"/>
                </a:solidFill>
                <a:latin typeface="Noto Sans SC" pitchFamily="34" charset="0"/>
                <a:ea typeface="Noto Sans SC" pitchFamily="34" charset="-122"/>
                <a:cs typeface="Noto Sans SC" pitchFamily="34" charset="-120"/>
              </a:rPr>
              <a:t>The Global Hunger Crisis</a:t>
            </a:r>
            <a:endParaRPr lang="en-US" sz="2660"/>
          </a:p>
        </p:txBody>
      </p:sp>
      <p:sp>
        <p:nvSpPr>
          <p:cNvPr id="6" name="Text 2"/>
          <p:cNvSpPr/>
          <p:nvPr/>
        </p:nvSpPr>
        <p:spPr>
          <a:xfrm>
            <a:off x="6506116" y="2020164"/>
            <a:ext cx="1974221" cy="1413073"/>
          </a:xfrm>
          <a:prstGeom prst="rect">
            <a:avLst/>
          </a:prstGeom>
          <a:noFill/>
          <a:ln/>
        </p:spPr>
        <p:txBody>
          <a:bodyPr wrap="square" rtlCol="0" anchor="t"/>
          <a:lstStyle/>
          <a:p>
            <a:pPr marL="0" indent="0" algn="ctr">
              <a:lnSpc>
                <a:spcPct val="150000"/>
              </a:lnSpc>
              <a:buNone/>
            </a:pPr>
            <a:endParaRPr lang="en-US" sz="1050"/>
          </a:p>
        </p:txBody>
      </p:sp>
      <p:pic>
        <p:nvPicPr>
          <p:cNvPr id="11" name="Picture 10">
            <a:extLst>
              <a:ext uri="{FF2B5EF4-FFF2-40B4-BE49-F238E27FC236}">
                <a16:creationId xmlns:a16="http://schemas.microsoft.com/office/drawing/2014/main" id="{B7A92CE2-3D91-96E1-DFC3-8DBF7970929D}"/>
              </a:ext>
            </a:extLst>
          </p:cNvPr>
          <p:cNvPicPr>
            <a:picLocks noChangeAspect="1"/>
          </p:cNvPicPr>
          <p:nvPr/>
        </p:nvPicPr>
        <p:blipFill>
          <a:blip r:embed="rId5"/>
          <a:stretch>
            <a:fillRect/>
          </a:stretch>
        </p:blipFill>
        <p:spPr>
          <a:xfrm>
            <a:off x="-4762" y="645242"/>
            <a:ext cx="9144000" cy="3341352"/>
          </a:xfrm>
          <a:prstGeom prst="rect">
            <a:avLst/>
          </a:prstGeom>
        </p:spPr>
      </p:pic>
      <p:pic>
        <p:nvPicPr>
          <p:cNvPr id="13" name="Picture 12">
            <a:extLst>
              <a:ext uri="{FF2B5EF4-FFF2-40B4-BE49-F238E27FC236}">
                <a16:creationId xmlns:a16="http://schemas.microsoft.com/office/drawing/2014/main" id="{1EBDA1DC-16E5-B655-0339-01F5C272BFF2}"/>
              </a:ext>
            </a:extLst>
          </p:cNvPr>
          <p:cNvPicPr>
            <a:picLocks noChangeAspect="1"/>
          </p:cNvPicPr>
          <p:nvPr/>
        </p:nvPicPr>
        <p:blipFill>
          <a:blip r:embed="rId6"/>
          <a:stretch>
            <a:fillRect/>
          </a:stretch>
        </p:blipFill>
        <p:spPr>
          <a:xfrm>
            <a:off x="5748793" y="3354580"/>
            <a:ext cx="2998097" cy="1788920"/>
          </a:xfrm>
          <a:prstGeom prst="rect">
            <a:avLst/>
          </a:prstGeom>
        </p:spPr>
      </p:pic>
      <p:pic>
        <p:nvPicPr>
          <p:cNvPr id="15" name="Picture 14">
            <a:extLst>
              <a:ext uri="{FF2B5EF4-FFF2-40B4-BE49-F238E27FC236}">
                <a16:creationId xmlns:a16="http://schemas.microsoft.com/office/drawing/2014/main" id="{37CF813B-AAE6-B584-8EB6-264C9A17E833}"/>
              </a:ext>
            </a:extLst>
          </p:cNvPr>
          <p:cNvPicPr>
            <a:picLocks noChangeAspect="1"/>
          </p:cNvPicPr>
          <p:nvPr/>
        </p:nvPicPr>
        <p:blipFill>
          <a:blip r:embed="rId7"/>
          <a:stretch>
            <a:fillRect/>
          </a:stretch>
        </p:blipFill>
        <p:spPr>
          <a:xfrm>
            <a:off x="87463" y="3561516"/>
            <a:ext cx="2019633" cy="1581983"/>
          </a:xfrm>
          <a:prstGeom prst="rect">
            <a:avLst/>
          </a:prstGeom>
        </p:spPr>
      </p:pic>
    </p:spTree>
    <p:extLst>
      <p:ext uri="{BB962C8B-B14F-4D97-AF65-F5344CB8AC3E}">
        <p14:creationId xmlns:p14="http://schemas.microsoft.com/office/powerpoint/2010/main" val="1208043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ttle of soda with a red background&#10;&#10;Description automatically generated">
            <a:extLst>
              <a:ext uri="{FF2B5EF4-FFF2-40B4-BE49-F238E27FC236}">
                <a16:creationId xmlns:a16="http://schemas.microsoft.com/office/drawing/2014/main" id="{5B5F06AB-BE9A-536D-4BFE-AAF773871C07}"/>
              </a:ext>
            </a:extLst>
          </p:cNvPr>
          <p:cNvPicPr>
            <a:picLocks noChangeAspect="1"/>
          </p:cNvPicPr>
          <p:nvPr/>
        </p:nvPicPr>
        <p:blipFill>
          <a:blip r:embed="rId2"/>
          <a:stretch>
            <a:fillRect/>
          </a:stretch>
        </p:blipFill>
        <p:spPr>
          <a:xfrm>
            <a:off x="1211431" y="184918"/>
            <a:ext cx="6549246" cy="3684378"/>
          </a:xfrm>
          <a:prstGeom prst="rect">
            <a:avLst/>
          </a:prstGeom>
        </p:spPr>
      </p:pic>
      <p:pic>
        <p:nvPicPr>
          <p:cNvPr id="6" name="Picture 5">
            <a:extLst>
              <a:ext uri="{FF2B5EF4-FFF2-40B4-BE49-F238E27FC236}">
                <a16:creationId xmlns:a16="http://schemas.microsoft.com/office/drawing/2014/main" id="{9EC2BFDA-3341-AF10-9FBD-70618DA7CB62}"/>
              </a:ext>
            </a:extLst>
          </p:cNvPr>
          <p:cNvPicPr>
            <a:picLocks noChangeAspect="1"/>
          </p:cNvPicPr>
          <p:nvPr/>
        </p:nvPicPr>
        <p:blipFill>
          <a:blip r:embed="rId3"/>
          <a:stretch>
            <a:fillRect/>
          </a:stretch>
        </p:blipFill>
        <p:spPr>
          <a:xfrm>
            <a:off x="714780" y="3981024"/>
            <a:ext cx="2962688" cy="1047896"/>
          </a:xfrm>
          <a:prstGeom prst="rect">
            <a:avLst/>
          </a:prstGeom>
        </p:spPr>
      </p:pic>
      <p:sp>
        <p:nvSpPr>
          <p:cNvPr id="7" name="TextBox 6">
            <a:extLst>
              <a:ext uri="{FF2B5EF4-FFF2-40B4-BE49-F238E27FC236}">
                <a16:creationId xmlns:a16="http://schemas.microsoft.com/office/drawing/2014/main" id="{CCCA406E-48B3-C659-0E04-4E2B87EBF170}"/>
              </a:ext>
            </a:extLst>
          </p:cNvPr>
          <p:cNvSpPr txBox="1"/>
          <p:nvPr/>
        </p:nvSpPr>
        <p:spPr>
          <a:xfrm>
            <a:off x="5869377" y="4315152"/>
            <a:ext cx="3001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latin typeface="Arial"/>
                <a:cs typeface="Arial"/>
              </a:rPr>
              <a:t>#cokegivesback</a:t>
            </a:r>
            <a:endParaRPr lang="en-US">
              <a:solidFill>
                <a:srgbClr val="FF0000"/>
              </a:solidFill>
            </a:endParaRPr>
          </a:p>
        </p:txBody>
      </p:sp>
    </p:spTree>
    <p:extLst>
      <p:ext uri="{BB962C8B-B14F-4D97-AF65-F5344CB8AC3E}">
        <p14:creationId xmlns:p14="http://schemas.microsoft.com/office/powerpoint/2010/main" val="1755867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2A4D3-5A7C-FCAD-6A35-269D1DDC065A}"/>
              </a:ext>
            </a:extLst>
          </p:cNvPr>
          <p:cNvPicPr>
            <a:picLocks noChangeAspect="1"/>
          </p:cNvPicPr>
          <p:nvPr/>
        </p:nvPicPr>
        <p:blipFill>
          <a:blip r:embed="rId3"/>
          <a:stretch>
            <a:fillRect/>
          </a:stretch>
        </p:blipFill>
        <p:spPr>
          <a:xfrm>
            <a:off x="3379" y="2947535"/>
            <a:ext cx="9144000" cy="2195965"/>
          </a:xfrm>
          <a:prstGeom prst="rect">
            <a:avLst/>
          </a:prstGeom>
        </p:spPr>
      </p:pic>
      <p:pic>
        <p:nvPicPr>
          <p:cNvPr id="5" name="Picture 4">
            <a:extLst>
              <a:ext uri="{FF2B5EF4-FFF2-40B4-BE49-F238E27FC236}">
                <a16:creationId xmlns:a16="http://schemas.microsoft.com/office/drawing/2014/main" id="{CCB73B38-2617-32E5-4D02-7E9F7E57AC2D}"/>
              </a:ext>
            </a:extLst>
          </p:cNvPr>
          <p:cNvPicPr>
            <a:picLocks noChangeAspect="1"/>
          </p:cNvPicPr>
          <p:nvPr/>
        </p:nvPicPr>
        <p:blipFill>
          <a:blip r:embed="rId4"/>
          <a:stretch>
            <a:fillRect/>
          </a:stretch>
        </p:blipFill>
        <p:spPr>
          <a:xfrm>
            <a:off x="0" y="0"/>
            <a:ext cx="3307146" cy="3009102"/>
          </a:xfrm>
          <a:prstGeom prst="rect">
            <a:avLst/>
          </a:prstGeom>
        </p:spPr>
      </p:pic>
      <p:pic>
        <p:nvPicPr>
          <p:cNvPr id="7" name="Picture 6">
            <a:extLst>
              <a:ext uri="{FF2B5EF4-FFF2-40B4-BE49-F238E27FC236}">
                <a16:creationId xmlns:a16="http://schemas.microsoft.com/office/drawing/2014/main" id="{E53C2079-58CD-69A1-69B3-CF0E70F4043D}"/>
              </a:ext>
            </a:extLst>
          </p:cNvPr>
          <p:cNvPicPr>
            <a:picLocks noChangeAspect="1"/>
          </p:cNvPicPr>
          <p:nvPr/>
        </p:nvPicPr>
        <p:blipFill>
          <a:blip r:embed="rId5"/>
          <a:stretch>
            <a:fillRect/>
          </a:stretch>
        </p:blipFill>
        <p:spPr>
          <a:xfrm>
            <a:off x="3516990" y="0"/>
            <a:ext cx="3143689" cy="2915057"/>
          </a:xfrm>
          <a:prstGeom prst="rect">
            <a:avLst/>
          </a:prstGeom>
        </p:spPr>
      </p:pic>
      <p:pic>
        <p:nvPicPr>
          <p:cNvPr id="9" name="Picture 8">
            <a:extLst>
              <a:ext uri="{FF2B5EF4-FFF2-40B4-BE49-F238E27FC236}">
                <a16:creationId xmlns:a16="http://schemas.microsoft.com/office/drawing/2014/main" id="{C32BAA8B-5E10-8E43-6AE8-6DCACA4092DB}"/>
              </a:ext>
            </a:extLst>
          </p:cNvPr>
          <p:cNvPicPr>
            <a:picLocks noChangeAspect="1"/>
          </p:cNvPicPr>
          <p:nvPr/>
        </p:nvPicPr>
        <p:blipFill>
          <a:blip r:embed="rId6"/>
          <a:stretch>
            <a:fillRect/>
          </a:stretch>
        </p:blipFill>
        <p:spPr>
          <a:xfrm>
            <a:off x="7034390" y="33440"/>
            <a:ext cx="1831314" cy="2942221"/>
          </a:xfrm>
          <a:prstGeom prst="rect">
            <a:avLst/>
          </a:prstGeom>
        </p:spPr>
      </p:pic>
      <p:sp>
        <p:nvSpPr>
          <p:cNvPr id="11" name="TextBox 10">
            <a:extLst>
              <a:ext uri="{FF2B5EF4-FFF2-40B4-BE49-F238E27FC236}">
                <a16:creationId xmlns:a16="http://schemas.microsoft.com/office/drawing/2014/main" id="{9BE79315-92BC-5A57-6DC6-3C2B663A14EE}"/>
              </a:ext>
            </a:extLst>
          </p:cNvPr>
          <p:cNvSpPr txBox="1"/>
          <p:nvPr/>
        </p:nvSpPr>
        <p:spPr>
          <a:xfrm>
            <a:off x="1967948" y="4827903"/>
            <a:ext cx="7064734" cy="369332"/>
          </a:xfrm>
          <a:prstGeom prst="rect">
            <a:avLst/>
          </a:prstGeom>
          <a:noFill/>
        </p:spPr>
        <p:txBody>
          <a:bodyPr wrap="square">
            <a:spAutoFit/>
          </a:bodyPr>
          <a:lstStyle/>
          <a:p>
            <a:r>
              <a:rPr lang="en-US">
                <a:hlinkClick r:id="rId7"/>
              </a:rPr>
              <a:t>Goal 2: Zero Hunger - United Nations Sustainable Development</a:t>
            </a:r>
            <a:endParaRPr lang="en-US"/>
          </a:p>
        </p:txBody>
      </p:sp>
    </p:spTree>
    <p:extLst>
      <p:ext uri="{BB962C8B-B14F-4D97-AF65-F5344CB8AC3E}">
        <p14:creationId xmlns:p14="http://schemas.microsoft.com/office/powerpoint/2010/main" val="841769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2F1E8083-7402-D29D-9DF9-0420DE8287FD}"/>
              </a:ext>
            </a:extLst>
          </p:cNvPr>
          <p:cNvPicPr>
            <a:picLocks noChangeAspect="1"/>
          </p:cNvPicPr>
          <p:nvPr/>
        </p:nvPicPr>
        <p:blipFill>
          <a:blip r:embed="rId2"/>
          <a:stretch>
            <a:fillRect/>
          </a:stretch>
        </p:blipFill>
        <p:spPr>
          <a:xfrm>
            <a:off x="193658" y="52867"/>
            <a:ext cx="3909419" cy="2815135"/>
          </a:xfrm>
          <a:prstGeom prst="rect">
            <a:avLst/>
          </a:prstGeom>
        </p:spPr>
      </p:pic>
      <p:sp>
        <p:nvSpPr>
          <p:cNvPr id="5" name="TextBox 4">
            <a:extLst>
              <a:ext uri="{FF2B5EF4-FFF2-40B4-BE49-F238E27FC236}">
                <a16:creationId xmlns:a16="http://schemas.microsoft.com/office/drawing/2014/main" id="{F302BD07-A8CC-612C-DE5E-B7B769A62084}"/>
              </a:ext>
            </a:extLst>
          </p:cNvPr>
          <p:cNvSpPr txBox="1"/>
          <p:nvPr/>
        </p:nvSpPr>
        <p:spPr>
          <a:xfrm>
            <a:off x="836246" y="4306472"/>
            <a:ext cx="3008923" cy="646331"/>
          </a:xfrm>
          <a:prstGeom prst="rect">
            <a:avLst/>
          </a:prstGeom>
          <a:noFill/>
        </p:spPr>
        <p:txBody>
          <a:bodyPr wrap="square">
            <a:spAutoFit/>
          </a:bodyPr>
          <a:lstStyle/>
          <a:p>
            <a:r>
              <a:rPr lang="en-US">
                <a:hlinkClick r:id="rId3"/>
              </a:rPr>
              <a:t>frac_brief_understanding_the_connections.pdf</a:t>
            </a:r>
            <a:endParaRPr lang="en-US"/>
          </a:p>
        </p:txBody>
      </p:sp>
      <p:sp>
        <p:nvSpPr>
          <p:cNvPr id="11" name="TextBox 10">
            <a:extLst>
              <a:ext uri="{FF2B5EF4-FFF2-40B4-BE49-F238E27FC236}">
                <a16:creationId xmlns:a16="http://schemas.microsoft.com/office/drawing/2014/main" id="{E1EC96B8-CE4C-B10C-F85E-CE6AF2EE9192}"/>
              </a:ext>
            </a:extLst>
          </p:cNvPr>
          <p:cNvSpPr txBox="1"/>
          <p:nvPr/>
        </p:nvSpPr>
        <p:spPr>
          <a:xfrm>
            <a:off x="4439139" y="80447"/>
            <a:ext cx="4388338" cy="1754326"/>
          </a:xfrm>
          <a:prstGeom prst="rect">
            <a:avLst/>
          </a:prstGeom>
          <a:solidFill>
            <a:schemeClr val="accent6">
              <a:lumMod val="20000"/>
              <a:lumOff val="80000"/>
            </a:schemeClr>
          </a:solidFill>
        </p:spPr>
        <p:txBody>
          <a:bodyPr wrap="square">
            <a:spAutoFit/>
          </a:bodyPr>
          <a:lstStyle/>
          <a:p>
            <a:r>
              <a:rPr lang="en-US"/>
              <a:t>Food-insecure people are more prone to obesity. Not having a grocery store close by (and limited transportation) forces people to shop at places that sell mostly packaged and prepared foods – higher in calories, but lower in nutrition.</a:t>
            </a:r>
          </a:p>
        </p:txBody>
      </p:sp>
      <p:sp>
        <p:nvSpPr>
          <p:cNvPr id="13" name="TextBox 12">
            <a:extLst>
              <a:ext uri="{FF2B5EF4-FFF2-40B4-BE49-F238E27FC236}">
                <a16:creationId xmlns:a16="http://schemas.microsoft.com/office/drawing/2014/main" id="{749B41E7-A689-ABEB-F5B6-E85494F96B31}"/>
              </a:ext>
            </a:extLst>
          </p:cNvPr>
          <p:cNvSpPr txBox="1"/>
          <p:nvPr/>
        </p:nvSpPr>
        <p:spPr>
          <a:xfrm>
            <a:off x="4347308" y="2004179"/>
            <a:ext cx="4572000" cy="3139321"/>
          </a:xfrm>
          <a:prstGeom prst="rect">
            <a:avLst/>
          </a:prstGeom>
          <a:solidFill>
            <a:schemeClr val="accent2">
              <a:lumMod val="20000"/>
              <a:lumOff val="80000"/>
            </a:schemeClr>
          </a:solidFill>
        </p:spPr>
        <p:txBody>
          <a:bodyPr wrap="square">
            <a:spAutoFit/>
          </a:bodyPr>
          <a:lstStyle/>
          <a:p>
            <a:r>
              <a:rPr lang="en-US"/>
              <a:t>Approximately 39.5 million people, which accounts for 12.8% of the U.S. population, reside in low-income and low-access areas—commonly referred to as </a:t>
            </a:r>
            <a:r>
              <a:rPr lang="en-US">
                <a:highlight>
                  <a:srgbClr val="FFFF00"/>
                </a:highlight>
              </a:rPr>
              <a:t>food deserts</a:t>
            </a:r>
            <a:r>
              <a:rPr lang="en-US"/>
              <a:t>. These areas lack convenient options for securing affordable and healthy foods, especially fresh fruits and vegetables. Food deserts disproportionately affect high-poverty regions, creating everyday hurdles that can make it harder for kids, families, and communities to grow healthy and strong.</a:t>
            </a:r>
          </a:p>
        </p:txBody>
      </p:sp>
    </p:spTree>
    <p:extLst>
      <p:ext uri="{BB962C8B-B14F-4D97-AF65-F5344CB8AC3E}">
        <p14:creationId xmlns:p14="http://schemas.microsoft.com/office/powerpoint/2010/main" val="85391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ssets.mindshow.fun/themes/green_agriculture_tractor_farmland_20220626/Content-title-bg.sv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39238" cy="833438"/>
          </a:xfrm>
          <a:prstGeom prst="rect">
            <a:avLst/>
          </a:prstGeom>
        </p:spPr>
      </p:pic>
      <p:sp>
        <p:nvSpPr>
          <p:cNvPr id="3" name="Text 0"/>
          <p:cNvSpPr/>
          <p:nvPr/>
        </p:nvSpPr>
        <p:spPr>
          <a:xfrm>
            <a:off x="762000" y="171450"/>
            <a:ext cx="8121015" cy="552450"/>
          </a:xfrm>
          <a:prstGeom prst="rect">
            <a:avLst/>
          </a:prstGeom>
          <a:noFill/>
          <a:ln/>
        </p:spPr>
        <p:txBody>
          <a:bodyPr wrap="square" rtlCol="0" anchor="ctr"/>
          <a:lstStyle/>
          <a:p>
            <a:pPr marL="0" indent="0">
              <a:buNone/>
            </a:pPr>
            <a:r>
              <a:rPr lang="en-US" sz="2660" b="1">
                <a:solidFill>
                  <a:srgbClr val="383838"/>
                </a:solidFill>
                <a:latin typeface="Noto Sans SC" pitchFamily="34" charset="0"/>
                <a:ea typeface="Noto Sans SC" pitchFamily="34" charset="-122"/>
                <a:cs typeface="Noto Sans SC" pitchFamily="34" charset="-120"/>
              </a:rPr>
              <a:t>Eradicating Hunger</a:t>
            </a:r>
            <a:endParaRPr lang="en-US" sz="2660"/>
          </a:p>
        </p:txBody>
      </p:sp>
      <p:graphicFrame>
        <p:nvGraphicFramePr>
          <p:cNvPr id="7" name="Table 0"/>
          <p:cNvGraphicFramePr>
            <a:graphicFrameLocks noGrp="1"/>
          </p:cNvGraphicFramePr>
          <p:nvPr/>
        </p:nvGraphicFramePr>
        <p:xfrm>
          <a:off x="762000" y="1057275"/>
          <a:ext cx="7815263" cy="3262314"/>
        </p:xfrm>
        <a:graphic>
          <a:graphicData uri="http://schemas.openxmlformats.org/drawingml/2006/table">
            <a:tbl>
              <a:tblPr/>
              <a:tblGrid>
                <a:gridCol w="2579037">
                  <a:extLst>
                    <a:ext uri="{9D8B030D-6E8A-4147-A177-3AD203B41FA5}">
                      <a16:colId xmlns:a16="http://schemas.microsoft.com/office/drawing/2014/main" val="20000"/>
                    </a:ext>
                  </a:extLst>
                </a:gridCol>
                <a:gridCol w="2579037">
                  <a:extLst>
                    <a:ext uri="{9D8B030D-6E8A-4147-A177-3AD203B41FA5}">
                      <a16:colId xmlns:a16="http://schemas.microsoft.com/office/drawing/2014/main" val="20001"/>
                    </a:ext>
                  </a:extLst>
                </a:gridCol>
                <a:gridCol w="2657189">
                  <a:extLst>
                    <a:ext uri="{9D8B030D-6E8A-4147-A177-3AD203B41FA5}">
                      <a16:colId xmlns:a16="http://schemas.microsoft.com/office/drawing/2014/main" val="20002"/>
                    </a:ext>
                  </a:extLst>
                </a:gridCol>
              </a:tblGrid>
              <a:tr h="1087438">
                <a:tc>
                  <a:txBody>
                    <a:bodyPr/>
                    <a:lstStyle/>
                    <a:p>
                      <a:pPr marL="0" indent="0" algn="ctr">
                        <a:buNone/>
                      </a:pPr>
                      <a:r>
                        <a:rPr lang="en-US" sz="1380">
                          <a:solidFill>
                            <a:srgbClr val="FFFFFF"/>
                          </a:solidFill>
                        </a:rPr>
                        <a:t>Strategy</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383838"/>
                    </a:solidFill>
                  </a:tcPr>
                </a:tc>
                <a:tc>
                  <a:txBody>
                    <a:bodyPr/>
                    <a:lstStyle/>
                    <a:p>
                      <a:pPr marL="0" indent="0" algn="ctr">
                        <a:buNone/>
                      </a:pPr>
                      <a:r>
                        <a:rPr lang="en-US" sz="1380">
                          <a:solidFill>
                            <a:srgbClr val="FFFFFF"/>
                          </a:solidFill>
                        </a:rPr>
                        <a:t>United Nations' Zero Hunger Challenge</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383838"/>
                    </a:solidFill>
                  </a:tcPr>
                </a:tc>
                <a:tc>
                  <a:txBody>
                    <a:bodyPr/>
                    <a:lstStyle/>
                    <a:p>
                      <a:pPr marL="0" indent="0" algn="ctr">
                        <a:buNone/>
                      </a:pPr>
                      <a:r>
                        <a:rPr lang="en-US" sz="1380">
                          <a:solidFill>
                            <a:srgbClr val="FFFFFF"/>
                          </a:solidFill>
                        </a:rPr>
                        <a:t>Global Food Security Program</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383838"/>
                    </a:solidFill>
                  </a:tcPr>
                </a:tc>
                <a:extLst>
                  <a:ext uri="{0D108BD9-81ED-4DB2-BD59-A6C34878D82A}">
                    <a16:rowId xmlns:a16="http://schemas.microsoft.com/office/drawing/2014/main" val="10000"/>
                  </a:ext>
                </a:extLst>
              </a:tr>
              <a:tr h="1087438">
                <a:tc>
                  <a:txBody>
                    <a:bodyPr/>
                    <a:lstStyle/>
                    <a:p>
                      <a:pPr marL="0" indent="0" algn="ctr">
                        <a:buNone/>
                      </a:pPr>
                      <a:r>
                        <a:rPr lang="en-US" sz="1380">
                          <a:solidFill>
                            <a:srgbClr val="000000"/>
                          </a:solidFill>
                        </a:rPr>
                        <a:t>Objectives</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FFFFFF"/>
                    </a:solidFill>
                  </a:tcPr>
                </a:tc>
                <a:tc>
                  <a:txBody>
                    <a:bodyPr/>
                    <a:lstStyle/>
                    <a:p>
                      <a:pPr marL="0" indent="0" algn="ctr">
                        <a:buNone/>
                      </a:pPr>
                      <a:r>
                        <a:rPr lang="en-US" sz="1380">
                          <a:solidFill>
                            <a:srgbClr val="000000"/>
                          </a:solidFill>
                        </a:rPr>
                        <a:t>End hunger, improve food security, and nutrition</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FFFFFF"/>
                    </a:solidFill>
                  </a:tcPr>
                </a:tc>
                <a:tc>
                  <a:txBody>
                    <a:bodyPr/>
                    <a:lstStyle/>
                    <a:p>
                      <a:pPr marL="0" indent="0" algn="ctr">
                        <a:buNone/>
                      </a:pPr>
                      <a:r>
                        <a:rPr lang="en-US" sz="1380">
                          <a:solidFill>
                            <a:srgbClr val="000000"/>
                          </a:solidFill>
                        </a:rPr>
                        <a:t>Enhance agricultural productivity, sustainably use natural resources, and strengthen resilience to climate change</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87438">
                <a:tc>
                  <a:txBody>
                    <a:bodyPr/>
                    <a:lstStyle/>
                    <a:p>
                      <a:pPr marL="0" indent="0" algn="ctr">
                        <a:buNone/>
                      </a:pPr>
                      <a:r>
                        <a:rPr lang="en-US" sz="1380">
                          <a:solidFill>
                            <a:srgbClr val="000000"/>
                          </a:solidFill>
                        </a:rPr>
                        <a:t>Progress</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FFFFFF"/>
                    </a:solidFill>
                  </a:tcPr>
                </a:tc>
                <a:tc>
                  <a:txBody>
                    <a:bodyPr/>
                    <a:lstStyle/>
                    <a:p>
                      <a:pPr marL="0" indent="0" algn="ctr">
                        <a:buNone/>
                      </a:pPr>
                      <a:r>
                        <a:rPr lang="en-US" sz="1380">
                          <a:solidFill>
                            <a:srgbClr val="000000"/>
                          </a:solidFill>
                        </a:rPr>
                        <a:t>Progress has been made, but challenges persist</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FFFFFF"/>
                    </a:solidFill>
                  </a:tcPr>
                </a:tc>
                <a:tc>
                  <a:txBody>
                    <a:bodyPr/>
                    <a:lstStyle/>
                    <a:p>
                      <a:pPr marL="0" indent="0" algn="ctr">
                        <a:buNone/>
                      </a:pPr>
                      <a:r>
                        <a:rPr lang="en-US" sz="1380">
                          <a:solidFill>
                            <a:srgbClr val="000000"/>
                          </a:solidFill>
                        </a:rPr>
                        <a:t>Collaborative efforts have seen some success in improving food access and security</a:t>
                      </a:r>
                      <a:endParaRPr lang="en-US" sz="1380"/>
                    </a:p>
                  </a:txBody>
                  <a:tcPr anchor="ctr">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E9E9E9"/>
                      </a:solidFill>
                      <a:prstDash val="solid"/>
                      <a:round/>
                      <a:headEnd type="none" w="med" len="med"/>
                      <a:tailEnd type="none" w="med" len="med"/>
                    </a:lnT>
                    <a:lnB w="6350" cap="flat" cmpd="sng" algn="ctr">
                      <a:solidFill>
                        <a:srgbClr val="E9E9E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6184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719263" y="1728788"/>
            <a:ext cx="1009650" cy="1243013"/>
          </a:xfrm>
          <a:prstGeom prst="rect">
            <a:avLst/>
          </a:prstGeom>
          <a:noFill/>
          <a:ln/>
        </p:spPr>
        <p:txBody>
          <a:bodyPr wrap="square" rtlCol="0" anchor="t"/>
          <a:lstStyle/>
          <a:p>
            <a:pPr marL="0" indent="0">
              <a:buNone/>
            </a:pPr>
            <a:r>
              <a:rPr lang="en-US" sz="5760" b="1">
                <a:solidFill>
                  <a:srgbClr val="FFFFFF"/>
                </a:solidFill>
                <a:latin typeface="Noto Sans SC" pitchFamily="34" charset="0"/>
                <a:ea typeface="Noto Sans SC" pitchFamily="34" charset="-122"/>
                <a:cs typeface="Noto Sans SC" pitchFamily="34" charset="-120"/>
              </a:rPr>
              <a:t>03</a:t>
            </a:r>
            <a:endParaRPr lang="en-US" sz="5760"/>
          </a:p>
        </p:txBody>
      </p:sp>
      <p:sp>
        <p:nvSpPr>
          <p:cNvPr id="3" name="Text 1"/>
          <p:cNvSpPr/>
          <p:nvPr/>
        </p:nvSpPr>
        <p:spPr>
          <a:xfrm>
            <a:off x="3429000" y="2062163"/>
            <a:ext cx="4772978" cy="1662112"/>
          </a:xfrm>
          <a:prstGeom prst="rect">
            <a:avLst/>
          </a:prstGeom>
          <a:noFill/>
          <a:ln/>
        </p:spPr>
        <p:txBody>
          <a:bodyPr wrap="square" rtlCol="0" anchor="ctr"/>
          <a:lstStyle/>
          <a:p>
            <a:pPr marL="0" indent="0" algn="l">
              <a:buNone/>
            </a:pPr>
            <a:r>
              <a:rPr lang="en-US" sz="4025" b="1">
                <a:solidFill>
                  <a:srgbClr val="FFFFFF"/>
                </a:solidFill>
                <a:latin typeface="Noto Sans SC" pitchFamily="34" charset="0"/>
                <a:ea typeface="Noto Sans SC" pitchFamily="34" charset="-122"/>
                <a:cs typeface="Noto Sans SC" pitchFamily="34" charset="-120"/>
              </a:rPr>
              <a:t>Food Waste</a:t>
            </a:r>
            <a:endParaRPr lang="en-US" sz="4025"/>
          </a:p>
        </p:txBody>
      </p:sp>
      <p:sp>
        <p:nvSpPr>
          <p:cNvPr id="5" name="TextBox 4">
            <a:extLst>
              <a:ext uri="{FF2B5EF4-FFF2-40B4-BE49-F238E27FC236}">
                <a16:creationId xmlns:a16="http://schemas.microsoft.com/office/drawing/2014/main" id="{379DAF86-C025-DCBF-DA69-A68A06F1C0CA}"/>
              </a:ext>
            </a:extLst>
          </p:cNvPr>
          <p:cNvSpPr txBox="1"/>
          <p:nvPr/>
        </p:nvSpPr>
        <p:spPr>
          <a:xfrm>
            <a:off x="4443046" y="3524180"/>
            <a:ext cx="4572000" cy="923330"/>
          </a:xfrm>
          <a:prstGeom prst="rect">
            <a:avLst/>
          </a:prstGeom>
          <a:noFill/>
        </p:spPr>
        <p:txBody>
          <a:bodyPr wrap="square">
            <a:spAutoFit/>
          </a:bodyPr>
          <a:lstStyle/>
          <a:p>
            <a:r>
              <a:rPr lang="en-US">
                <a:solidFill>
                  <a:schemeClr val="bg1"/>
                </a:solidFill>
              </a:rPr>
              <a:t>“There are genuinely sufficient resources in the world to ensure that no one, nowhere, at no time, should go hungry.” – Ed Asner</a:t>
            </a:r>
          </a:p>
        </p:txBody>
      </p:sp>
    </p:spTree>
    <p:extLst>
      <p:ext uri="{BB962C8B-B14F-4D97-AF65-F5344CB8AC3E}">
        <p14:creationId xmlns:p14="http://schemas.microsoft.com/office/powerpoint/2010/main" val="382473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650D42-61EA-C4DA-09C8-0B60A215DF4D}"/>
              </a:ext>
            </a:extLst>
          </p:cNvPr>
          <p:cNvPicPr>
            <a:picLocks noChangeAspect="1"/>
          </p:cNvPicPr>
          <p:nvPr/>
        </p:nvPicPr>
        <p:blipFill>
          <a:blip r:embed="rId2"/>
          <a:stretch>
            <a:fillRect/>
          </a:stretch>
        </p:blipFill>
        <p:spPr>
          <a:xfrm>
            <a:off x="234163" y="0"/>
            <a:ext cx="8675673" cy="5143500"/>
          </a:xfrm>
          <a:prstGeom prst="rect">
            <a:avLst/>
          </a:prstGeom>
        </p:spPr>
      </p:pic>
    </p:spTree>
    <p:extLst>
      <p:ext uri="{BB962C8B-B14F-4D97-AF65-F5344CB8AC3E}">
        <p14:creationId xmlns:p14="http://schemas.microsoft.com/office/powerpoint/2010/main" val="3732123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1E620-146D-81E2-DCCF-8298F6329101}"/>
              </a:ext>
            </a:extLst>
          </p:cNvPr>
          <p:cNvSpPr txBox="1"/>
          <p:nvPr/>
        </p:nvSpPr>
        <p:spPr>
          <a:xfrm>
            <a:off x="275095" y="4774447"/>
            <a:ext cx="9000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Food Waste Costs U.S. Taxpayers Billions Of Dollars A Year (forbes.com)</a:t>
            </a:r>
            <a:endParaRPr lang="en-US"/>
          </a:p>
        </p:txBody>
      </p:sp>
      <p:pic>
        <p:nvPicPr>
          <p:cNvPr id="4" name="Picture 3" descr="food-waste">
            <a:extLst>
              <a:ext uri="{FF2B5EF4-FFF2-40B4-BE49-F238E27FC236}">
                <a16:creationId xmlns:a16="http://schemas.microsoft.com/office/drawing/2014/main" id="{13DB605F-4D15-63B7-A2BD-364B3BE65565}"/>
              </a:ext>
            </a:extLst>
          </p:cNvPr>
          <p:cNvPicPr>
            <a:picLocks noChangeAspect="1"/>
          </p:cNvPicPr>
          <p:nvPr/>
        </p:nvPicPr>
        <p:blipFill>
          <a:blip r:embed="rId3"/>
          <a:stretch>
            <a:fillRect/>
          </a:stretch>
        </p:blipFill>
        <p:spPr>
          <a:xfrm>
            <a:off x="3405277" y="1200150"/>
            <a:ext cx="2743200" cy="2743200"/>
          </a:xfrm>
          <a:prstGeom prst="rect">
            <a:avLst/>
          </a:prstGeom>
        </p:spPr>
      </p:pic>
      <p:sp>
        <p:nvSpPr>
          <p:cNvPr id="5" name="TextBox 4">
            <a:extLst>
              <a:ext uri="{FF2B5EF4-FFF2-40B4-BE49-F238E27FC236}">
                <a16:creationId xmlns:a16="http://schemas.microsoft.com/office/drawing/2014/main" id="{A0DE8F53-3F7F-DAAC-649A-5702B01F70A6}"/>
              </a:ext>
            </a:extLst>
          </p:cNvPr>
          <p:cNvSpPr txBox="1"/>
          <p:nvPr/>
        </p:nvSpPr>
        <p:spPr>
          <a:xfrm>
            <a:off x="147124" y="168142"/>
            <a:ext cx="2942492"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Light"/>
                <a:cs typeface="Calibri"/>
              </a:rPr>
              <a:t>The average grocery store throws away between $5,000 and $10, 000 worth of food weekly.</a:t>
            </a:r>
            <a:endParaRPr lang="en-US" sz="2000">
              <a:latin typeface="Calibri Light"/>
              <a:cs typeface="Calibri"/>
            </a:endParaRPr>
          </a:p>
          <a:p>
            <a:endParaRPr lang="en-US" sz="2000" dirty="0">
              <a:latin typeface="Calibri Light"/>
              <a:cs typeface="Calibri"/>
            </a:endParaRPr>
          </a:p>
          <a:p>
            <a:endParaRPr lang="en-US" sz="2000" dirty="0">
              <a:latin typeface="Calibri Light"/>
              <a:cs typeface="Calibri"/>
            </a:endParaRPr>
          </a:p>
          <a:p>
            <a:r>
              <a:rPr lang="en-US" sz="2000" dirty="0">
                <a:solidFill>
                  <a:srgbClr val="181716"/>
                </a:solidFill>
                <a:latin typeface="Calibri Light"/>
                <a:cs typeface="Calibri" panose="020F0502020204030204"/>
              </a:rPr>
              <a:t>There’s a powerful disincentive to improving and eradicating the problem. Since throwing out food cuts into corporate profits, the Internal Revenue Service classifies it as tax deductible.</a:t>
            </a:r>
            <a:r>
              <a:rPr lang="en-US" sz="2000" dirty="0">
                <a:latin typeface="Calibri Light"/>
                <a:cs typeface="Calibri" panose="020F0502020204030204"/>
              </a:rPr>
              <a:t> </a:t>
            </a:r>
          </a:p>
        </p:txBody>
      </p:sp>
      <p:sp>
        <p:nvSpPr>
          <p:cNvPr id="6" name="TextBox 5">
            <a:extLst>
              <a:ext uri="{FF2B5EF4-FFF2-40B4-BE49-F238E27FC236}">
                <a16:creationId xmlns:a16="http://schemas.microsoft.com/office/drawing/2014/main" id="{FFCE9FC0-8F98-A769-AECE-080A66BDBFC9}"/>
              </a:ext>
            </a:extLst>
          </p:cNvPr>
          <p:cNvSpPr txBox="1"/>
          <p:nvPr/>
        </p:nvSpPr>
        <p:spPr>
          <a:xfrm>
            <a:off x="6314970" y="741260"/>
            <a:ext cx="2636271"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$140.8 BILLION</a:t>
            </a:r>
          </a:p>
          <a:p>
            <a:r>
              <a:rPr lang="en-US" dirty="0">
                <a:cs typeface="Calibri"/>
              </a:rPr>
              <a:t>Was spent on waste management in 2022. </a:t>
            </a:r>
          </a:p>
          <a:p>
            <a:endParaRPr lang="en-US" dirty="0">
              <a:cs typeface="Calibri"/>
            </a:endParaRPr>
          </a:p>
          <a:p>
            <a:r>
              <a:rPr lang="en-US" dirty="0">
                <a:cs typeface="Calibri"/>
              </a:rPr>
              <a:t>21.59% of that waste was food waste.</a:t>
            </a:r>
          </a:p>
          <a:p>
            <a:endParaRPr lang="en-US" dirty="0">
              <a:cs typeface="Calibri"/>
            </a:endParaRPr>
          </a:p>
          <a:p>
            <a:r>
              <a:rPr lang="en-US" dirty="0">
                <a:cs typeface="Calibri"/>
              </a:rPr>
              <a:t>We spent over 6.5 BILLION DOLLARS to dispose of food waste in 2022.</a:t>
            </a:r>
          </a:p>
          <a:p>
            <a:endParaRPr lang="en-US" dirty="0">
              <a:cs typeface="Calibri"/>
            </a:endParaRPr>
          </a:p>
        </p:txBody>
      </p:sp>
    </p:spTree>
    <p:extLst>
      <p:ext uri="{BB962C8B-B14F-4D97-AF65-F5344CB8AC3E}">
        <p14:creationId xmlns:p14="http://schemas.microsoft.com/office/powerpoint/2010/main" val="4279091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 Food Waste Statistics in America | Earth.Org">
            <a:extLst>
              <a:ext uri="{FF2B5EF4-FFF2-40B4-BE49-F238E27FC236}">
                <a16:creationId xmlns:a16="http://schemas.microsoft.com/office/drawing/2014/main" id="{F8B94906-3C7A-53F5-ABE0-0B182460B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7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922FDE-7D05-07C5-368C-626E8416B8A5}"/>
              </a:ext>
            </a:extLst>
          </p:cNvPr>
          <p:cNvSpPr txBox="1"/>
          <p:nvPr/>
        </p:nvSpPr>
        <p:spPr>
          <a:xfrm>
            <a:off x="106680" y="0"/>
            <a:ext cx="8930640" cy="5078313"/>
          </a:xfrm>
          <a:prstGeom prst="rect">
            <a:avLst/>
          </a:prstGeom>
          <a:noFill/>
        </p:spPr>
        <p:txBody>
          <a:bodyPr wrap="square">
            <a:spAutoFit/>
          </a:bodyPr>
          <a:lstStyle/>
          <a:p>
            <a:r>
              <a:rPr lang="en-US" b="1" i="0">
                <a:solidFill>
                  <a:srgbClr val="4E4B4B"/>
                </a:solidFill>
                <a:effectLst/>
                <a:latin typeface="BREUER TEXT"/>
              </a:rPr>
              <a:t>Americans produce billions of pounds of food waste every year</a:t>
            </a:r>
            <a:r>
              <a:rPr lang="en-US" b="0" i="0">
                <a:solidFill>
                  <a:srgbClr val="4E4B4B"/>
                </a:solidFill>
                <a:effectLst/>
                <a:latin typeface="BREUER TEXT"/>
              </a:rPr>
              <a:t>, affecting the environment and economy in which they live. The average American throws out more than 400 lbs. (181 kg.) of food annually, which translates to </a:t>
            </a:r>
            <a:r>
              <a:rPr lang="en-US" b="1" i="0">
                <a:solidFill>
                  <a:srgbClr val="C00000"/>
                </a:solidFill>
                <a:effectLst/>
                <a:latin typeface="BREUER TEXT"/>
              </a:rPr>
              <a:t>30%–40% of the total US food supply. </a:t>
            </a:r>
            <a:r>
              <a:rPr lang="en-US" b="0" i="0" baseline="30000">
                <a:solidFill>
                  <a:srgbClr val="4E4B4B"/>
                </a:solidFill>
                <a:effectLst/>
                <a:latin typeface="BREUER TEXT"/>
              </a:rPr>
              <a:t>1, 2</a:t>
            </a:r>
            <a:r>
              <a:rPr lang="en-US" b="0" i="0">
                <a:solidFill>
                  <a:srgbClr val="4E4B4B"/>
                </a:solidFill>
                <a:effectLst/>
                <a:latin typeface="BREUER TEXT"/>
              </a:rPr>
              <a:t> Wasted food ranks as the number one material in US landfills, accounting for 24.1% of all municipal solid waste.</a:t>
            </a:r>
            <a:r>
              <a:rPr lang="en-US" b="0" i="0" baseline="30000">
                <a:solidFill>
                  <a:srgbClr val="4E4B4B"/>
                </a:solidFill>
                <a:effectLst/>
                <a:latin typeface="BREUER TEXT"/>
              </a:rPr>
              <a:t>26</a:t>
            </a:r>
            <a:endParaRPr lang="en-US" b="0" i="0">
              <a:solidFill>
                <a:srgbClr val="4E4B4B"/>
              </a:solidFill>
              <a:effectLst/>
              <a:latin typeface="BREUER TEXT"/>
            </a:endParaRPr>
          </a:p>
          <a:p>
            <a:r>
              <a:rPr lang="en-US" b="1" i="0">
                <a:solidFill>
                  <a:srgbClr val="4E4B4B"/>
                </a:solidFill>
                <a:effectLst/>
                <a:latin typeface="BREUER TEXT"/>
              </a:rPr>
              <a:t>Issues that exacerbate the problem include:</a:t>
            </a:r>
            <a:endParaRPr lang="en-US" b="1">
              <a:solidFill>
                <a:srgbClr val="4E4B4B"/>
              </a:solidFill>
              <a:latin typeface="BREUER TEXT"/>
            </a:endParaRPr>
          </a:p>
          <a:p>
            <a:pPr marL="285750" indent="-285750">
              <a:buFont typeface="Arial" panose="020B0604020202020204" pitchFamily="34" charset="0"/>
              <a:buChar char="•"/>
            </a:pPr>
            <a:r>
              <a:rPr lang="en-US" b="0" i="0">
                <a:solidFill>
                  <a:srgbClr val="4E4B4B"/>
                </a:solidFill>
                <a:effectLst/>
                <a:latin typeface="BREUER TEXT"/>
              </a:rPr>
              <a:t>unsustainable practices within the food supply chain</a:t>
            </a:r>
          </a:p>
          <a:p>
            <a:pPr marL="285750" indent="-285750">
              <a:buFont typeface="Arial" panose="020B0604020202020204" pitchFamily="34" charset="0"/>
              <a:buChar char="•"/>
            </a:pPr>
            <a:r>
              <a:rPr lang="en-US" b="0" i="0">
                <a:solidFill>
                  <a:srgbClr val="4E4B4B"/>
                </a:solidFill>
                <a:effectLst/>
                <a:latin typeface="BREUER TEXT"/>
              </a:rPr>
              <a:t>high aesthetic standards for produce (size, shape, color)</a:t>
            </a:r>
          </a:p>
          <a:p>
            <a:pPr marL="285750" indent="-285750">
              <a:buFont typeface="Arial" panose="020B0604020202020204" pitchFamily="34" charset="0"/>
              <a:buChar char="•"/>
            </a:pPr>
            <a:r>
              <a:rPr lang="en-US" b="0" i="0">
                <a:solidFill>
                  <a:srgbClr val="4E4B4B"/>
                </a:solidFill>
                <a:effectLst/>
                <a:latin typeface="BREUER TEXT"/>
              </a:rPr>
              <a:t>uninformed consumer behavior </a:t>
            </a:r>
          </a:p>
          <a:p>
            <a:r>
              <a:rPr lang="en-US" b="1">
                <a:solidFill>
                  <a:srgbClr val="4E4B4B"/>
                </a:solidFill>
                <a:latin typeface="BREUER TEXT"/>
              </a:rPr>
              <a:t>N</a:t>
            </a:r>
            <a:r>
              <a:rPr lang="en-US" b="1" i="0">
                <a:solidFill>
                  <a:srgbClr val="4E4B4B"/>
                </a:solidFill>
                <a:effectLst/>
                <a:latin typeface="BREUER TEXT"/>
              </a:rPr>
              <a:t>egative consequences of food waste include: </a:t>
            </a:r>
          </a:p>
          <a:p>
            <a:pPr marL="285750" indent="-285750">
              <a:buFont typeface="Arial" panose="020B0604020202020204" pitchFamily="34" charset="0"/>
              <a:buChar char="•"/>
            </a:pPr>
            <a:r>
              <a:rPr lang="en-US" b="0" i="0">
                <a:solidFill>
                  <a:srgbClr val="4E4B4B"/>
                </a:solidFill>
                <a:effectLst/>
                <a:latin typeface="BREUER TEXT"/>
              </a:rPr>
              <a:t>increased greenhouse gas emissions</a:t>
            </a:r>
            <a:endParaRPr lang="en-US">
              <a:solidFill>
                <a:srgbClr val="4E4B4B"/>
              </a:solidFill>
              <a:latin typeface="BREUER TEXT"/>
            </a:endParaRPr>
          </a:p>
          <a:p>
            <a:pPr marL="285750" indent="-285750">
              <a:buFont typeface="Arial" panose="020B0604020202020204" pitchFamily="34" charset="0"/>
              <a:buChar char="•"/>
            </a:pPr>
            <a:r>
              <a:rPr lang="en-US" b="0" i="0">
                <a:solidFill>
                  <a:srgbClr val="4E4B4B"/>
                </a:solidFill>
                <a:effectLst/>
                <a:latin typeface="BREUER TEXT"/>
              </a:rPr>
              <a:t>wasted and compromised water supplies</a:t>
            </a:r>
            <a:endParaRPr lang="en-US">
              <a:solidFill>
                <a:srgbClr val="4E4B4B"/>
              </a:solidFill>
              <a:latin typeface="BREUER TEXT"/>
            </a:endParaRPr>
          </a:p>
          <a:p>
            <a:pPr marL="285750" indent="-285750">
              <a:buFont typeface="Arial" panose="020B0604020202020204" pitchFamily="34" charset="0"/>
              <a:buChar char="•"/>
            </a:pPr>
            <a:r>
              <a:rPr lang="en-US" b="0" i="0">
                <a:solidFill>
                  <a:srgbClr val="4E4B4B"/>
                </a:solidFill>
                <a:effectLst/>
                <a:latin typeface="BREUER TEXT"/>
              </a:rPr>
              <a:t>economic losses</a:t>
            </a:r>
          </a:p>
          <a:p>
            <a:endParaRPr lang="en-US">
              <a:solidFill>
                <a:srgbClr val="4E4B4B"/>
              </a:solidFill>
              <a:latin typeface="BREUER TEXT"/>
            </a:endParaRPr>
          </a:p>
          <a:p>
            <a:r>
              <a:rPr lang="en-US" b="1" i="0">
                <a:solidFill>
                  <a:srgbClr val="4E4B4B"/>
                </a:solidFill>
                <a:effectLst/>
                <a:latin typeface="BREUER TEXT"/>
              </a:rPr>
              <a:t>Redistributing</a:t>
            </a:r>
            <a:r>
              <a:rPr lang="en-US" b="0" i="0">
                <a:solidFill>
                  <a:srgbClr val="4E4B4B"/>
                </a:solidFill>
                <a:effectLst/>
                <a:latin typeface="BREUER TEXT"/>
              </a:rPr>
              <a:t> unwanted or unsold food to organizations like food banks and churches not only reduces food waste but curbs food insecurity in the US. </a:t>
            </a:r>
          </a:p>
          <a:p>
            <a:r>
              <a:rPr lang="en-US" b="0" i="0">
                <a:solidFill>
                  <a:srgbClr val="4E4B4B"/>
                </a:solidFill>
                <a:effectLst/>
                <a:latin typeface="BREUER TEXT"/>
              </a:rPr>
              <a:t>Household </a:t>
            </a:r>
            <a:r>
              <a:rPr lang="en-US" b="1" i="0">
                <a:solidFill>
                  <a:srgbClr val="4E4B4B"/>
                </a:solidFill>
                <a:effectLst/>
                <a:latin typeface="BREUER TEXT"/>
              </a:rPr>
              <a:t>composting</a:t>
            </a:r>
            <a:r>
              <a:rPr lang="en-US" b="0" i="0">
                <a:solidFill>
                  <a:srgbClr val="4E4B4B"/>
                </a:solidFill>
                <a:effectLst/>
                <a:latin typeface="BREUER TEXT"/>
              </a:rPr>
              <a:t> diverts food from landfills, thereby mitigating greenhouse gas emissions.</a:t>
            </a:r>
            <a:endParaRPr lang="en-US"/>
          </a:p>
        </p:txBody>
      </p:sp>
      <p:pic>
        <p:nvPicPr>
          <p:cNvPr id="4" name="Picture 3">
            <a:extLst>
              <a:ext uri="{FF2B5EF4-FFF2-40B4-BE49-F238E27FC236}">
                <a16:creationId xmlns:a16="http://schemas.microsoft.com/office/drawing/2014/main" id="{63F3C95D-4F8D-DEB0-6851-41896ED392EA}"/>
              </a:ext>
            </a:extLst>
          </p:cNvPr>
          <p:cNvPicPr>
            <a:picLocks noChangeAspect="1"/>
          </p:cNvPicPr>
          <p:nvPr/>
        </p:nvPicPr>
        <p:blipFill>
          <a:blip r:embed="rId3"/>
          <a:stretch>
            <a:fillRect/>
          </a:stretch>
        </p:blipFill>
        <p:spPr>
          <a:xfrm>
            <a:off x="6345139" y="1530130"/>
            <a:ext cx="2557820" cy="1857634"/>
          </a:xfrm>
          <a:prstGeom prst="rect">
            <a:avLst/>
          </a:prstGeom>
        </p:spPr>
      </p:pic>
      <p:sp>
        <p:nvSpPr>
          <p:cNvPr id="5" name="TextBox 4">
            <a:extLst>
              <a:ext uri="{FF2B5EF4-FFF2-40B4-BE49-F238E27FC236}">
                <a16:creationId xmlns:a16="http://schemas.microsoft.com/office/drawing/2014/main" id="{A1B2C374-3FAC-82AE-6838-46FA4FAF74F2}"/>
              </a:ext>
            </a:extLst>
          </p:cNvPr>
          <p:cNvSpPr txBox="1"/>
          <p:nvPr/>
        </p:nvSpPr>
        <p:spPr>
          <a:xfrm>
            <a:off x="4496463" y="4880074"/>
            <a:ext cx="4572000" cy="276999"/>
          </a:xfrm>
          <a:prstGeom prst="rect">
            <a:avLst/>
          </a:prstGeom>
          <a:noFill/>
        </p:spPr>
        <p:txBody>
          <a:bodyPr wrap="square">
            <a:spAutoFit/>
          </a:bodyPr>
          <a:lstStyle/>
          <a:p>
            <a:r>
              <a:rPr lang="en-US" sz="1200">
                <a:hlinkClick r:id="rId4"/>
              </a:rPr>
              <a:t>SS Footnotes - Jayden Davis (squarespace.com)</a:t>
            </a:r>
            <a:endParaRPr lang="en-US" sz="1200"/>
          </a:p>
        </p:txBody>
      </p:sp>
    </p:spTree>
    <p:extLst>
      <p:ext uri="{BB962C8B-B14F-4D97-AF65-F5344CB8AC3E}">
        <p14:creationId xmlns:p14="http://schemas.microsoft.com/office/powerpoint/2010/main" val="2230742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F350A-6C34-A1EA-E427-FCBC1B706994}"/>
              </a:ext>
            </a:extLst>
          </p:cNvPr>
          <p:cNvPicPr>
            <a:picLocks noChangeAspect="1"/>
          </p:cNvPicPr>
          <p:nvPr/>
        </p:nvPicPr>
        <p:blipFill>
          <a:blip r:embed="rId3"/>
          <a:stretch>
            <a:fillRect/>
          </a:stretch>
        </p:blipFill>
        <p:spPr>
          <a:xfrm>
            <a:off x="0" y="0"/>
            <a:ext cx="4752435" cy="5143500"/>
          </a:xfrm>
          <a:prstGeom prst="rect">
            <a:avLst/>
          </a:prstGeom>
        </p:spPr>
      </p:pic>
      <p:sp>
        <p:nvSpPr>
          <p:cNvPr id="5" name="TextBox 4">
            <a:extLst>
              <a:ext uri="{FF2B5EF4-FFF2-40B4-BE49-F238E27FC236}">
                <a16:creationId xmlns:a16="http://schemas.microsoft.com/office/drawing/2014/main" id="{710B96A2-8DD2-BE58-B58F-FA061D1422C6}"/>
              </a:ext>
            </a:extLst>
          </p:cNvPr>
          <p:cNvSpPr txBox="1"/>
          <p:nvPr/>
        </p:nvSpPr>
        <p:spPr>
          <a:xfrm>
            <a:off x="4778734" y="1197170"/>
            <a:ext cx="4007457" cy="2308324"/>
          </a:xfrm>
          <a:prstGeom prst="rect">
            <a:avLst/>
          </a:prstGeom>
          <a:noFill/>
        </p:spPr>
        <p:txBody>
          <a:bodyPr wrap="square">
            <a:spAutoFit/>
          </a:bodyPr>
          <a:lstStyle/>
          <a:p>
            <a:r>
              <a:rPr lang="en-US" b="0" i="0">
                <a:solidFill>
                  <a:srgbClr val="4E4B4B"/>
                </a:solidFill>
                <a:effectLst/>
                <a:latin typeface="BREUER TEXT"/>
              </a:rPr>
              <a:t>Wasted food left to rot in landfills also increases greenhouse gas emissions.</a:t>
            </a:r>
            <a:r>
              <a:rPr lang="en-US" b="0" i="0" baseline="30000">
                <a:solidFill>
                  <a:srgbClr val="4E4B4B"/>
                </a:solidFill>
                <a:effectLst/>
                <a:latin typeface="BREUER TEXT"/>
              </a:rPr>
              <a:t>124</a:t>
            </a:r>
            <a:r>
              <a:rPr lang="en-US" b="0" i="0">
                <a:solidFill>
                  <a:srgbClr val="4E4B4B"/>
                </a:solidFill>
                <a:effectLst/>
                <a:latin typeface="BREUER TEXT"/>
              </a:rPr>
              <a:t> </a:t>
            </a:r>
          </a:p>
          <a:p>
            <a:endParaRPr lang="en-US">
              <a:solidFill>
                <a:srgbClr val="4E4B4B"/>
              </a:solidFill>
              <a:latin typeface="BREUER TEXT"/>
            </a:endParaRPr>
          </a:p>
          <a:p>
            <a:r>
              <a:rPr lang="en-US" b="0" i="0">
                <a:solidFill>
                  <a:srgbClr val="4E4B4B"/>
                </a:solidFill>
                <a:effectLst/>
                <a:latin typeface="BREUER TEXT"/>
              </a:rPr>
              <a:t>According to the Environmental Protection Agency, only 2.6 million tons of food scraps were composted in 2018, compared to 35 million tons that went into landfills.</a:t>
            </a:r>
            <a:r>
              <a:rPr lang="en-US" b="0" i="0" baseline="30000">
                <a:solidFill>
                  <a:srgbClr val="4E4B4B"/>
                </a:solidFill>
                <a:effectLst/>
                <a:latin typeface="BREUER TEXT"/>
              </a:rPr>
              <a:t>125</a:t>
            </a:r>
            <a:endParaRPr lang="en-US"/>
          </a:p>
        </p:txBody>
      </p:sp>
      <p:sp>
        <p:nvSpPr>
          <p:cNvPr id="10" name="TextBox 9">
            <a:extLst>
              <a:ext uri="{FF2B5EF4-FFF2-40B4-BE49-F238E27FC236}">
                <a16:creationId xmlns:a16="http://schemas.microsoft.com/office/drawing/2014/main" id="{EB5AB3C6-AE27-F4F7-827C-7AAF36D057D1}"/>
              </a:ext>
            </a:extLst>
          </p:cNvPr>
          <p:cNvSpPr txBox="1"/>
          <p:nvPr/>
        </p:nvSpPr>
        <p:spPr>
          <a:xfrm>
            <a:off x="4496463" y="4880074"/>
            <a:ext cx="4572000" cy="276999"/>
          </a:xfrm>
          <a:prstGeom prst="rect">
            <a:avLst/>
          </a:prstGeom>
          <a:noFill/>
        </p:spPr>
        <p:txBody>
          <a:bodyPr wrap="square">
            <a:spAutoFit/>
          </a:bodyPr>
          <a:lstStyle/>
          <a:p>
            <a:r>
              <a:rPr lang="en-US" sz="1200">
                <a:hlinkClick r:id="rId4"/>
              </a:rPr>
              <a:t>SS Footnotes - Jayden Davis (squarespace.com)</a:t>
            </a:r>
            <a:endParaRPr lang="en-US" sz="1200"/>
          </a:p>
        </p:txBody>
      </p:sp>
    </p:spTree>
    <p:extLst>
      <p:ext uri="{BB962C8B-B14F-4D97-AF65-F5344CB8AC3E}">
        <p14:creationId xmlns:p14="http://schemas.microsoft.com/office/powerpoint/2010/main" val="937439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3695-79DA-90C4-E66C-4AB63863930F}"/>
              </a:ext>
            </a:extLst>
          </p:cNvPr>
          <p:cNvPicPr>
            <a:picLocks noChangeAspect="1"/>
          </p:cNvPicPr>
          <p:nvPr/>
        </p:nvPicPr>
        <p:blipFill>
          <a:blip r:embed="rId2"/>
          <a:stretch>
            <a:fillRect/>
          </a:stretch>
        </p:blipFill>
        <p:spPr>
          <a:xfrm>
            <a:off x="1193451" y="184791"/>
            <a:ext cx="6744641" cy="2838846"/>
          </a:xfrm>
          <a:prstGeom prst="rect">
            <a:avLst/>
          </a:prstGeom>
        </p:spPr>
      </p:pic>
      <p:sp>
        <p:nvSpPr>
          <p:cNvPr id="5" name="TextBox 4">
            <a:extLst>
              <a:ext uri="{FF2B5EF4-FFF2-40B4-BE49-F238E27FC236}">
                <a16:creationId xmlns:a16="http://schemas.microsoft.com/office/drawing/2014/main" id="{EBA8A9EF-5D9D-2B33-67EE-14826CD984ED}"/>
              </a:ext>
            </a:extLst>
          </p:cNvPr>
          <p:cNvSpPr txBox="1"/>
          <p:nvPr/>
        </p:nvSpPr>
        <p:spPr>
          <a:xfrm>
            <a:off x="950180" y="4308470"/>
            <a:ext cx="8098403" cy="369332"/>
          </a:xfrm>
          <a:prstGeom prst="rect">
            <a:avLst/>
          </a:prstGeom>
          <a:noFill/>
        </p:spPr>
        <p:txBody>
          <a:bodyPr wrap="square">
            <a:spAutoFit/>
          </a:bodyPr>
          <a:lstStyle/>
          <a:p>
            <a:r>
              <a:rPr lang="en-US">
                <a:hlinkClick r:id="rId3"/>
              </a:rPr>
              <a:t>Who is responsible for Food loss or Food waste? (avristech.com)</a:t>
            </a:r>
            <a:endParaRPr lang="en-US"/>
          </a:p>
        </p:txBody>
      </p:sp>
      <p:sp>
        <p:nvSpPr>
          <p:cNvPr id="2" name="TextBox 1">
            <a:extLst>
              <a:ext uri="{FF2B5EF4-FFF2-40B4-BE49-F238E27FC236}">
                <a16:creationId xmlns:a16="http://schemas.microsoft.com/office/drawing/2014/main" id="{FAC52B01-4C68-D665-BAE2-505AFE554BC7}"/>
              </a:ext>
            </a:extLst>
          </p:cNvPr>
          <p:cNvSpPr txBox="1"/>
          <p:nvPr/>
        </p:nvSpPr>
        <p:spPr>
          <a:xfrm>
            <a:off x="226663" y="3195557"/>
            <a:ext cx="92040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E4B4B"/>
                </a:solidFill>
                <a:latin typeface="BREUER TEXT"/>
              </a:rPr>
              <a:t>Concerning efforts to prevent food waste and loss, the US is ranked number 22 among 35 high-income countries</a:t>
            </a:r>
            <a:r>
              <a:rPr lang="en-US" dirty="0">
                <a:solidFill>
                  <a:srgbClr val="4E4B4B"/>
                </a:solidFill>
                <a:latin typeface="BREUER TEXT"/>
              </a:rPr>
              <a:t>—number 1 referring to a country at the forefront of food sustainability initiatives and number 35 referring to a country with the poorest practices.</a:t>
            </a:r>
            <a:endParaRPr lang="en-US" sz="1200" baseline="30000" dirty="0">
              <a:solidFill>
                <a:srgbClr val="4E4B4B"/>
              </a:solidFill>
              <a:latin typeface="BREUER TEXT"/>
            </a:endParaRPr>
          </a:p>
        </p:txBody>
      </p:sp>
    </p:spTree>
    <p:extLst>
      <p:ext uri="{BB962C8B-B14F-4D97-AF65-F5344CB8AC3E}">
        <p14:creationId xmlns:p14="http://schemas.microsoft.com/office/powerpoint/2010/main" val="2392857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52450" y="566738"/>
            <a:ext cx="5253990" cy="1228725"/>
          </a:xfrm>
          <a:prstGeom prst="rect">
            <a:avLst/>
          </a:prstGeom>
          <a:noFill/>
          <a:ln/>
        </p:spPr>
        <p:txBody>
          <a:bodyPr wrap="square" lIns="91440" tIns="45720" rIns="91440" bIns="45720" rtlCol="0" anchor="b"/>
          <a:lstStyle/>
          <a:p>
            <a:pPr marL="0" indent="0" algn="l">
              <a:buNone/>
            </a:pPr>
            <a:endParaRPr lang="en-US" sz="3550" b="1">
              <a:solidFill>
                <a:srgbClr val="FFFFFF"/>
              </a:solidFill>
              <a:latin typeface="Noto Sans SC"/>
              <a:ea typeface="Noto Sans SC"/>
            </a:endParaRPr>
          </a:p>
        </p:txBody>
      </p:sp>
      <p:sp>
        <p:nvSpPr>
          <p:cNvPr id="4" name="Text 2"/>
          <p:cNvSpPr/>
          <p:nvPr/>
        </p:nvSpPr>
        <p:spPr>
          <a:xfrm>
            <a:off x="2861454" y="358806"/>
            <a:ext cx="1638300" cy="414337"/>
          </a:xfrm>
          <a:prstGeom prst="rect">
            <a:avLst/>
          </a:prstGeom>
          <a:noFill/>
          <a:ln/>
        </p:spPr>
        <p:txBody>
          <a:bodyPr wrap="square" rtlCol="0" anchor="t"/>
          <a:lstStyle/>
          <a:p>
            <a:pPr marL="0" indent="0" algn="l">
              <a:buNone/>
            </a:pPr>
            <a:r>
              <a:rPr lang="en-US" sz="2400" b="1" u="sng" strike="noStrike" baseline="0">
                <a:solidFill>
                  <a:srgbClr val="FFFFFF"/>
                </a:solidFill>
                <a:latin typeface="Calibri"/>
                <a:ea typeface="Segoe UI"/>
                <a:cs typeface="Segoe UI"/>
                <a:hlinkClick r:id="rId3">
                  <a:extLst>
                    <a:ext uri="{A12FA001-AC4F-418D-AE19-62706E023703}">
                      <ahyp:hlinkClr xmlns:ahyp="http://schemas.microsoft.com/office/drawing/2018/hyperlinkcolor" val="tx"/>
                    </a:ext>
                  </a:extLst>
                </a:hlinkClick>
              </a:rPr>
              <a:t>Kahoot!</a:t>
            </a:r>
            <a:endParaRPr lang="en-US" sz="1050"/>
          </a:p>
        </p:txBody>
      </p:sp>
      <p:pic>
        <p:nvPicPr>
          <p:cNvPr id="5" name="Picture 4" descr="A cartoon of a child sitting at a table with a plate and fork&#10;&#10;Description automatically generated">
            <a:extLst>
              <a:ext uri="{FF2B5EF4-FFF2-40B4-BE49-F238E27FC236}">
                <a16:creationId xmlns:a16="http://schemas.microsoft.com/office/drawing/2014/main" id="{FA3A0234-7843-217E-EEE9-FA2D32BF6A22}"/>
              </a:ext>
            </a:extLst>
          </p:cNvPr>
          <p:cNvPicPr>
            <a:picLocks noChangeAspect="1"/>
          </p:cNvPicPr>
          <p:nvPr/>
        </p:nvPicPr>
        <p:blipFill>
          <a:blip r:embed="rId4"/>
          <a:stretch>
            <a:fillRect/>
          </a:stretch>
        </p:blipFill>
        <p:spPr>
          <a:xfrm>
            <a:off x="5047982" y="400501"/>
            <a:ext cx="4094491" cy="3425944"/>
          </a:xfrm>
          <a:prstGeom prst="rect">
            <a:avLst/>
          </a:prstGeom>
        </p:spPr>
      </p:pic>
      <p:pic>
        <p:nvPicPr>
          <p:cNvPr id="6" name="Picture 5" descr="A close up of a logo&#10;&#10;Description automatically generated">
            <a:extLst>
              <a:ext uri="{FF2B5EF4-FFF2-40B4-BE49-F238E27FC236}">
                <a16:creationId xmlns:a16="http://schemas.microsoft.com/office/drawing/2014/main" id="{E0638B28-8C4C-66F9-CAD6-5278D2A8F972}"/>
              </a:ext>
            </a:extLst>
          </p:cNvPr>
          <p:cNvPicPr>
            <a:picLocks noChangeAspect="1"/>
          </p:cNvPicPr>
          <p:nvPr/>
        </p:nvPicPr>
        <p:blipFill>
          <a:blip r:embed="rId5"/>
          <a:stretch>
            <a:fillRect/>
          </a:stretch>
        </p:blipFill>
        <p:spPr>
          <a:xfrm rot="-720000">
            <a:off x="240552" y="459176"/>
            <a:ext cx="2160737" cy="1001023"/>
          </a:xfrm>
          <a:prstGeom prst="rect">
            <a:avLst/>
          </a:prstGeom>
        </p:spPr>
      </p:pic>
      <p:sp>
        <p:nvSpPr>
          <p:cNvPr id="9" name="TextBox 8">
            <a:extLst>
              <a:ext uri="{FF2B5EF4-FFF2-40B4-BE49-F238E27FC236}">
                <a16:creationId xmlns:a16="http://schemas.microsoft.com/office/drawing/2014/main" id="{EE061D37-3E5E-2A6D-0EBF-8FFC5935F25F}"/>
              </a:ext>
            </a:extLst>
          </p:cNvPr>
          <p:cNvSpPr txBox="1"/>
          <p:nvPr/>
        </p:nvSpPr>
        <p:spPr>
          <a:xfrm>
            <a:off x="1324155" y="179321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Montserrat"/>
              </a:rPr>
              <a:t>Join at </a:t>
            </a:r>
            <a:r>
              <a:rPr lang="en-US" b="1">
                <a:solidFill>
                  <a:schemeClr val="bg1"/>
                </a:solidFill>
                <a:latin typeface="inherit"/>
              </a:rPr>
              <a:t>www.kahoot.it</a:t>
            </a:r>
          </a:p>
          <a:p>
            <a:r>
              <a:rPr lang="en-US">
                <a:solidFill>
                  <a:schemeClr val="bg1"/>
                </a:solidFill>
                <a:latin typeface="Montserrat"/>
              </a:rPr>
              <a:t>or with the </a:t>
            </a:r>
            <a:r>
              <a:rPr lang="en-US" b="1">
                <a:solidFill>
                  <a:schemeClr val="bg1"/>
                </a:solidFill>
                <a:latin typeface="inherit"/>
              </a:rPr>
              <a:t>Kahoot! app</a:t>
            </a:r>
          </a:p>
        </p:txBody>
      </p:sp>
      <p:sp>
        <p:nvSpPr>
          <p:cNvPr id="7" name="TextBox 6">
            <a:extLst>
              <a:ext uri="{FF2B5EF4-FFF2-40B4-BE49-F238E27FC236}">
                <a16:creationId xmlns:a16="http://schemas.microsoft.com/office/drawing/2014/main" id="{74809DCA-3F3B-8A23-24D9-B41A38C0FFD8}"/>
              </a:ext>
            </a:extLst>
          </p:cNvPr>
          <p:cNvSpPr txBox="1"/>
          <p:nvPr/>
        </p:nvSpPr>
        <p:spPr>
          <a:xfrm>
            <a:off x="2564202" y="26989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hlinkClick r:id="rId6">
                  <a:extLst>
                    <a:ext uri="{A12FA001-AC4F-418D-AE19-62706E023703}">
                      <ahyp:hlinkClr xmlns:ahyp="http://schemas.microsoft.com/office/drawing/2018/hyperlinkcolor" val="tx"/>
                    </a:ext>
                  </a:extLst>
                </a:hlinkClick>
              </a:rPr>
              <a:t>Start a game</a:t>
            </a:r>
            <a:endParaRPr lang="en-US">
              <a:solidFill>
                <a:schemeClr val="bg1"/>
              </a:solidFill>
              <a:ea typeface="Calibri"/>
              <a:cs typeface="Calibri"/>
            </a:endParaRPr>
          </a:p>
        </p:txBody>
      </p:sp>
      <p:sp>
        <p:nvSpPr>
          <p:cNvPr id="3" name="Rectangle: Rounded Corners 2">
            <a:extLst>
              <a:ext uri="{FF2B5EF4-FFF2-40B4-BE49-F238E27FC236}">
                <a16:creationId xmlns:a16="http://schemas.microsoft.com/office/drawing/2014/main" id="{0C2565AD-37FE-83B2-D587-2A8C4F406738}"/>
              </a:ext>
            </a:extLst>
          </p:cNvPr>
          <p:cNvSpPr/>
          <p:nvPr/>
        </p:nvSpPr>
        <p:spPr>
          <a:xfrm>
            <a:off x="552450" y="3826445"/>
            <a:ext cx="5215890" cy="1228725"/>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“There are people in the world so hungry, that God cannot appear to them except in the form of bread.” –Mahatma Gandhi</a:t>
            </a:r>
          </a:p>
        </p:txBody>
      </p:sp>
    </p:spTree>
    <p:extLst>
      <p:ext uri="{BB962C8B-B14F-4D97-AF65-F5344CB8AC3E}">
        <p14:creationId xmlns:p14="http://schemas.microsoft.com/office/powerpoint/2010/main" val="249339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99BFA-BA6F-0EE2-A0DE-85A80547CAA3}"/>
              </a:ext>
            </a:extLst>
          </p:cNvPr>
          <p:cNvPicPr>
            <a:picLocks noChangeAspect="1"/>
          </p:cNvPicPr>
          <p:nvPr/>
        </p:nvPicPr>
        <p:blipFill>
          <a:blip r:embed="rId2"/>
          <a:stretch>
            <a:fillRect/>
          </a:stretch>
        </p:blipFill>
        <p:spPr>
          <a:xfrm>
            <a:off x="0" y="0"/>
            <a:ext cx="3936905" cy="5143500"/>
          </a:xfrm>
          <a:prstGeom prst="rect">
            <a:avLst/>
          </a:prstGeom>
        </p:spPr>
      </p:pic>
      <p:sp>
        <p:nvSpPr>
          <p:cNvPr id="5" name="TextBox 4">
            <a:extLst>
              <a:ext uri="{FF2B5EF4-FFF2-40B4-BE49-F238E27FC236}">
                <a16:creationId xmlns:a16="http://schemas.microsoft.com/office/drawing/2014/main" id="{1438B9B4-75E8-D574-E095-639FEF4B7A27}"/>
              </a:ext>
            </a:extLst>
          </p:cNvPr>
          <p:cNvSpPr txBox="1"/>
          <p:nvPr/>
        </p:nvSpPr>
        <p:spPr>
          <a:xfrm>
            <a:off x="4401047" y="133302"/>
            <a:ext cx="4572000" cy="2492990"/>
          </a:xfrm>
          <a:prstGeom prst="rect">
            <a:avLst/>
          </a:prstGeom>
          <a:noFill/>
        </p:spPr>
        <p:txBody>
          <a:bodyPr wrap="square">
            <a:spAutoFit/>
          </a:bodyPr>
          <a:lstStyle/>
          <a:p>
            <a:r>
              <a:rPr lang="en-US" b="0" i="0">
                <a:solidFill>
                  <a:srgbClr val="4E4B4B"/>
                </a:solidFill>
                <a:effectLst/>
                <a:latin typeface="BREUER TEXT"/>
              </a:rPr>
              <a:t>Studies estimate that processed food in the United States now travels over 1,300 miles on average, and fresh produce travels over 1,500 miles before reaching grocery stores and restaurants.</a:t>
            </a:r>
            <a:r>
              <a:rPr lang="en-US" b="0" i="0" baseline="30000">
                <a:solidFill>
                  <a:srgbClr val="4E4B4B"/>
                </a:solidFill>
                <a:effectLst/>
                <a:latin typeface="BREUER TEXT"/>
              </a:rPr>
              <a:t>79</a:t>
            </a:r>
            <a:r>
              <a:rPr lang="en-US" b="0" i="0">
                <a:solidFill>
                  <a:srgbClr val="4E4B4B"/>
                </a:solidFill>
                <a:effectLst/>
                <a:latin typeface="BREUER TEXT"/>
              </a:rPr>
              <a:t> Lengthy transport times and distances lead to more damage during transportation and reduced shelf life.</a:t>
            </a:r>
            <a:r>
              <a:rPr lang="en-US" b="0" i="0" baseline="30000">
                <a:solidFill>
                  <a:srgbClr val="4E4B4B"/>
                </a:solidFill>
                <a:effectLst/>
                <a:latin typeface="BREUER TEXT"/>
              </a:rPr>
              <a:t>80</a:t>
            </a:r>
          </a:p>
          <a:p>
            <a:endParaRPr lang="en-US" baseline="30000">
              <a:solidFill>
                <a:srgbClr val="4E4B4B"/>
              </a:solidFill>
              <a:latin typeface="BREUER TEXT"/>
            </a:endParaRPr>
          </a:p>
          <a:p>
            <a:r>
              <a:rPr lang="en-US" baseline="30000">
                <a:solidFill>
                  <a:srgbClr val="4E4B4B"/>
                </a:solidFill>
                <a:latin typeface="BREUER TEXT"/>
              </a:rPr>
              <a:t>Local Options Include:</a:t>
            </a:r>
            <a:endParaRPr lang="en-US"/>
          </a:p>
        </p:txBody>
      </p:sp>
      <p:sp>
        <p:nvSpPr>
          <p:cNvPr id="7" name="TextBox 6">
            <a:extLst>
              <a:ext uri="{FF2B5EF4-FFF2-40B4-BE49-F238E27FC236}">
                <a16:creationId xmlns:a16="http://schemas.microsoft.com/office/drawing/2014/main" id="{CB035132-522D-F516-6DE9-405F474212CD}"/>
              </a:ext>
            </a:extLst>
          </p:cNvPr>
          <p:cNvSpPr txBox="1"/>
          <p:nvPr/>
        </p:nvSpPr>
        <p:spPr>
          <a:xfrm>
            <a:off x="4496463" y="2567001"/>
            <a:ext cx="4572000" cy="369332"/>
          </a:xfrm>
          <a:prstGeom prst="rect">
            <a:avLst/>
          </a:prstGeom>
          <a:noFill/>
        </p:spPr>
        <p:txBody>
          <a:bodyPr wrap="square">
            <a:spAutoFit/>
          </a:bodyPr>
          <a:lstStyle/>
          <a:p>
            <a:r>
              <a:rPr lang="en-US">
                <a:hlinkClick r:id="rId3"/>
              </a:rPr>
              <a:t>Where To Buy - Florida Fresh Meat Company</a:t>
            </a:r>
            <a:endParaRPr lang="en-US"/>
          </a:p>
        </p:txBody>
      </p:sp>
      <p:sp>
        <p:nvSpPr>
          <p:cNvPr id="9" name="TextBox 8">
            <a:extLst>
              <a:ext uri="{FF2B5EF4-FFF2-40B4-BE49-F238E27FC236}">
                <a16:creationId xmlns:a16="http://schemas.microsoft.com/office/drawing/2014/main" id="{A7203281-F6DC-391C-FA8D-C95D90A37067}"/>
              </a:ext>
            </a:extLst>
          </p:cNvPr>
          <p:cNvSpPr txBox="1"/>
          <p:nvPr/>
        </p:nvSpPr>
        <p:spPr>
          <a:xfrm>
            <a:off x="4497917" y="3042166"/>
            <a:ext cx="4572000" cy="646331"/>
          </a:xfrm>
          <a:prstGeom prst="rect">
            <a:avLst/>
          </a:prstGeom>
          <a:noFill/>
        </p:spPr>
        <p:txBody>
          <a:bodyPr wrap="square">
            <a:spAutoFit/>
          </a:bodyPr>
          <a:lstStyle/>
          <a:p>
            <a:r>
              <a:rPr lang="en-US">
                <a:hlinkClick r:id="rId4"/>
              </a:rPr>
              <a:t>Market | Tampa, FL | Good Earth Meat &amp; Seafood (goodearthmeatandseafood.com)</a:t>
            </a:r>
            <a:endParaRPr lang="en-US"/>
          </a:p>
        </p:txBody>
      </p:sp>
      <p:sp>
        <p:nvSpPr>
          <p:cNvPr id="11" name="TextBox 10">
            <a:extLst>
              <a:ext uri="{FF2B5EF4-FFF2-40B4-BE49-F238E27FC236}">
                <a16:creationId xmlns:a16="http://schemas.microsoft.com/office/drawing/2014/main" id="{2F20F8FC-0BE9-EB6D-E93F-DD91FAD7B1FB}"/>
              </a:ext>
            </a:extLst>
          </p:cNvPr>
          <p:cNvSpPr txBox="1"/>
          <p:nvPr/>
        </p:nvSpPr>
        <p:spPr>
          <a:xfrm>
            <a:off x="4496463" y="3818621"/>
            <a:ext cx="4572000" cy="923330"/>
          </a:xfrm>
          <a:prstGeom prst="rect">
            <a:avLst/>
          </a:prstGeom>
          <a:noFill/>
        </p:spPr>
        <p:txBody>
          <a:bodyPr wrap="square">
            <a:spAutoFit/>
          </a:bodyPr>
          <a:lstStyle/>
          <a:p>
            <a:r>
              <a:rPr lang="en-US">
                <a:hlinkClick r:id="rId5"/>
              </a:rPr>
              <a:t>Tampa Farmers Markets - A Guide to Tampa Area Farmers Markets (tampabaydatenightguide.com)</a:t>
            </a:r>
            <a:endParaRPr lang="en-US"/>
          </a:p>
        </p:txBody>
      </p:sp>
      <p:sp>
        <p:nvSpPr>
          <p:cNvPr id="13" name="TextBox 12">
            <a:extLst>
              <a:ext uri="{FF2B5EF4-FFF2-40B4-BE49-F238E27FC236}">
                <a16:creationId xmlns:a16="http://schemas.microsoft.com/office/drawing/2014/main" id="{4FE18529-378C-C421-001A-B2241FEE0534}"/>
              </a:ext>
            </a:extLst>
          </p:cNvPr>
          <p:cNvSpPr txBox="1"/>
          <p:nvPr/>
        </p:nvSpPr>
        <p:spPr>
          <a:xfrm>
            <a:off x="4496463" y="4880074"/>
            <a:ext cx="4572000" cy="276999"/>
          </a:xfrm>
          <a:prstGeom prst="rect">
            <a:avLst/>
          </a:prstGeom>
          <a:noFill/>
        </p:spPr>
        <p:txBody>
          <a:bodyPr wrap="square">
            <a:spAutoFit/>
          </a:bodyPr>
          <a:lstStyle/>
          <a:p>
            <a:r>
              <a:rPr lang="en-US" sz="1200">
                <a:hlinkClick r:id="rId6"/>
              </a:rPr>
              <a:t>SS Footnotes - Jayden Davis (squarespace.com)</a:t>
            </a:r>
            <a:endParaRPr lang="en-US" sz="1200"/>
          </a:p>
        </p:txBody>
      </p:sp>
    </p:spTree>
    <p:extLst>
      <p:ext uri="{BB962C8B-B14F-4D97-AF65-F5344CB8AC3E}">
        <p14:creationId xmlns:p14="http://schemas.microsoft.com/office/powerpoint/2010/main" val="251281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5AFF09-30DA-C8F1-5EF7-9AAEB4B0F4EA}"/>
              </a:ext>
            </a:extLst>
          </p:cNvPr>
          <p:cNvSpPr txBox="1"/>
          <p:nvPr/>
        </p:nvSpPr>
        <p:spPr>
          <a:xfrm>
            <a:off x="2351908" y="556043"/>
            <a:ext cx="4056880" cy="54242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3200" b="1">
                <a:latin typeface="+mj-lt"/>
                <a:ea typeface="+mj-ea"/>
                <a:cs typeface="+mj-cs"/>
              </a:rPr>
              <a:t>What are Food Product Dates? </a:t>
            </a:r>
          </a:p>
        </p:txBody>
      </p:sp>
      <p:pic>
        <p:nvPicPr>
          <p:cNvPr id="6" name="Picture 5" descr="Should connected products come with an expiration date? - Stacey on IoT |  Internet of Things news and analysis">
            <a:extLst>
              <a:ext uri="{FF2B5EF4-FFF2-40B4-BE49-F238E27FC236}">
                <a16:creationId xmlns:a16="http://schemas.microsoft.com/office/drawing/2014/main" id="{6100773E-E2B4-2453-939F-1657B2BC54F2}"/>
              </a:ext>
            </a:extLst>
          </p:cNvPr>
          <p:cNvPicPr>
            <a:picLocks noChangeAspect="1"/>
          </p:cNvPicPr>
          <p:nvPr/>
        </p:nvPicPr>
        <p:blipFill rotWithShape="1">
          <a:blip r:embed="rId2"/>
          <a:srcRect r="15457" b="-2"/>
          <a:stretch/>
        </p:blipFill>
        <p:spPr>
          <a:xfrm>
            <a:off x="163461" y="3104792"/>
            <a:ext cx="1563702" cy="1237362"/>
          </a:xfrm>
          <a:prstGeom prst="rect">
            <a:avLst/>
          </a:prstGeom>
        </p:spPr>
      </p:pic>
      <p:grpSp>
        <p:nvGrpSpPr>
          <p:cNvPr id="11" name="Group 1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4394121"/>
            <a:ext cx="4805178" cy="92522"/>
            <a:chOff x="7015162" y="5858828"/>
            <a:chExt cx="4300544" cy="123363"/>
          </a:xfrm>
        </p:grpSpPr>
        <p:sp>
          <p:nvSpPr>
            <p:cNvPr id="12" name="Rectangle 1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3E3CE00-F951-B16E-B003-0BADABFFEBCB}"/>
              </a:ext>
            </a:extLst>
          </p:cNvPr>
          <p:cNvSpPr txBox="1"/>
          <p:nvPr/>
        </p:nvSpPr>
        <p:spPr>
          <a:xfrm>
            <a:off x="1959002" y="1033928"/>
            <a:ext cx="6554560" cy="29787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a:t>Many consumers misunderstand the purpose and meaning of the date labels that often appear on packaged foods. Confusion over date labeling accounts for an estimated 20 percent of consumer food waste. </a:t>
            </a:r>
          </a:p>
          <a:p>
            <a:pPr indent="-228600">
              <a:lnSpc>
                <a:spcPct val="90000"/>
              </a:lnSpc>
              <a:spcAft>
                <a:spcPts val="600"/>
              </a:spcAft>
              <a:buFont typeface="Arial" panose="020B0604020202020204" pitchFamily="34" charset="0"/>
              <a:buChar char="•"/>
            </a:pPr>
            <a:r>
              <a:rPr lang="en-US"/>
              <a:t>Except for infant formula, manufacturers are not required by Federal law or regulation to place quality-based date labels on packaged food. </a:t>
            </a:r>
          </a:p>
          <a:p>
            <a:pPr indent="-228600">
              <a:lnSpc>
                <a:spcPct val="90000"/>
              </a:lnSpc>
              <a:spcAft>
                <a:spcPts val="600"/>
              </a:spcAft>
              <a:buFont typeface="Arial" panose="020B0604020202020204" pitchFamily="34" charset="0"/>
              <a:buChar char="•"/>
            </a:pPr>
            <a:r>
              <a:rPr lang="en-US"/>
              <a:t>There are no uniform or universally accepted descriptions used on food labels for open dating (calendar dates) in the United States. </a:t>
            </a:r>
            <a:endParaRPr lang="en-US">
              <a:ea typeface="Calibri"/>
              <a:cs typeface="Calibri"/>
            </a:endParaRPr>
          </a:p>
        </p:txBody>
      </p:sp>
      <p:pic>
        <p:nvPicPr>
          <p:cNvPr id="9" name="Picture 8" descr="Canned tomato sauce best by date.">
            <a:extLst>
              <a:ext uri="{FF2B5EF4-FFF2-40B4-BE49-F238E27FC236}">
                <a16:creationId xmlns:a16="http://schemas.microsoft.com/office/drawing/2014/main" id="{1D41BD68-C995-6C86-6BDD-3231D502E4F8}"/>
              </a:ext>
            </a:extLst>
          </p:cNvPr>
          <p:cNvPicPr>
            <a:picLocks noChangeAspect="1"/>
          </p:cNvPicPr>
          <p:nvPr/>
        </p:nvPicPr>
        <p:blipFill>
          <a:blip r:embed="rId3"/>
          <a:stretch>
            <a:fillRect/>
          </a:stretch>
        </p:blipFill>
        <p:spPr>
          <a:xfrm>
            <a:off x="429794" y="293208"/>
            <a:ext cx="1038225" cy="847725"/>
          </a:xfrm>
          <a:prstGeom prst="rect">
            <a:avLst/>
          </a:prstGeom>
        </p:spPr>
      </p:pic>
    </p:spTree>
    <p:extLst>
      <p:ext uri="{BB962C8B-B14F-4D97-AF65-F5344CB8AC3E}">
        <p14:creationId xmlns:p14="http://schemas.microsoft.com/office/powerpoint/2010/main" val="3479133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02008E-F33A-3C80-790D-8D016294A950}"/>
              </a:ext>
            </a:extLst>
          </p:cNvPr>
          <p:cNvSpPr/>
          <p:nvPr/>
        </p:nvSpPr>
        <p:spPr>
          <a:xfrm>
            <a:off x="3739958" y="462588"/>
            <a:ext cx="4391523" cy="1754326"/>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Solutions</a:t>
            </a:r>
          </a:p>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Ending Hunger</a:t>
            </a:r>
            <a:endPar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99AC69DD-08AC-4D2A-FA6D-24CA5E4C19FF}"/>
              </a:ext>
            </a:extLst>
          </p:cNvPr>
          <p:cNvSpPr txBox="1"/>
          <p:nvPr/>
        </p:nvSpPr>
        <p:spPr>
          <a:xfrm>
            <a:off x="1840523" y="1199661"/>
            <a:ext cx="914400" cy="830997"/>
          </a:xfrm>
          <a:prstGeom prst="rect">
            <a:avLst/>
          </a:prstGeom>
          <a:noFill/>
        </p:spPr>
        <p:txBody>
          <a:bodyPr wrap="square" rtlCol="0">
            <a:spAutoFit/>
          </a:bodyPr>
          <a:lstStyle/>
          <a:p>
            <a:r>
              <a:rPr lang="en-US" sz="4800">
                <a:solidFill>
                  <a:schemeClr val="bg1"/>
                </a:solidFill>
              </a:rPr>
              <a:t>04</a:t>
            </a:r>
          </a:p>
        </p:txBody>
      </p:sp>
      <p:sp>
        <p:nvSpPr>
          <p:cNvPr id="5" name="TextBox 4">
            <a:extLst>
              <a:ext uri="{FF2B5EF4-FFF2-40B4-BE49-F238E27FC236}">
                <a16:creationId xmlns:a16="http://schemas.microsoft.com/office/drawing/2014/main" id="{04071F39-040E-3BA3-D2B2-74CC3806DC97}"/>
              </a:ext>
            </a:extLst>
          </p:cNvPr>
          <p:cNvSpPr txBox="1"/>
          <p:nvPr/>
        </p:nvSpPr>
        <p:spPr>
          <a:xfrm>
            <a:off x="3958492" y="3350065"/>
            <a:ext cx="4572000" cy="646331"/>
          </a:xfrm>
          <a:prstGeom prst="rect">
            <a:avLst/>
          </a:prstGeom>
          <a:noFill/>
        </p:spPr>
        <p:txBody>
          <a:bodyPr wrap="square">
            <a:spAutoFit/>
          </a:bodyPr>
          <a:lstStyle/>
          <a:p>
            <a:r>
              <a:rPr lang="en-US">
                <a:solidFill>
                  <a:schemeClr val="bg1"/>
                </a:solidFill>
              </a:rPr>
              <a:t>“If we can conquer space, we can conquer childhood hunger.” – Buzz Aldrin</a:t>
            </a:r>
          </a:p>
        </p:txBody>
      </p:sp>
    </p:spTree>
    <p:extLst>
      <p:ext uri="{BB962C8B-B14F-4D97-AF65-F5344CB8AC3E}">
        <p14:creationId xmlns:p14="http://schemas.microsoft.com/office/powerpoint/2010/main" val="2798881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ssets.mindshow.fun/themes/green_agriculture_tractor_farmland_20220626/Content-title-bg.sv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39238" cy="833438"/>
          </a:xfrm>
          <a:prstGeom prst="rect">
            <a:avLst/>
          </a:prstGeom>
        </p:spPr>
      </p:pic>
      <p:sp>
        <p:nvSpPr>
          <p:cNvPr id="3" name="Text 0"/>
          <p:cNvSpPr/>
          <p:nvPr/>
        </p:nvSpPr>
        <p:spPr>
          <a:xfrm>
            <a:off x="762000" y="171450"/>
            <a:ext cx="8121015" cy="552450"/>
          </a:xfrm>
          <a:prstGeom prst="rect">
            <a:avLst/>
          </a:prstGeom>
          <a:noFill/>
          <a:ln/>
        </p:spPr>
        <p:txBody>
          <a:bodyPr wrap="square" rtlCol="0" anchor="ctr"/>
          <a:lstStyle/>
          <a:p>
            <a:pPr marL="0" indent="0">
              <a:buNone/>
            </a:pPr>
            <a:r>
              <a:rPr lang="en-US" sz="2660" b="1">
                <a:solidFill>
                  <a:srgbClr val="383838"/>
                </a:solidFill>
                <a:latin typeface="Noto Sans SC" pitchFamily="34" charset="0"/>
                <a:ea typeface="Noto Sans SC" pitchFamily="34" charset="-122"/>
                <a:cs typeface="Noto Sans SC" pitchFamily="34" charset="-120"/>
              </a:rPr>
              <a:t>Governmental Efforts</a:t>
            </a:r>
            <a:endParaRPr lang="en-US" sz="2660"/>
          </a:p>
        </p:txBody>
      </p:sp>
      <p:sp>
        <p:nvSpPr>
          <p:cNvPr id="4" name="Text 1"/>
          <p:cNvSpPr/>
          <p:nvPr/>
        </p:nvSpPr>
        <p:spPr>
          <a:xfrm>
            <a:off x="762000" y="1057275"/>
            <a:ext cx="3838575" cy="3624263"/>
          </a:xfrm>
          <a:prstGeom prst="rect">
            <a:avLst/>
          </a:prstGeom>
          <a:noFill/>
          <a:ln/>
        </p:spPr>
        <p:txBody>
          <a:bodyPr wrap="square" rtlCol="0" anchor="t"/>
          <a:lstStyle/>
          <a:p>
            <a:pPr marL="342900" indent="-342900" algn="l">
              <a:lnSpc>
                <a:spcPct val="150000"/>
              </a:lnSpc>
              <a:buSzPct val="100000"/>
              <a:buChar char="•"/>
            </a:pPr>
            <a:r>
              <a:rPr lang="en-US" sz="1190" b="1">
                <a:solidFill>
                  <a:srgbClr val="646464"/>
                </a:solidFill>
                <a:latin typeface="Noto Sans SC" pitchFamily="34" charset="0"/>
                <a:ea typeface="Noto Sans SC" pitchFamily="34" charset="-122"/>
                <a:cs typeface="Noto Sans SC" pitchFamily="34" charset="-120"/>
              </a:rPr>
              <a:t>Food Distribution Policies</a:t>
            </a:r>
            <a:r>
              <a:rPr lang="en-US" sz="1190">
                <a:solidFill>
                  <a:srgbClr val="646464"/>
                </a:solidFill>
                <a:latin typeface="Noto Sans SC" pitchFamily="34" charset="0"/>
                <a:ea typeface="Noto Sans SC" pitchFamily="34" charset="-122"/>
                <a:cs typeface="Noto Sans SC" pitchFamily="34" charset="-120"/>
              </a:rPr>
              <a:t>:</a:t>
            </a:r>
            <a:br>
              <a:rPr/>
            </a:br>
            <a:r>
              <a:rPr lang="en-US" sz="1190">
                <a:solidFill>
                  <a:srgbClr val="646464"/>
                </a:solidFill>
                <a:latin typeface="Noto Sans SC" pitchFamily="34" charset="0"/>
                <a:ea typeface="Noto Sans SC" pitchFamily="34" charset="-122"/>
              </a:rPr>
              <a:t>T</a:t>
            </a:r>
            <a:r>
              <a:rPr lang="en-US" sz="1190">
                <a:solidFill>
                  <a:srgbClr val="646464"/>
                </a:solidFill>
                <a:latin typeface="Noto Sans SC" pitchFamily="34" charset="0"/>
                <a:ea typeface="Noto Sans SC" pitchFamily="34" charset="-122"/>
                <a:cs typeface="Noto Sans SC" pitchFamily="34" charset="-120"/>
              </a:rPr>
              <a:t>o ensure fair and equitable distribution of food resources.</a:t>
            </a:r>
            <a:endParaRPr lang="en-US" sz="1190"/>
          </a:p>
          <a:p>
            <a:pPr marL="342900" indent="-342900" algn="l">
              <a:lnSpc>
                <a:spcPct val="150000"/>
              </a:lnSpc>
              <a:buSzPct val="100000"/>
              <a:buChar char="•"/>
            </a:pPr>
            <a:r>
              <a:rPr lang="en-US" sz="1190" b="1">
                <a:solidFill>
                  <a:srgbClr val="646464"/>
                </a:solidFill>
                <a:latin typeface="Noto Sans SC" pitchFamily="34" charset="0"/>
                <a:ea typeface="Noto Sans SC" pitchFamily="34" charset="-122"/>
                <a:cs typeface="Noto Sans SC" pitchFamily="34" charset="-120"/>
              </a:rPr>
              <a:t>Legislation</a:t>
            </a:r>
            <a:r>
              <a:rPr lang="en-US" sz="1190">
                <a:solidFill>
                  <a:srgbClr val="646464"/>
                </a:solidFill>
                <a:latin typeface="Noto Sans SC" pitchFamily="34" charset="0"/>
                <a:ea typeface="Noto Sans SC" pitchFamily="34" charset="-122"/>
                <a:cs typeface="Noto Sans SC" pitchFamily="34" charset="-120"/>
              </a:rPr>
              <a:t>:</a:t>
            </a:r>
            <a:br>
              <a:rPr/>
            </a:br>
            <a:r>
              <a:rPr lang="en-US" sz="1190">
                <a:solidFill>
                  <a:srgbClr val="646464"/>
                </a:solidFill>
                <a:latin typeface="Noto Sans SC" pitchFamily="34" charset="0"/>
                <a:ea typeface="Noto Sans SC" pitchFamily="34" charset="-122"/>
                <a:cs typeface="Noto Sans SC" pitchFamily="34" charset="-120"/>
              </a:rPr>
              <a:t> Enacting laws that protect vulnerable populations and promote sustainable farming practices.</a:t>
            </a:r>
            <a:endParaRPr lang="en-US" sz="1190"/>
          </a:p>
          <a:p>
            <a:pPr marL="342900" indent="-342900" algn="l">
              <a:lnSpc>
                <a:spcPct val="150000"/>
              </a:lnSpc>
              <a:buSzPct val="100000"/>
              <a:buChar char="•"/>
            </a:pPr>
            <a:r>
              <a:rPr lang="en-US" sz="1190" b="1">
                <a:solidFill>
                  <a:srgbClr val="646464"/>
                </a:solidFill>
                <a:latin typeface="Noto Sans SC" pitchFamily="34" charset="0"/>
                <a:ea typeface="Noto Sans SC" pitchFamily="34" charset="-122"/>
                <a:cs typeface="Noto Sans SC" pitchFamily="34" charset="-120"/>
              </a:rPr>
              <a:t>International Collaboration</a:t>
            </a:r>
            <a:r>
              <a:rPr lang="en-US" sz="1190">
                <a:solidFill>
                  <a:srgbClr val="646464"/>
                </a:solidFill>
                <a:latin typeface="Noto Sans SC" pitchFamily="34" charset="0"/>
                <a:ea typeface="Noto Sans SC" pitchFamily="34" charset="-122"/>
                <a:cs typeface="Noto Sans SC" pitchFamily="34" charset="-120"/>
              </a:rPr>
              <a:t>:</a:t>
            </a:r>
            <a:br>
              <a:rPr/>
            </a:br>
            <a:r>
              <a:rPr lang="en-US" sz="1190">
                <a:solidFill>
                  <a:srgbClr val="646464"/>
                </a:solidFill>
                <a:latin typeface="Noto Sans SC" pitchFamily="34" charset="0"/>
                <a:ea typeface="Noto Sans SC" pitchFamily="34" charset="-122"/>
                <a:cs typeface="Noto Sans SC" pitchFamily="34" charset="-120"/>
              </a:rPr>
              <a:t> Engaging in international agreements to address global hunger and food security.</a:t>
            </a:r>
            <a:endParaRPr lang="en-US" sz="1190"/>
          </a:p>
          <a:p>
            <a:pPr marL="342900" indent="-342900" algn="l">
              <a:lnSpc>
                <a:spcPct val="150000"/>
              </a:lnSpc>
              <a:buSzPct val="100000"/>
              <a:buChar char="•"/>
            </a:pPr>
            <a:r>
              <a:rPr lang="en-US" sz="1190" b="1">
                <a:solidFill>
                  <a:srgbClr val="646464"/>
                </a:solidFill>
                <a:latin typeface="Noto Sans SC" pitchFamily="34" charset="0"/>
                <a:ea typeface="Noto Sans SC" pitchFamily="34" charset="-122"/>
                <a:cs typeface="Noto Sans SC" pitchFamily="34" charset="-120"/>
              </a:rPr>
              <a:t>Investment in Infrastructure</a:t>
            </a:r>
            <a:r>
              <a:rPr lang="en-US" sz="1190">
                <a:solidFill>
                  <a:srgbClr val="646464"/>
                </a:solidFill>
                <a:latin typeface="Noto Sans SC" pitchFamily="34" charset="0"/>
                <a:ea typeface="Noto Sans SC" pitchFamily="34" charset="-122"/>
                <a:cs typeface="Noto Sans SC" pitchFamily="34" charset="-120"/>
              </a:rPr>
              <a:t>:</a:t>
            </a:r>
            <a:br>
              <a:rPr/>
            </a:br>
            <a:r>
              <a:rPr lang="en-US" sz="1190">
                <a:solidFill>
                  <a:srgbClr val="646464"/>
                </a:solidFill>
                <a:latin typeface="Noto Sans SC" pitchFamily="34" charset="0"/>
                <a:ea typeface="Noto Sans SC" pitchFamily="34" charset="-122"/>
                <a:cs typeface="Noto Sans SC" pitchFamily="34" charset="-120"/>
              </a:rPr>
              <a:t> Building essential infrastructure to support food production and distribution.</a:t>
            </a:r>
            <a:endParaRPr lang="en-US" sz="1190"/>
          </a:p>
        </p:txBody>
      </p:sp>
      <p:pic>
        <p:nvPicPr>
          <p:cNvPr id="5" name="Image 1" descr="https://assets.mindshow.fun/file/7237318/e455982d59aa453792dd7f02e50e24c5?x-oss-process=style/img"/>
          <p:cNvPicPr>
            <a:picLocks noChangeAspect="1"/>
          </p:cNvPicPr>
          <p:nvPr/>
        </p:nvPicPr>
        <p:blipFill>
          <a:blip r:embed="rId5"/>
          <a:stretch>
            <a:fillRect/>
          </a:stretch>
        </p:blipFill>
        <p:spPr>
          <a:xfrm>
            <a:off x="4743450" y="1057275"/>
            <a:ext cx="3838575" cy="2557463"/>
          </a:xfrm>
          <a:prstGeom prst="rect">
            <a:avLst/>
          </a:prstGeom>
        </p:spPr>
      </p:pic>
    </p:spTree>
    <p:extLst>
      <p:ext uri="{BB962C8B-B14F-4D97-AF65-F5344CB8AC3E}">
        <p14:creationId xmlns:p14="http://schemas.microsoft.com/office/powerpoint/2010/main" val="4016623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assets.mindshow.fun/themes/green_agriculture_tractor_farmland_20220626/Content-title-bg.sv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39238" cy="833438"/>
          </a:xfrm>
          <a:prstGeom prst="rect">
            <a:avLst/>
          </a:prstGeom>
        </p:spPr>
      </p:pic>
      <p:sp>
        <p:nvSpPr>
          <p:cNvPr id="3" name="Text 0"/>
          <p:cNvSpPr/>
          <p:nvPr/>
        </p:nvSpPr>
        <p:spPr>
          <a:xfrm>
            <a:off x="762000" y="171450"/>
            <a:ext cx="8121015" cy="552450"/>
          </a:xfrm>
          <a:prstGeom prst="rect">
            <a:avLst/>
          </a:prstGeom>
          <a:noFill/>
          <a:ln/>
        </p:spPr>
        <p:txBody>
          <a:bodyPr wrap="square" rtlCol="0" anchor="ctr"/>
          <a:lstStyle/>
          <a:p>
            <a:pPr marL="0" indent="0">
              <a:buNone/>
            </a:pPr>
            <a:r>
              <a:rPr lang="en-US" sz="2660" b="1">
                <a:solidFill>
                  <a:srgbClr val="383838"/>
                </a:solidFill>
                <a:latin typeface="Noto Sans SC" pitchFamily="34" charset="0"/>
                <a:ea typeface="Noto Sans SC" pitchFamily="34" charset="-122"/>
                <a:cs typeface="Noto Sans SC" pitchFamily="34" charset="-120"/>
              </a:rPr>
              <a:t>Local Governance</a:t>
            </a:r>
            <a:endParaRPr lang="en-US" sz="2660"/>
          </a:p>
        </p:txBody>
      </p:sp>
      <p:sp>
        <p:nvSpPr>
          <p:cNvPr id="4" name="Text 1"/>
          <p:cNvSpPr/>
          <p:nvPr/>
        </p:nvSpPr>
        <p:spPr>
          <a:xfrm>
            <a:off x="762000" y="1057275"/>
            <a:ext cx="7815263" cy="3624263"/>
          </a:xfrm>
          <a:prstGeom prst="rect">
            <a:avLst/>
          </a:prstGeom>
          <a:noFill/>
          <a:ln/>
        </p:spPr>
        <p:txBody>
          <a:bodyPr wrap="square" rtlCol="0" anchor="t"/>
          <a:lstStyle/>
          <a:p>
            <a:pPr marL="342900" indent="-342900" algn="l">
              <a:lnSpc>
                <a:spcPct val="150000"/>
              </a:lnSpc>
              <a:buSzPct val="100000"/>
              <a:buChar char="•"/>
            </a:pPr>
            <a:r>
              <a:rPr lang="en-US" sz="1400" b="1">
                <a:solidFill>
                  <a:srgbClr val="646464"/>
                </a:solidFill>
                <a:latin typeface="Noto Sans SC" pitchFamily="34" charset="0"/>
                <a:ea typeface="Noto Sans SC" pitchFamily="34" charset="-122"/>
                <a:cs typeface="Noto Sans SC" pitchFamily="34" charset="-120"/>
              </a:rPr>
              <a:t>Community Food Banks</a:t>
            </a:r>
            <a:r>
              <a:rPr lang="en-US" sz="1400">
                <a:solidFill>
                  <a:srgbClr val="646464"/>
                </a:solidFill>
                <a:latin typeface="Noto Sans SC" pitchFamily="34" charset="0"/>
                <a:ea typeface="Noto Sans SC" pitchFamily="34" charset="-122"/>
                <a:cs typeface="Noto Sans SC" pitchFamily="34" charset="-120"/>
              </a:rPr>
              <a:t>:</a:t>
            </a:r>
            <a:br/>
            <a:r>
              <a:rPr lang="en-US" sz="1400">
                <a:solidFill>
                  <a:srgbClr val="646464"/>
                </a:solidFill>
                <a:latin typeface="Noto Sans SC" pitchFamily="34" charset="0"/>
                <a:ea typeface="Noto Sans SC" pitchFamily="34" charset="-122"/>
                <a:cs typeface="Noto Sans SC" pitchFamily="34" charset="-120"/>
              </a:rPr>
              <a:t> Establishing local food banks and distribution networks to support those in need.</a:t>
            </a:r>
            <a:endParaRPr lang="en-US" sz="1400"/>
          </a:p>
          <a:p>
            <a:pPr marL="342900" indent="-342900" algn="l">
              <a:lnSpc>
                <a:spcPct val="150000"/>
              </a:lnSpc>
              <a:buSzPct val="100000"/>
              <a:buChar char="•"/>
            </a:pPr>
            <a:r>
              <a:rPr lang="en-US" sz="1400" b="1">
                <a:solidFill>
                  <a:srgbClr val="646464"/>
                </a:solidFill>
                <a:latin typeface="Noto Sans SC" pitchFamily="34" charset="0"/>
                <a:ea typeface="Noto Sans SC" pitchFamily="34" charset="-122"/>
                <a:cs typeface="Noto Sans SC" pitchFamily="34" charset="-120"/>
              </a:rPr>
              <a:t>Urban Agriculture Programs</a:t>
            </a:r>
            <a:r>
              <a:rPr lang="en-US" sz="1400">
                <a:solidFill>
                  <a:srgbClr val="646464"/>
                </a:solidFill>
                <a:latin typeface="Noto Sans SC" pitchFamily="34" charset="0"/>
                <a:ea typeface="Noto Sans SC" pitchFamily="34" charset="-122"/>
                <a:cs typeface="Noto Sans SC" pitchFamily="34" charset="-120"/>
              </a:rPr>
              <a:t>:</a:t>
            </a:r>
            <a:br/>
            <a:r>
              <a:rPr lang="en-US" sz="1400">
                <a:solidFill>
                  <a:srgbClr val="646464"/>
                </a:solidFill>
                <a:latin typeface="Noto Sans SC" pitchFamily="34" charset="0"/>
                <a:ea typeface="Noto Sans SC" pitchFamily="34" charset="-122"/>
                <a:cs typeface="Noto Sans SC" pitchFamily="34" charset="-120"/>
              </a:rPr>
              <a:t> Encouraging urban farming to improve access to fresh produce in densely populated areas.</a:t>
            </a:r>
            <a:endParaRPr lang="en-US" sz="1400"/>
          </a:p>
          <a:p>
            <a:pPr marL="342900" indent="-342900" algn="l">
              <a:lnSpc>
                <a:spcPct val="150000"/>
              </a:lnSpc>
              <a:buSzPct val="100000"/>
              <a:buChar char="•"/>
            </a:pPr>
            <a:r>
              <a:rPr lang="en-US" sz="1400" b="1">
                <a:solidFill>
                  <a:srgbClr val="646464"/>
                </a:solidFill>
                <a:latin typeface="Noto Sans SC" pitchFamily="34" charset="0"/>
                <a:ea typeface="Noto Sans SC" pitchFamily="34" charset="-122"/>
                <a:cs typeface="Noto Sans SC" pitchFamily="34" charset="-120"/>
              </a:rPr>
              <a:t>Public-Private Partnerships</a:t>
            </a:r>
            <a:r>
              <a:rPr lang="en-US" sz="1400">
                <a:solidFill>
                  <a:srgbClr val="646464"/>
                </a:solidFill>
                <a:latin typeface="Noto Sans SC" pitchFamily="34" charset="0"/>
                <a:ea typeface="Noto Sans SC" pitchFamily="34" charset="-122"/>
                <a:cs typeface="Noto Sans SC" pitchFamily="34" charset="-120"/>
              </a:rPr>
              <a:t>:</a:t>
            </a:r>
            <a:br/>
            <a:r>
              <a:rPr lang="en-US" sz="1400">
                <a:solidFill>
                  <a:srgbClr val="646464"/>
                </a:solidFill>
                <a:latin typeface="Noto Sans SC" pitchFamily="34" charset="0"/>
                <a:ea typeface="Noto Sans SC" pitchFamily="34" charset="-122"/>
                <a:cs typeface="Noto Sans SC" pitchFamily="34" charset="-120"/>
              </a:rPr>
              <a:t> Collaborating with local businesses to invest in food security and poverty reduction programs.</a:t>
            </a:r>
            <a:endParaRPr lang="en-US" sz="1400"/>
          </a:p>
          <a:p>
            <a:pPr marL="342900" indent="-342900" algn="l">
              <a:lnSpc>
                <a:spcPct val="150000"/>
              </a:lnSpc>
              <a:buSzPct val="100000"/>
              <a:buChar char="•"/>
            </a:pPr>
            <a:r>
              <a:rPr lang="en-US" sz="1400" b="1">
                <a:solidFill>
                  <a:srgbClr val="646464"/>
                </a:solidFill>
                <a:latin typeface="Noto Sans SC" pitchFamily="34" charset="0"/>
                <a:ea typeface="Noto Sans SC" pitchFamily="34" charset="-122"/>
                <a:cs typeface="Noto Sans SC" pitchFamily="34" charset="-120"/>
              </a:rPr>
              <a:t>Advocacy and Awareness</a:t>
            </a:r>
            <a:r>
              <a:rPr lang="en-US" sz="1400">
                <a:solidFill>
                  <a:srgbClr val="646464"/>
                </a:solidFill>
                <a:latin typeface="Noto Sans SC" pitchFamily="34" charset="0"/>
                <a:ea typeface="Noto Sans SC" pitchFamily="34" charset="-122"/>
                <a:cs typeface="Noto Sans SC" pitchFamily="34" charset="-120"/>
              </a:rPr>
              <a:t>:</a:t>
            </a:r>
            <a:br/>
            <a:r>
              <a:rPr lang="en-US" sz="1400">
                <a:solidFill>
                  <a:srgbClr val="646464"/>
                </a:solidFill>
                <a:latin typeface="Noto Sans SC" pitchFamily="34" charset="0"/>
                <a:ea typeface="Noto Sans SC" pitchFamily="34" charset="-122"/>
                <a:cs typeface="Noto Sans SC" pitchFamily="34" charset="-120"/>
              </a:rPr>
              <a:t> Local government can play a role in raising awareness and advocating for food security initiatives.</a:t>
            </a:r>
            <a:endParaRPr lang="en-US" sz="1400"/>
          </a:p>
        </p:txBody>
      </p:sp>
    </p:spTree>
    <p:extLst>
      <p:ext uri="{BB962C8B-B14F-4D97-AF65-F5344CB8AC3E}">
        <p14:creationId xmlns:p14="http://schemas.microsoft.com/office/powerpoint/2010/main" val="1274998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5AFF09-30DA-C8F1-5EF7-9AAEB4B0F4EA}"/>
              </a:ext>
            </a:extLst>
          </p:cNvPr>
          <p:cNvSpPr txBox="1"/>
          <p:nvPr/>
        </p:nvSpPr>
        <p:spPr>
          <a:xfrm>
            <a:off x="749490" y="284830"/>
            <a:ext cx="5745267" cy="54242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3200" b="1">
                <a:latin typeface="+mj-lt"/>
                <a:ea typeface="Calibri Light"/>
                <a:cs typeface="Calibri Light"/>
              </a:rPr>
              <a:t>Impact of Agricultural Technology</a:t>
            </a:r>
          </a:p>
        </p:txBody>
      </p:sp>
      <p:grpSp>
        <p:nvGrpSpPr>
          <p:cNvPr id="11" name="Group 1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4394121"/>
            <a:ext cx="4805178" cy="92522"/>
            <a:chOff x="7015162" y="5858828"/>
            <a:chExt cx="4300544" cy="123363"/>
          </a:xfrm>
        </p:grpSpPr>
        <p:sp>
          <p:nvSpPr>
            <p:cNvPr id="12" name="Rectangle 1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C6C427B-1C4B-1D8D-0F23-B1E33304D509}"/>
              </a:ext>
            </a:extLst>
          </p:cNvPr>
          <p:cNvSpPr txBox="1"/>
          <p:nvPr/>
        </p:nvSpPr>
        <p:spPr>
          <a:xfrm>
            <a:off x="296466" y="1566267"/>
            <a:ext cx="804878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1251C"/>
                </a:solidFill>
                <a:ea typeface="+mn-lt"/>
                <a:cs typeface="+mn-lt"/>
              </a:rPr>
              <a:t>Farmers no longer have to apply water, fertilizers, and pesticides uniformly across entire fields. Instead, they can use the minimum quantities required and target very specific areas, or even treat individual plants differently. Benefits include:</a:t>
            </a:r>
            <a:endParaRPr lang="en-US" b="1">
              <a:ea typeface="Calibri"/>
              <a:cs typeface="Calibri"/>
            </a:endParaRPr>
          </a:p>
          <a:p>
            <a:pPr marL="285750" indent="-285750">
              <a:buFont typeface="Arial"/>
              <a:buChar char="•"/>
            </a:pPr>
            <a:r>
              <a:rPr lang="en-US" b="1">
                <a:solidFill>
                  <a:srgbClr val="31251C"/>
                </a:solidFill>
                <a:ea typeface="+mn-lt"/>
                <a:cs typeface="+mn-lt"/>
              </a:rPr>
              <a:t>Higher crop productivity</a:t>
            </a:r>
            <a:endParaRPr lang="en-US" b="1">
              <a:ea typeface="Calibri"/>
              <a:cs typeface="Calibri"/>
            </a:endParaRPr>
          </a:p>
          <a:p>
            <a:pPr marL="285750" indent="-285750">
              <a:buFont typeface="Arial"/>
              <a:buChar char="•"/>
            </a:pPr>
            <a:r>
              <a:rPr lang="en-US" b="1">
                <a:solidFill>
                  <a:srgbClr val="31251C"/>
                </a:solidFill>
                <a:ea typeface="+mn-lt"/>
                <a:cs typeface="+mn-lt"/>
              </a:rPr>
              <a:t>Decreased  use of water, fertilizer, and pesticides, which in turn keeps food prices down</a:t>
            </a:r>
            <a:endParaRPr lang="en-US" b="1">
              <a:ea typeface="Calibri"/>
              <a:cs typeface="Calibri"/>
            </a:endParaRPr>
          </a:p>
          <a:p>
            <a:pPr marL="285750" indent="-285750">
              <a:buFont typeface="Arial"/>
              <a:buChar char="•"/>
            </a:pPr>
            <a:r>
              <a:rPr lang="en-US" b="1">
                <a:solidFill>
                  <a:srgbClr val="31251C"/>
                </a:solidFill>
                <a:ea typeface="+mn-lt"/>
                <a:cs typeface="+mn-lt"/>
              </a:rPr>
              <a:t>Reduced impact on natural </a:t>
            </a:r>
            <a:r>
              <a:rPr lang="en-US" b="1">
                <a:solidFill>
                  <a:srgbClr val="117E7E"/>
                </a:solidFill>
                <a:ea typeface="+mn-lt"/>
                <a:cs typeface="+mn-lt"/>
                <a:hlinkClick r:id="rId3"/>
              </a:rPr>
              <a:t>ecosystems</a:t>
            </a:r>
            <a:endParaRPr lang="en-US" b="1">
              <a:ea typeface="Calibri"/>
              <a:cs typeface="Calibri"/>
            </a:endParaRPr>
          </a:p>
          <a:p>
            <a:pPr marL="285750" indent="-285750">
              <a:buFont typeface="Arial"/>
              <a:buChar char="•"/>
            </a:pPr>
            <a:r>
              <a:rPr lang="en-US" b="1">
                <a:solidFill>
                  <a:srgbClr val="31251C"/>
                </a:solidFill>
                <a:ea typeface="+mn-lt"/>
                <a:cs typeface="+mn-lt"/>
              </a:rPr>
              <a:t>Less runoff of chemicals into rivers and groundwater</a:t>
            </a:r>
            <a:endParaRPr lang="en-US" b="1">
              <a:ea typeface="Calibri"/>
              <a:cs typeface="Calibri"/>
            </a:endParaRPr>
          </a:p>
          <a:p>
            <a:pPr marL="285750" indent="-285750">
              <a:buFont typeface="Arial"/>
              <a:buChar char="•"/>
            </a:pPr>
            <a:r>
              <a:rPr lang="en-US" b="1">
                <a:solidFill>
                  <a:srgbClr val="31251C"/>
                </a:solidFill>
                <a:ea typeface="+mn-lt"/>
                <a:cs typeface="+mn-lt"/>
              </a:rPr>
              <a:t>Increased worker safety</a:t>
            </a:r>
            <a:endParaRPr lang="en-US" b="1"/>
          </a:p>
          <a:p>
            <a:pPr algn="l"/>
            <a:endParaRPr lang="en-US">
              <a:ea typeface="Calibri"/>
              <a:cs typeface="Calibri"/>
            </a:endParaRPr>
          </a:p>
        </p:txBody>
      </p:sp>
      <p:pic>
        <p:nvPicPr>
          <p:cNvPr id="5" name="Picture 4" descr="Farming technology hi-res stock photography and images - Alamy">
            <a:extLst>
              <a:ext uri="{FF2B5EF4-FFF2-40B4-BE49-F238E27FC236}">
                <a16:creationId xmlns:a16="http://schemas.microsoft.com/office/drawing/2014/main" id="{BC6C3059-7394-F13D-AB64-D0AC2339EF53}"/>
              </a:ext>
            </a:extLst>
          </p:cNvPr>
          <p:cNvPicPr>
            <a:picLocks noChangeAspect="1"/>
          </p:cNvPicPr>
          <p:nvPr/>
        </p:nvPicPr>
        <p:blipFill>
          <a:blip r:embed="rId4"/>
          <a:stretch>
            <a:fillRect/>
          </a:stretch>
        </p:blipFill>
        <p:spPr>
          <a:xfrm>
            <a:off x="7484863" y="72866"/>
            <a:ext cx="1362671" cy="1284090"/>
          </a:xfrm>
          <a:prstGeom prst="rect">
            <a:avLst/>
          </a:prstGeom>
        </p:spPr>
      </p:pic>
    </p:spTree>
    <p:extLst>
      <p:ext uri="{BB962C8B-B14F-4D97-AF65-F5344CB8AC3E}">
        <p14:creationId xmlns:p14="http://schemas.microsoft.com/office/powerpoint/2010/main" val="3227598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Future of Farming Robots - 13 High Tech Examples (Compilation)">
            <a:hlinkClick r:id="" action="ppaction://media"/>
            <a:extLst>
              <a:ext uri="{FF2B5EF4-FFF2-40B4-BE49-F238E27FC236}">
                <a16:creationId xmlns:a16="http://schemas.microsoft.com/office/drawing/2014/main" id="{CBDE5C3E-35BD-EB9A-5C78-3C5F8AFB3C3D}"/>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86065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254526-3AA3-74A2-56B8-77B1FAE40CB2}"/>
              </a:ext>
            </a:extLst>
          </p:cNvPr>
          <p:cNvSpPr txBox="1"/>
          <p:nvPr/>
        </p:nvSpPr>
        <p:spPr>
          <a:xfrm>
            <a:off x="1528997" y="0"/>
            <a:ext cx="6205928" cy="369332"/>
          </a:xfrm>
          <a:prstGeom prst="rect">
            <a:avLst/>
          </a:prstGeom>
          <a:noFill/>
        </p:spPr>
        <p:txBody>
          <a:bodyPr wrap="square">
            <a:spAutoFit/>
          </a:bodyPr>
          <a:lstStyle/>
          <a:p>
            <a:r>
              <a:rPr lang="en-US">
                <a:hlinkClick r:id="rId3"/>
              </a:rPr>
              <a:t>No Food Left Behind | Pages | WWF (worldwildlife.org)</a:t>
            </a:r>
            <a:endParaRPr lang="en-US"/>
          </a:p>
        </p:txBody>
      </p:sp>
      <p:sp>
        <p:nvSpPr>
          <p:cNvPr id="5" name="TextBox 4">
            <a:extLst>
              <a:ext uri="{FF2B5EF4-FFF2-40B4-BE49-F238E27FC236}">
                <a16:creationId xmlns:a16="http://schemas.microsoft.com/office/drawing/2014/main" id="{02077669-D5A9-87B5-654B-C8F23FAFA376}"/>
              </a:ext>
            </a:extLst>
          </p:cNvPr>
          <p:cNvSpPr txBox="1"/>
          <p:nvPr/>
        </p:nvSpPr>
        <p:spPr>
          <a:xfrm>
            <a:off x="59960" y="369332"/>
            <a:ext cx="9084039" cy="1200329"/>
          </a:xfrm>
          <a:prstGeom prst="rect">
            <a:avLst/>
          </a:prstGeom>
          <a:noFill/>
        </p:spPr>
        <p:txBody>
          <a:bodyPr wrap="square">
            <a:spAutoFit/>
          </a:bodyPr>
          <a:lstStyle/>
          <a:p>
            <a:r>
              <a:rPr lang="en-US" b="0" i="0">
                <a:solidFill>
                  <a:srgbClr val="444444"/>
                </a:solidFill>
                <a:effectLst/>
                <a:latin typeface="OpenSansRegular"/>
              </a:rPr>
              <a:t>An estimated 10 million tons of crops grown on farms each year never gets harvested or makes it past the farm gate—about a third of what’s grown. This loss happens because of labor shortages, cosmetic imperfections, weather events and more, and it makes up about 16% of total US food loss and waste.</a:t>
            </a:r>
            <a:endParaRPr lang="en-US"/>
          </a:p>
        </p:txBody>
      </p:sp>
      <p:pic>
        <p:nvPicPr>
          <p:cNvPr id="7" name="Picture 6">
            <a:extLst>
              <a:ext uri="{FF2B5EF4-FFF2-40B4-BE49-F238E27FC236}">
                <a16:creationId xmlns:a16="http://schemas.microsoft.com/office/drawing/2014/main" id="{78DD9312-E0B1-F95F-7AB7-6564F93B5D05}"/>
              </a:ext>
            </a:extLst>
          </p:cNvPr>
          <p:cNvPicPr>
            <a:picLocks noChangeAspect="1"/>
          </p:cNvPicPr>
          <p:nvPr/>
        </p:nvPicPr>
        <p:blipFill>
          <a:blip r:embed="rId4"/>
          <a:stretch>
            <a:fillRect/>
          </a:stretch>
        </p:blipFill>
        <p:spPr>
          <a:xfrm>
            <a:off x="0" y="1569661"/>
            <a:ext cx="4705317" cy="2816860"/>
          </a:xfrm>
          <a:prstGeom prst="rect">
            <a:avLst/>
          </a:prstGeom>
        </p:spPr>
      </p:pic>
      <p:pic>
        <p:nvPicPr>
          <p:cNvPr id="9" name="Picture 8">
            <a:extLst>
              <a:ext uri="{FF2B5EF4-FFF2-40B4-BE49-F238E27FC236}">
                <a16:creationId xmlns:a16="http://schemas.microsoft.com/office/drawing/2014/main" id="{DFDED3F8-44FD-5B39-65CA-4E9DC839B810}"/>
              </a:ext>
            </a:extLst>
          </p:cNvPr>
          <p:cNvPicPr>
            <a:picLocks noChangeAspect="1"/>
          </p:cNvPicPr>
          <p:nvPr/>
        </p:nvPicPr>
        <p:blipFill>
          <a:blip r:embed="rId5"/>
          <a:stretch>
            <a:fillRect/>
          </a:stretch>
        </p:blipFill>
        <p:spPr>
          <a:xfrm>
            <a:off x="4601979" y="1591251"/>
            <a:ext cx="4577629" cy="2795270"/>
          </a:xfrm>
          <a:prstGeom prst="rect">
            <a:avLst/>
          </a:prstGeom>
        </p:spPr>
      </p:pic>
      <p:pic>
        <p:nvPicPr>
          <p:cNvPr id="11" name="Picture 10">
            <a:extLst>
              <a:ext uri="{FF2B5EF4-FFF2-40B4-BE49-F238E27FC236}">
                <a16:creationId xmlns:a16="http://schemas.microsoft.com/office/drawing/2014/main" id="{6FFA384A-7169-9112-DAC2-5E7562746028}"/>
              </a:ext>
            </a:extLst>
          </p:cNvPr>
          <p:cNvPicPr>
            <a:picLocks noChangeAspect="1"/>
          </p:cNvPicPr>
          <p:nvPr/>
        </p:nvPicPr>
        <p:blipFill>
          <a:blip r:embed="rId6"/>
          <a:stretch>
            <a:fillRect/>
          </a:stretch>
        </p:blipFill>
        <p:spPr>
          <a:xfrm>
            <a:off x="7823612" y="2922004"/>
            <a:ext cx="1171739" cy="1486107"/>
          </a:xfrm>
          <a:prstGeom prst="rect">
            <a:avLst/>
          </a:prstGeom>
        </p:spPr>
      </p:pic>
    </p:spTree>
    <p:extLst>
      <p:ext uri="{BB962C8B-B14F-4D97-AF65-F5344CB8AC3E}">
        <p14:creationId xmlns:p14="http://schemas.microsoft.com/office/powerpoint/2010/main" val="3187831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groecology - the next evolution in food systems">
            <a:hlinkClick r:id="" action="ppaction://media"/>
            <a:extLst>
              <a:ext uri="{FF2B5EF4-FFF2-40B4-BE49-F238E27FC236}">
                <a16:creationId xmlns:a16="http://schemas.microsoft.com/office/drawing/2014/main" id="{E110072F-052D-82CE-996D-F6E8B89CD7A5}"/>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20167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ood waste is the world's dumbest problem">
            <a:hlinkClick r:id="" action="ppaction://media"/>
            <a:extLst>
              <a:ext uri="{FF2B5EF4-FFF2-40B4-BE49-F238E27FC236}">
                <a16:creationId xmlns:a16="http://schemas.microsoft.com/office/drawing/2014/main" id="{CC62795C-39C0-93DF-F647-4E0A359129CC}"/>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5020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47638" y="381000"/>
            <a:ext cx="3109913" cy="828675"/>
          </a:xfrm>
          <a:prstGeom prst="rect">
            <a:avLst/>
          </a:prstGeom>
          <a:noFill/>
          <a:ln/>
        </p:spPr>
        <p:txBody>
          <a:bodyPr wrap="square" rtlCol="0" anchor="ctr"/>
          <a:lstStyle/>
          <a:p>
            <a:pPr marL="0" indent="0">
              <a:buNone/>
            </a:pPr>
            <a:r>
              <a:rPr lang="en-US" sz="3840" b="1">
                <a:solidFill>
                  <a:srgbClr val="63C700"/>
                </a:solidFill>
                <a:latin typeface="Noto Sans SC" pitchFamily="34" charset="0"/>
                <a:ea typeface="Noto Sans SC" pitchFamily="34" charset="-122"/>
                <a:cs typeface="Noto Sans SC" pitchFamily="34" charset="-120"/>
              </a:rPr>
              <a:t> CONTENTS </a:t>
            </a:r>
            <a:endParaRPr lang="en-US" sz="3840"/>
          </a:p>
        </p:txBody>
      </p:sp>
      <p:sp>
        <p:nvSpPr>
          <p:cNvPr id="3" name="Text 1"/>
          <p:cNvSpPr/>
          <p:nvPr/>
        </p:nvSpPr>
        <p:spPr>
          <a:xfrm>
            <a:off x="4438650" y="1323975"/>
            <a:ext cx="3810000" cy="3567112"/>
          </a:xfrm>
          <a:prstGeom prst="rect">
            <a:avLst/>
          </a:prstGeom>
          <a:noFill/>
          <a:ln/>
        </p:spPr>
        <p:txBody>
          <a:bodyPr wrap="square" lIns="91440" tIns="45720" rIns="91440" bIns="45720" rtlCol="0" anchor="t"/>
          <a:lstStyle/>
          <a:p>
            <a:pPr>
              <a:lnSpc>
                <a:spcPct val="107000"/>
              </a:lnSpc>
              <a:spcAft>
                <a:spcPts val="800"/>
              </a:spcAft>
            </a:pPr>
            <a:r>
              <a:rPr lang="en-US" sz="1800" kern="100" dirty="0">
                <a:effectLst/>
                <a:latin typeface="Calibri"/>
                <a:ea typeface="Calibri"/>
                <a:cs typeface="Times New Roman"/>
              </a:rPr>
              <a:t>1. The Global </a:t>
            </a:r>
            <a:r>
              <a:rPr lang="en-US" kern="100" dirty="0">
                <a:latin typeface="Calibri"/>
                <a:ea typeface="Calibri"/>
                <a:cs typeface="Times New Roman"/>
              </a:rPr>
              <a:t>and </a:t>
            </a:r>
            <a:r>
              <a:rPr lang="en-US" kern="100" dirty="0">
                <a:latin typeface="Calibri"/>
                <a:ea typeface="Calibri"/>
                <a:cs typeface="Calibri"/>
              </a:rPr>
              <a:t>Local </a:t>
            </a:r>
            <a:r>
              <a:rPr lang="en-US" sz="1800" kern="100" dirty="0">
                <a:effectLst/>
                <a:latin typeface="Calibri"/>
                <a:ea typeface="Calibri"/>
                <a:cs typeface="Times New Roman"/>
              </a:rPr>
              <a:t>Hunger Crisis</a:t>
            </a:r>
          </a:p>
          <a:p>
            <a:pPr>
              <a:lnSpc>
                <a:spcPct val="107000"/>
              </a:lnSpc>
              <a:spcAft>
                <a:spcPts val="800"/>
              </a:spcAft>
            </a:pPr>
            <a:r>
              <a:rPr lang="en-US" kern="100" dirty="0">
                <a:latin typeface="Calibri"/>
                <a:ea typeface="Calibri"/>
                <a:cs typeface="Times New Roman"/>
              </a:rPr>
              <a:t>2. </a:t>
            </a:r>
            <a:r>
              <a:rPr lang="en-US" sz="1800" kern="100" dirty="0">
                <a:effectLst/>
                <a:latin typeface="Calibri"/>
                <a:ea typeface="Calibri"/>
                <a:cs typeface="Times New Roman"/>
              </a:rPr>
              <a:t>SDG 2</a:t>
            </a:r>
          </a:p>
          <a:p>
            <a:pPr>
              <a:lnSpc>
                <a:spcPct val="107000"/>
              </a:lnSpc>
              <a:spcAft>
                <a:spcPts val="800"/>
              </a:spcAft>
            </a:pPr>
            <a:r>
              <a:rPr lang="en-US" kern="100" dirty="0">
                <a:latin typeface="Calibri"/>
                <a:ea typeface="Calibri"/>
                <a:cs typeface="Times New Roman"/>
              </a:rPr>
              <a:t>3. Food Waste</a:t>
            </a:r>
            <a:endParaRPr lang="en-US" sz="1800" kern="100" dirty="0">
              <a:effectLst/>
              <a:latin typeface="Calibri"/>
              <a:ea typeface="Calibri"/>
              <a:cs typeface="Times New Roman"/>
            </a:endParaRPr>
          </a:p>
          <a:p>
            <a:pPr marL="0" marR="0">
              <a:lnSpc>
                <a:spcPct val="107000"/>
              </a:lnSpc>
              <a:spcBef>
                <a:spcPts val="0"/>
              </a:spcBef>
              <a:spcAft>
                <a:spcPts val="800"/>
              </a:spcAft>
            </a:pPr>
            <a:r>
              <a:rPr lang="en-US" kern="100" dirty="0">
                <a:latin typeface="Calibri"/>
                <a:ea typeface="Calibri"/>
                <a:cs typeface="Times New Roman"/>
              </a:rPr>
              <a:t>4</a:t>
            </a:r>
            <a:r>
              <a:rPr lang="en-US" sz="1800" kern="100" dirty="0">
                <a:effectLst/>
                <a:latin typeface="Calibri"/>
                <a:ea typeface="Calibri"/>
                <a:cs typeface="Times New Roman"/>
              </a:rPr>
              <a:t>. Solutions</a:t>
            </a:r>
          </a:p>
          <a:p>
            <a:pPr marL="0" marR="0">
              <a:lnSpc>
                <a:spcPct val="107000"/>
              </a:lnSpc>
              <a:spcBef>
                <a:spcPts val="0"/>
              </a:spcBef>
              <a:spcAft>
                <a:spcPts val="800"/>
              </a:spcAft>
            </a:pPr>
            <a:r>
              <a:rPr lang="en-US" sz="1800" kern="100" dirty="0">
                <a:effectLst/>
                <a:latin typeface="Calibri"/>
                <a:ea typeface="Calibri"/>
                <a:cs typeface="Times New Roman"/>
              </a:rPr>
              <a:t>5. Ties to Standards / Lesson </a:t>
            </a:r>
            <a:r>
              <a:rPr lang="en-US" kern="100" dirty="0">
                <a:latin typeface="Calibri"/>
                <a:ea typeface="Calibri"/>
                <a:cs typeface="Times New Roman"/>
              </a:rPr>
              <a:t>I</a:t>
            </a:r>
            <a:r>
              <a:rPr lang="en-US" sz="1800" kern="100" dirty="0">
                <a:effectLst/>
                <a:latin typeface="Calibri"/>
                <a:ea typeface="Calibri"/>
                <a:cs typeface="Times New Roman"/>
              </a:rPr>
              <a:t>deas</a:t>
            </a:r>
          </a:p>
          <a:p>
            <a:pPr algn="l">
              <a:lnSpc>
                <a:spcPct val="150000"/>
              </a:lnSpc>
              <a:buSzPct val="100000"/>
            </a:pPr>
            <a:endParaRPr lang="en-US" sz="175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Picture 11" descr="A map of the state of california&#10;&#10;Description automatically generated">
            <a:extLst>
              <a:ext uri="{FF2B5EF4-FFF2-40B4-BE49-F238E27FC236}">
                <a16:creationId xmlns:a16="http://schemas.microsoft.com/office/drawing/2014/main" id="{D1880218-0CA0-7579-06BE-E8F9BA23720C}"/>
              </a:ext>
            </a:extLst>
          </p:cNvPr>
          <p:cNvPicPr>
            <a:picLocks noChangeAspect="1"/>
          </p:cNvPicPr>
          <p:nvPr/>
        </p:nvPicPr>
        <p:blipFill>
          <a:blip r:embed="rId2"/>
          <a:stretch>
            <a:fillRect/>
          </a:stretch>
        </p:blipFill>
        <p:spPr>
          <a:xfrm>
            <a:off x="4692648" y="1529953"/>
            <a:ext cx="3968751" cy="2083593"/>
          </a:xfrm>
          <a:prstGeom prst="rect">
            <a:avLst/>
          </a:prstGeom>
        </p:spPr>
      </p:pic>
      <p:sp>
        <p:nvSpPr>
          <p:cNvPr id="2" name="Rectangle 1">
            <a:extLst>
              <a:ext uri="{FF2B5EF4-FFF2-40B4-BE49-F238E27FC236}">
                <a16:creationId xmlns:a16="http://schemas.microsoft.com/office/drawing/2014/main" id="{75EFA867-8252-4EB9-D4DF-5175040DE702}"/>
              </a:ext>
            </a:extLst>
          </p:cNvPr>
          <p:cNvSpPr/>
          <p:nvPr/>
        </p:nvSpPr>
        <p:spPr>
          <a:xfrm>
            <a:off x="2411826" y="-87977"/>
            <a:ext cx="4320350"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Reduce Waste</a:t>
            </a:r>
          </a:p>
        </p:txBody>
      </p:sp>
      <p:pic>
        <p:nvPicPr>
          <p:cNvPr id="1028" name="Picture 4" descr="In Baltimore Schools, Cutting Food Waste as a Lesson in Climate ...">
            <a:extLst>
              <a:ext uri="{FF2B5EF4-FFF2-40B4-BE49-F238E27FC236}">
                <a16:creationId xmlns:a16="http://schemas.microsoft.com/office/drawing/2014/main" id="{E9BB0EFF-533B-934E-AD3D-1D8E1C9D5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02" y="725781"/>
            <a:ext cx="4320351" cy="452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330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FA52D-D036-FE73-F8A5-4655A6573EB2}"/>
              </a:ext>
            </a:extLst>
          </p:cNvPr>
          <p:cNvPicPr>
            <a:picLocks noChangeAspect="1"/>
          </p:cNvPicPr>
          <p:nvPr/>
        </p:nvPicPr>
        <p:blipFill>
          <a:blip r:embed="rId2"/>
          <a:stretch>
            <a:fillRect/>
          </a:stretch>
        </p:blipFill>
        <p:spPr>
          <a:xfrm>
            <a:off x="1876232" y="0"/>
            <a:ext cx="5391536" cy="5143500"/>
          </a:xfrm>
          <a:prstGeom prst="rect">
            <a:avLst/>
          </a:prstGeom>
        </p:spPr>
      </p:pic>
    </p:spTree>
    <p:extLst>
      <p:ext uri="{BB962C8B-B14F-4D97-AF65-F5344CB8AC3E}">
        <p14:creationId xmlns:p14="http://schemas.microsoft.com/office/powerpoint/2010/main" val="4076545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s France's groundbreaking food-waste law working?">
            <a:hlinkClick r:id="" action="ppaction://media"/>
            <a:extLst>
              <a:ext uri="{FF2B5EF4-FFF2-40B4-BE49-F238E27FC236}">
                <a16:creationId xmlns:a16="http://schemas.microsoft.com/office/drawing/2014/main" id="{8E3ED71A-875E-19F1-4F84-4D819F6A4D15}"/>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6348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FB4DC-D498-D14F-D36C-40C022581C05}"/>
              </a:ext>
            </a:extLst>
          </p:cNvPr>
          <p:cNvPicPr>
            <a:picLocks noChangeAspect="1"/>
          </p:cNvPicPr>
          <p:nvPr/>
        </p:nvPicPr>
        <p:blipFill>
          <a:blip r:embed="rId3"/>
          <a:stretch>
            <a:fillRect/>
          </a:stretch>
        </p:blipFill>
        <p:spPr>
          <a:xfrm>
            <a:off x="725365" y="0"/>
            <a:ext cx="7693270" cy="5143500"/>
          </a:xfrm>
          <a:prstGeom prst="rect">
            <a:avLst/>
          </a:prstGeom>
        </p:spPr>
      </p:pic>
      <p:sp>
        <p:nvSpPr>
          <p:cNvPr id="5" name="TextBox 4">
            <a:extLst>
              <a:ext uri="{FF2B5EF4-FFF2-40B4-BE49-F238E27FC236}">
                <a16:creationId xmlns:a16="http://schemas.microsoft.com/office/drawing/2014/main" id="{7C17B5DA-6D0F-2895-D77B-C5C4BD258583}"/>
              </a:ext>
            </a:extLst>
          </p:cNvPr>
          <p:cNvSpPr txBox="1"/>
          <p:nvPr/>
        </p:nvSpPr>
        <p:spPr>
          <a:xfrm>
            <a:off x="2428406" y="-79735"/>
            <a:ext cx="4572000" cy="369332"/>
          </a:xfrm>
          <a:prstGeom prst="rect">
            <a:avLst/>
          </a:prstGeom>
          <a:noFill/>
        </p:spPr>
        <p:txBody>
          <a:bodyPr wrap="square">
            <a:spAutoFit/>
          </a:bodyPr>
          <a:lstStyle/>
          <a:p>
            <a:r>
              <a:rPr lang="en-US">
                <a:hlinkClick r:id="rId4"/>
              </a:rPr>
              <a:t>Food is too good to waste! (epa.gov)</a:t>
            </a:r>
            <a:endParaRPr lang="en-US"/>
          </a:p>
        </p:txBody>
      </p:sp>
    </p:spTree>
    <p:extLst>
      <p:ext uri="{BB962C8B-B14F-4D97-AF65-F5344CB8AC3E}">
        <p14:creationId xmlns:p14="http://schemas.microsoft.com/office/powerpoint/2010/main" val="991760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75F6D2-CAC1-8D45-D88A-77F605A68292}"/>
              </a:ext>
            </a:extLst>
          </p:cNvPr>
          <p:cNvSpPr txBox="1"/>
          <p:nvPr/>
        </p:nvSpPr>
        <p:spPr>
          <a:xfrm>
            <a:off x="3460531" y="4329352"/>
            <a:ext cx="52499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Food Expiration Date Guidelines Plus Easy-to-Read Chart (realsimple.com)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7CE883-887B-500C-A485-70DB2F16FDE7}"/>
              </a:ext>
            </a:extLst>
          </p:cNvPr>
          <p:cNvPicPr>
            <a:picLocks noChangeAspect="1"/>
          </p:cNvPicPr>
          <p:nvPr/>
        </p:nvPicPr>
        <p:blipFill>
          <a:blip r:embed="rId3"/>
          <a:stretch>
            <a:fillRect/>
          </a:stretch>
        </p:blipFill>
        <p:spPr>
          <a:xfrm>
            <a:off x="3508618" y="1247725"/>
            <a:ext cx="5153744" cy="3057952"/>
          </a:xfrm>
          <a:prstGeom prst="rect">
            <a:avLst/>
          </a:prstGeom>
        </p:spPr>
      </p:pic>
      <p:pic>
        <p:nvPicPr>
          <p:cNvPr id="7" name="Picture 6">
            <a:extLst>
              <a:ext uri="{FF2B5EF4-FFF2-40B4-BE49-F238E27FC236}">
                <a16:creationId xmlns:a16="http://schemas.microsoft.com/office/drawing/2014/main" id="{CB104267-6D48-DDD8-9177-A504C193260A}"/>
              </a:ext>
            </a:extLst>
          </p:cNvPr>
          <p:cNvPicPr>
            <a:picLocks noChangeAspect="1"/>
          </p:cNvPicPr>
          <p:nvPr/>
        </p:nvPicPr>
        <p:blipFill>
          <a:blip r:embed="rId4"/>
          <a:stretch>
            <a:fillRect/>
          </a:stretch>
        </p:blipFill>
        <p:spPr>
          <a:xfrm>
            <a:off x="165538" y="0"/>
            <a:ext cx="2667372" cy="4991797"/>
          </a:xfrm>
          <a:prstGeom prst="rect">
            <a:avLst/>
          </a:prstGeom>
        </p:spPr>
      </p:pic>
      <p:sp>
        <p:nvSpPr>
          <p:cNvPr id="9" name="TextBox 8">
            <a:extLst>
              <a:ext uri="{FF2B5EF4-FFF2-40B4-BE49-F238E27FC236}">
                <a16:creationId xmlns:a16="http://schemas.microsoft.com/office/drawing/2014/main" id="{98E3C33A-4714-43D2-FF87-F0A2C69B9DC2}"/>
              </a:ext>
            </a:extLst>
          </p:cNvPr>
          <p:cNvSpPr txBox="1"/>
          <p:nvPr/>
        </p:nvSpPr>
        <p:spPr>
          <a:xfrm>
            <a:off x="3460531" y="112664"/>
            <a:ext cx="52499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ofiapro"/>
                <a:ea typeface="+mn-ea"/>
                <a:cs typeface="+mn-cs"/>
              </a:rPr>
              <a:t>Is It Safe to Eat Food Past the Expiration Date? Here's What You Should Know</a:t>
            </a:r>
          </a:p>
        </p:txBody>
      </p:sp>
      <p:sp>
        <p:nvSpPr>
          <p:cNvPr id="10" name="Thought Bubble: Cloud 9">
            <a:extLst>
              <a:ext uri="{FF2B5EF4-FFF2-40B4-BE49-F238E27FC236}">
                <a16:creationId xmlns:a16="http://schemas.microsoft.com/office/drawing/2014/main" id="{7F8E0ED3-0597-3473-9729-519C2D668528}"/>
              </a:ext>
            </a:extLst>
          </p:cNvPr>
          <p:cNvSpPr/>
          <p:nvPr/>
        </p:nvSpPr>
        <p:spPr>
          <a:xfrm>
            <a:off x="2624959" y="1087821"/>
            <a:ext cx="1710558" cy="160808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Don’t Through Out Good Food</a:t>
            </a:r>
          </a:p>
        </p:txBody>
      </p:sp>
    </p:spTree>
    <p:extLst>
      <p:ext uri="{BB962C8B-B14F-4D97-AF65-F5344CB8AC3E}">
        <p14:creationId xmlns:p14="http://schemas.microsoft.com/office/powerpoint/2010/main" val="957683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FDC50D-A442-9939-C5CA-645F82828A80}"/>
              </a:ext>
            </a:extLst>
          </p:cNvPr>
          <p:cNvSpPr txBox="1"/>
          <p:nvPr/>
        </p:nvSpPr>
        <p:spPr>
          <a:xfrm>
            <a:off x="245854" y="1321832"/>
            <a:ext cx="720804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50"/>
                </a:solidFill>
                <a:ea typeface="+mn-lt"/>
                <a:cs typeface="+mn-lt"/>
              </a:rPr>
              <a:t>Where to Learn How Best to Store Perishables and How Long They Will Keep Safely</a:t>
            </a:r>
          </a:p>
          <a:p>
            <a:r>
              <a:rPr lang="en-US" b="1">
                <a:ea typeface="+mn-lt"/>
                <a:cs typeface="+mn-lt"/>
              </a:rPr>
              <a:t> The </a:t>
            </a:r>
            <a:r>
              <a:rPr lang="en-US" b="1" err="1">
                <a:ea typeface="+mn-lt"/>
                <a:cs typeface="+mn-lt"/>
              </a:rPr>
              <a:t>FoodKeeper</a:t>
            </a:r>
            <a:r>
              <a:rPr lang="en-US" b="1">
                <a:ea typeface="+mn-lt"/>
                <a:cs typeface="+mn-lt"/>
              </a:rPr>
              <a:t>, developed cooperatively by the U.S. Department of Agriculture, Cornell University and the Food Marketing Institute, is a complete guide to how long virtually every food available in the United States will keep in the pantry, in the refrigerator, and in the freezer. </a:t>
            </a:r>
            <a:endParaRPr lang="en-US">
              <a:ea typeface="+mn-lt"/>
              <a:cs typeface="+mn-lt"/>
            </a:endParaRPr>
          </a:p>
          <a:p>
            <a:r>
              <a:rPr lang="en-US" b="1">
                <a:ea typeface="+mn-lt"/>
                <a:cs typeface="+mn-lt"/>
              </a:rPr>
              <a:t>The Fresh Fruits section, for example, covers apples (3 weeks in the pantry, 4 – 6 weeks in the fridge, and — only if cooked — 8 months in the freezer) to pomegranates (2 – 5 days pantry, 1 – 3 months fridge, and 10 – 12 months freezer). </a:t>
            </a:r>
          </a:p>
          <a:p>
            <a:r>
              <a:rPr lang="en-US" sz="1400" b="1">
                <a:ea typeface="+mn-lt"/>
                <a:cs typeface="+mn-lt"/>
              </a:rPr>
              <a:t>Mobile apps:    </a:t>
            </a:r>
            <a:r>
              <a:rPr lang="en-US" sz="1400" b="1">
                <a:ea typeface="+mn-lt"/>
                <a:cs typeface="+mn-lt"/>
                <a:hlinkClick r:id="rId3"/>
              </a:rPr>
              <a:t>Android</a:t>
            </a:r>
            <a:r>
              <a:rPr lang="en-US" sz="1400" b="1">
                <a:ea typeface="+mn-lt"/>
                <a:cs typeface="+mn-lt"/>
              </a:rPr>
              <a:t> </a:t>
            </a:r>
          </a:p>
          <a:p>
            <a:r>
              <a:rPr lang="en-US" sz="1400" b="1">
                <a:ea typeface="+mn-lt"/>
                <a:cs typeface="+mn-lt"/>
              </a:rPr>
              <a:t>Apple devices: </a:t>
            </a:r>
            <a:r>
              <a:rPr lang="en-US" sz="1400" b="1">
                <a:ea typeface="+mn-lt"/>
                <a:cs typeface="+mn-lt"/>
                <a:hlinkClick r:id="rId4"/>
              </a:rPr>
              <a:t>Apple</a:t>
            </a:r>
            <a:endParaRPr lang="en-US" sz="1400" b="1">
              <a:ea typeface="Calibri"/>
              <a:cs typeface="Calibri"/>
            </a:endParaRPr>
          </a:p>
        </p:txBody>
      </p:sp>
      <p:pic>
        <p:nvPicPr>
          <p:cNvPr id="4" name="Picture 3" descr="A green and blue logo&#10;&#10;Description automatically generated">
            <a:extLst>
              <a:ext uri="{FF2B5EF4-FFF2-40B4-BE49-F238E27FC236}">
                <a16:creationId xmlns:a16="http://schemas.microsoft.com/office/drawing/2014/main" id="{B7533FC5-E595-BE9F-9C10-11A9B0DEC7EA}"/>
              </a:ext>
            </a:extLst>
          </p:cNvPr>
          <p:cNvPicPr>
            <a:picLocks noChangeAspect="1"/>
          </p:cNvPicPr>
          <p:nvPr/>
        </p:nvPicPr>
        <p:blipFill>
          <a:blip r:embed="rId5"/>
          <a:stretch>
            <a:fillRect/>
          </a:stretch>
        </p:blipFill>
        <p:spPr>
          <a:xfrm>
            <a:off x="694134" y="316111"/>
            <a:ext cx="987029" cy="957264"/>
          </a:xfrm>
          <a:prstGeom prst="rect">
            <a:avLst/>
          </a:prstGeom>
        </p:spPr>
      </p:pic>
      <p:pic>
        <p:nvPicPr>
          <p:cNvPr id="6" name="Picture 5" descr="A person holding a baby and looking at a cellphone&#10;&#10;Description automatically generated">
            <a:extLst>
              <a:ext uri="{FF2B5EF4-FFF2-40B4-BE49-F238E27FC236}">
                <a16:creationId xmlns:a16="http://schemas.microsoft.com/office/drawing/2014/main" id="{13D93A95-D816-6404-01A1-6068BE9308A4}"/>
              </a:ext>
            </a:extLst>
          </p:cNvPr>
          <p:cNvPicPr>
            <a:picLocks noChangeAspect="1"/>
          </p:cNvPicPr>
          <p:nvPr/>
        </p:nvPicPr>
        <p:blipFill>
          <a:blip r:embed="rId6"/>
          <a:stretch>
            <a:fillRect/>
          </a:stretch>
        </p:blipFill>
        <p:spPr>
          <a:xfrm>
            <a:off x="7452121" y="3181945"/>
            <a:ext cx="1490663" cy="1806774"/>
          </a:xfrm>
          <a:prstGeom prst="rect">
            <a:avLst/>
          </a:prstGeom>
        </p:spPr>
      </p:pic>
      <p:pic>
        <p:nvPicPr>
          <p:cNvPr id="9" name="Picture 8" descr="A bunch of vegetables and pasta&#10;&#10;Description automatically generated">
            <a:extLst>
              <a:ext uri="{FF2B5EF4-FFF2-40B4-BE49-F238E27FC236}">
                <a16:creationId xmlns:a16="http://schemas.microsoft.com/office/drawing/2014/main" id="{96046548-755D-919B-F275-ECF27B80D717}"/>
              </a:ext>
            </a:extLst>
          </p:cNvPr>
          <p:cNvPicPr>
            <a:picLocks noChangeAspect="1"/>
          </p:cNvPicPr>
          <p:nvPr/>
        </p:nvPicPr>
        <p:blipFill>
          <a:blip r:embed="rId7"/>
          <a:stretch>
            <a:fillRect/>
          </a:stretch>
        </p:blipFill>
        <p:spPr>
          <a:xfrm>
            <a:off x="6699050" y="420886"/>
            <a:ext cx="2166343" cy="854870"/>
          </a:xfrm>
          <a:prstGeom prst="rect">
            <a:avLst/>
          </a:prstGeom>
        </p:spPr>
      </p:pic>
    </p:spTree>
    <p:extLst>
      <p:ext uri="{BB962C8B-B14F-4D97-AF65-F5344CB8AC3E}">
        <p14:creationId xmlns:p14="http://schemas.microsoft.com/office/powerpoint/2010/main" val="2878386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D1DD6-5C8A-CB53-2605-97D15C94B815}"/>
              </a:ext>
            </a:extLst>
          </p:cNvPr>
          <p:cNvPicPr>
            <a:picLocks noChangeAspect="1"/>
          </p:cNvPicPr>
          <p:nvPr/>
        </p:nvPicPr>
        <p:blipFill>
          <a:blip r:embed="rId3"/>
          <a:stretch>
            <a:fillRect/>
          </a:stretch>
        </p:blipFill>
        <p:spPr>
          <a:xfrm>
            <a:off x="0" y="5571"/>
            <a:ext cx="9144000" cy="5132357"/>
          </a:xfrm>
          <a:prstGeom prst="rect">
            <a:avLst/>
          </a:prstGeom>
        </p:spPr>
      </p:pic>
      <p:pic>
        <p:nvPicPr>
          <p:cNvPr id="8" name="Picture 7">
            <a:extLst>
              <a:ext uri="{FF2B5EF4-FFF2-40B4-BE49-F238E27FC236}">
                <a16:creationId xmlns:a16="http://schemas.microsoft.com/office/drawing/2014/main" id="{F4FC447E-ECF5-93E0-4591-83819B16EEBA}"/>
              </a:ext>
            </a:extLst>
          </p:cNvPr>
          <p:cNvPicPr>
            <a:picLocks noChangeAspect="1"/>
          </p:cNvPicPr>
          <p:nvPr/>
        </p:nvPicPr>
        <p:blipFill>
          <a:blip r:embed="rId4"/>
          <a:stretch>
            <a:fillRect/>
          </a:stretch>
        </p:blipFill>
        <p:spPr>
          <a:xfrm>
            <a:off x="6518325" y="0"/>
            <a:ext cx="2625675" cy="2005724"/>
          </a:xfrm>
          <a:prstGeom prst="rect">
            <a:avLst/>
          </a:prstGeom>
        </p:spPr>
      </p:pic>
      <p:pic>
        <p:nvPicPr>
          <p:cNvPr id="1026" name="Picture 2" descr="15 Oddly Intriguing Photos That'll Are 100% Bizarre | Funny fruit ...">
            <a:extLst>
              <a:ext uri="{FF2B5EF4-FFF2-40B4-BE49-F238E27FC236}">
                <a16:creationId xmlns:a16="http://schemas.microsoft.com/office/drawing/2014/main" id="{BB76C7B4-769C-3C67-CF44-D9AE62D2F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125" y="1812654"/>
            <a:ext cx="1032643" cy="1376857"/>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BA2656B2-5A19-0D6A-1541-2290600932B3}"/>
              </a:ext>
            </a:extLst>
          </p:cNvPr>
          <p:cNvSpPr/>
          <p:nvPr/>
        </p:nvSpPr>
        <p:spPr>
          <a:xfrm>
            <a:off x="3964353" y="1123933"/>
            <a:ext cx="2207173" cy="151349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Eat Imperfect Food</a:t>
            </a:r>
          </a:p>
        </p:txBody>
      </p:sp>
    </p:spTree>
    <p:extLst>
      <p:ext uri="{BB962C8B-B14F-4D97-AF65-F5344CB8AC3E}">
        <p14:creationId xmlns:p14="http://schemas.microsoft.com/office/powerpoint/2010/main" val="330678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BDCC2A-CD35-2D59-69D9-A959376C392F}"/>
              </a:ext>
            </a:extLst>
          </p:cNvPr>
          <p:cNvSpPr txBox="1"/>
          <p:nvPr/>
        </p:nvSpPr>
        <p:spPr>
          <a:xfrm>
            <a:off x="1190296" y="4674313"/>
            <a:ext cx="4572000" cy="369332"/>
          </a:xfrm>
          <a:prstGeom prst="rect">
            <a:avLst/>
          </a:prstGeom>
          <a:noFill/>
        </p:spPr>
        <p:txBody>
          <a:bodyPr wrap="square">
            <a:spAutoFit/>
          </a:bodyPr>
          <a:lstStyle/>
          <a:p>
            <a:r>
              <a:rPr lang="en-US">
                <a:hlinkClick r:id="rId3"/>
              </a:rPr>
              <a:t>Save Food - Help The Planet - Too Good To Go</a:t>
            </a:r>
            <a:endParaRPr lang="en-US"/>
          </a:p>
        </p:txBody>
      </p:sp>
      <p:pic>
        <p:nvPicPr>
          <p:cNvPr id="5" name="Picture 4">
            <a:extLst>
              <a:ext uri="{FF2B5EF4-FFF2-40B4-BE49-F238E27FC236}">
                <a16:creationId xmlns:a16="http://schemas.microsoft.com/office/drawing/2014/main" id="{0FD98699-7313-3761-BC41-33D6871EFC92}"/>
              </a:ext>
            </a:extLst>
          </p:cNvPr>
          <p:cNvPicPr>
            <a:picLocks noChangeAspect="1"/>
          </p:cNvPicPr>
          <p:nvPr/>
        </p:nvPicPr>
        <p:blipFill>
          <a:blip r:embed="rId4"/>
          <a:stretch>
            <a:fillRect/>
          </a:stretch>
        </p:blipFill>
        <p:spPr>
          <a:xfrm>
            <a:off x="15307" y="0"/>
            <a:ext cx="6782003" cy="4674313"/>
          </a:xfrm>
          <a:prstGeom prst="rect">
            <a:avLst/>
          </a:prstGeom>
        </p:spPr>
      </p:pic>
      <p:sp>
        <p:nvSpPr>
          <p:cNvPr id="7" name="TextBox 6">
            <a:extLst>
              <a:ext uri="{FF2B5EF4-FFF2-40B4-BE49-F238E27FC236}">
                <a16:creationId xmlns:a16="http://schemas.microsoft.com/office/drawing/2014/main" id="{40020909-4B0B-B58F-75FB-C0ACA613281E}"/>
              </a:ext>
            </a:extLst>
          </p:cNvPr>
          <p:cNvSpPr txBox="1"/>
          <p:nvPr/>
        </p:nvSpPr>
        <p:spPr>
          <a:xfrm>
            <a:off x="6797310" y="91393"/>
            <a:ext cx="1844984" cy="2862322"/>
          </a:xfrm>
          <a:prstGeom prst="rect">
            <a:avLst/>
          </a:prstGeom>
          <a:noFill/>
        </p:spPr>
        <p:txBody>
          <a:bodyPr wrap="square" lIns="91440" tIns="45720" rIns="91440" bIns="45720" anchor="t">
            <a:spAutoFit/>
          </a:bodyPr>
          <a:lstStyle/>
          <a:p>
            <a:r>
              <a:rPr lang="en-US" dirty="0">
                <a:hlinkClick r:id="rId5"/>
              </a:rPr>
              <a:t>Find Food - Feeding Tampa Bay</a:t>
            </a:r>
          </a:p>
          <a:p>
            <a:endParaRPr lang="en-US" dirty="0">
              <a:ea typeface="Calibri"/>
              <a:cs typeface="Calibri"/>
            </a:endParaRPr>
          </a:p>
          <a:p>
            <a:r>
              <a:rPr lang="en-US" dirty="0">
                <a:ea typeface="Calibri"/>
                <a:cs typeface="Calibri"/>
              </a:rPr>
              <a:t>Publix and Walmart donate expired food to Feeding America</a:t>
            </a:r>
          </a:p>
          <a:p>
            <a:r>
              <a:rPr lang="en-US" dirty="0">
                <a:ea typeface="+mn-lt"/>
                <a:cs typeface="+mn-lt"/>
                <a:hlinkClick r:id="rId6"/>
              </a:rPr>
              <a:t>https://www.feedingamerica.org/</a:t>
            </a:r>
            <a:r>
              <a:rPr lang="en-US" dirty="0">
                <a:ea typeface="+mn-lt"/>
                <a:cs typeface="+mn-lt"/>
              </a:rPr>
              <a:t> </a:t>
            </a:r>
            <a:endParaRPr lang="en-US">
              <a:ea typeface="+mn-lt"/>
              <a:cs typeface="+mn-lt"/>
            </a:endParaRPr>
          </a:p>
        </p:txBody>
      </p:sp>
    </p:spTree>
    <p:extLst>
      <p:ext uri="{BB962C8B-B14F-4D97-AF65-F5344CB8AC3E}">
        <p14:creationId xmlns:p14="http://schemas.microsoft.com/office/powerpoint/2010/main" val="3504564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two slices of pizza&#10;&#10;Description automatically generated">
            <a:extLst>
              <a:ext uri="{FF2B5EF4-FFF2-40B4-BE49-F238E27FC236}">
                <a16:creationId xmlns:a16="http://schemas.microsoft.com/office/drawing/2014/main" id="{DF482BDF-B093-81FF-F0F8-4FFD7D080286}"/>
              </a:ext>
            </a:extLst>
          </p:cNvPr>
          <p:cNvPicPr>
            <a:picLocks noChangeAspect="1"/>
          </p:cNvPicPr>
          <p:nvPr/>
        </p:nvPicPr>
        <p:blipFill rotWithShape="1">
          <a:blip r:embed="rId3"/>
          <a:srcRect r="3795" b="-2"/>
          <a:stretch/>
        </p:blipFill>
        <p:spPr>
          <a:xfrm>
            <a:off x="149054" y="128787"/>
            <a:ext cx="4353079" cy="2375570"/>
          </a:xfrm>
          <a:prstGeom prst="rect">
            <a:avLst/>
          </a:prstGeom>
        </p:spPr>
      </p:pic>
      <p:pic>
        <p:nvPicPr>
          <p:cNvPr id="5" name="Picture 4" descr="A person at a grocery store&#10;&#10;Description automatically generated">
            <a:extLst>
              <a:ext uri="{FF2B5EF4-FFF2-40B4-BE49-F238E27FC236}">
                <a16:creationId xmlns:a16="http://schemas.microsoft.com/office/drawing/2014/main" id="{3BB5C7B7-5884-68EA-EE72-0F26379643F0}"/>
              </a:ext>
            </a:extLst>
          </p:cNvPr>
          <p:cNvPicPr>
            <a:picLocks noChangeAspect="1"/>
          </p:cNvPicPr>
          <p:nvPr/>
        </p:nvPicPr>
        <p:blipFill rotWithShape="1">
          <a:blip r:embed="rId4"/>
          <a:srcRect b="8183"/>
          <a:stretch/>
        </p:blipFill>
        <p:spPr>
          <a:xfrm>
            <a:off x="4646529" y="128787"/>
            <a:ext cx="4348413" cy="2375570"/>
          </a:xfrm>
          <a:prstGeom prst="rect">
            <a:avLst/>
          </a:prstGeom>
        </p:spPr>
      </p:pic>
      <p:pic>
        <p:nvPicPr>
          <p:cNvPr id="4" name="Picture 3" descr="A map of canada with green leaves&#10;&#10;Description automatically generated">
            <a:extLst>
              <a:ext uri="{FF2B5EF4-FFF2-40B4-BE49-F238E27FC236}">
                <a16:creationId xmlns:a16="http://schemas.microsoft.com/office/drawing/2014/main" id="{1E92D26B-3468-02DC-871F-38C4D12116D4}"/>
              </a:ext>
            </a:extLst>
          </p:cNvPr>
          <p:cNvPicPr>
            <a:picLocks noChangeAspect="1"/>
          </p:cNvPicPr>
          <p:nvPr/>
        </p:nvPicPr>
        <p:blipFill rotWithShape="1">
          <a:blip r:embed="rId5"/>
          <a:srcRect t="29163" r="3" b="8614"/>
          <a:stretch/>
        </p:blipFill>
        <p:spPr>
          <a:xfrm>
            <a:off x="4643562" y="2507219"/>
            <a:ext cx="4353079" cy="2092461"/>
          </a:xfrm>
          <a:prstGeom prst="rect">
            <a:avLst/>
          </a:prstGeom>
        </p:spPr>
      </p:pic>
      <p:pic>
        <p:nvPicPr>
          <p:cNvPr id="2" name="Picture 1" descr="A map with blue circles and white text&#10;&#10;Description automatically generated">
            <a:extLst>
              <a:ext uri="{FF2B5EF4-FFF2-40B4-BE49-F238E27FC236}">
                <a16:creationId xmlns:a16="http://schemas.microsoft.com/office/drawing/2014/main" id="{059F9A5D-F142-EF81-911C-C95AF88E01AC}"/>
              </a:ext>
            </a:extLst>
          </p:cNvPr>
          <p:cNvPicPr>
            <a:picLocks noChangeAspect="1"/>
          </p:cNvPicPr>
          <p:nvPr/>
        </p:nvPicPr>
        <p:blipFill rotWithShape="1">
          <a:blip r:embed="rId6"/>
          <a:srcRect b="7461"/>
          <a:stretch/>
        </p:blipFill>
        <p:spPr>
          <a:xfrm>
            <a:off x="161706" y="2507220"/>
            <a:ext cx="4348412" cy="2092461"/>
          </a:xfrm>
          <a:prstGeom prst="rect">
            <a:avLst/>
          </a:prstGeom>
        </p:spPr>
      </p:pic>
    </p:spTree>
    <p:extLst>
      <p:ext uri="{BB962C8B-B14F-4D97-AF65-F5344CB8AC3E}">
        <p14:creationId xmlns:p14="http://schemas.microsoft.com/office/powerpoint/2010/main" val="42108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5A554-844F-2623-5B38-9FFD0FE65D7C}"/>
              </a:ext>
            </a:extLst>
          </p:cNvPr>
          <p:cNvPicPr>
            <a:picLocks noChangeAspect="1"/>
          </p:cNvPicPr>
          <p:nvPr/>
        </p:nvPicPr>
        <p:blipFill>
          <a:blip r:embed="rId3"/>
          <a:stretch>
            <a:fillRect/>
          </a:stretch>
        </p:blipFill>
        <p:spPr>
          <a:xfrm>
            <a:off x="235361" y="202889"/>
            <a:ext cx="1991003" cy="1448002"/>
          </a:xfrm>
          <a:prstGeom prst="rect">
            <a:avLst/>
          </a:prstGeom>
        </p:spPr>
      </p:pic>
      <p:sp>
        <p:nvSpPr>
          <p:cNvPr id="5" name="TextBox 4">
            <a:extLst>
              <a:ext uri="{FF2B5EF4-FFF2-40B4-BE49-F238E27FC236}">
                <a16:creationId xmlns:a16="http://schemas.microsoft.com/office/drawing/2014/main" id="{E79FB3A2-D237-4227-4457-60FC70E0313B}"/>
              </a:ext>
            </a:extLst>
          </p:cNvPr>
          <p:cNvSpPr txBox="1"/>
          <p:nvPr/>
        </p:nvSpPr>
        <p:spPr>
          <a:xfrm>
            <a:off x="3860358" y="89654"/>
            <a:ext cx="4572000" cy="369332"/>
          </a:xfrm>
          <a:prstGeom prst="rect">
            <a:avLst/>
          </a:prstGeom>
          <a:noFill/>
        </p:spPr>
        <p:txBody>
          <a:bodyPr wrap="square">
            <a:spAutoFit/>
          </a:bodyPr>
          <a:lstStyle/>
          <a:p>
            <a:r>
              <a:rPr lang="en-US">
                <a:hlinkClick r:id="rId4"/>
              </a:rPr>
              <a:t>Food Recovery Network</a:t>
            </a:r>
            <a:endParaRPr lang="en-US"/>
          </a:p>
        </p:txBody>
      </p:sp>
      <p:sp>
        <p:nvSpPr>
          <p:cNvPr id="7" name="TextBox 6">
            <a:extLst>
              <a:ext uri="{FF2B5EF4-FFF2-40B4-BE49-F238E27FC236}">
                <a16:creationId xmlns:a16="http://schemas.microsoft.com/office/drawing/2014/main" id="{01109EC8-1F4D-5BA6-933B-B72ACAE2DB03}"/>
              </a:ext>
            </a:extLst>
          </p:cNvPr>
          <p:cNvSpPr txBox="1"/>
          <p:nvPr/>
        </p:nvSpPr>
        <p:spPr>
          <a:xfrm>
            <a:off x="2890299" y="458986"/>
            <a:ext cx="4572000" cy="1200329"/>
          </a:xfrm>
          <a:prstGeom prst="rect">
            <a:avLst/>
          </a:prstGeom>
          <a:noFill/>
        </p:spPr>
        <p:txBody>
          <a:bodyPr wrap="square">
            <a:spAutoFit/>
          </a:bodyPr>
          <a:lstStyle/>
          <a:p>
            <a:r>
              <a:rPr lang="en-US" b="0" i="0">
                <a:effectLst/>
                <a:latin typeface="proxima-nova"/>
              </a:rPr>
              <a:t>192 campuses in 44 states and the District of Columbia. 16.3 million pounds recovered. 13.6 million meals donated. Over 7200 Metric Tons of CO2 emissions prevented.</a:t>
            </a:r>
            <a:endParaRPr lang="en-US"/>
          </a:p>
        </p:txBody>
      </p:sp>
      <p:sp>
        <p:nvSpPr>
          <p:cNvPr id="9" name="TextBox 8">
            <a:extLst>
              <a:ext uri="{FF2B5EF4-FFF2-40B4-BE49-F238E27FC236}">
                <a16:creationId xmlns:a16="http://schemas.microsoft.com/office/drawing/2014/main" id="{7A566729-9E9A-159B-921F-2CA6D3FAA8A9}"/>
              </a:ext>
            </a:extLst>
          </p:cNvPr>
          <p:cNvSpPr txBox="1"/>
          <p:nvPr/>
        </p:nvSpPr>
        <p:spPr>
          <a:xfrm>
            <a:off x="143124" y="1801290"/>
            <a:ext cx="6090699" cy="3416320"/>
          </a:xfrm>
          <a:prstGeom prst="rect">
            <a:avLst/>
          </a:prstGeom>
          <a:noFill/>
        </p:spPr>
        <p:txBody>
          <a:bodyPr wrap="square">
            <a:spAutoFit/>
          </a:bodyPr>
          <a:lstStyle/>
          <a:p>
            <a:pPr algn="l"/>
            <a:r>
              <a:rPr lang="en-US" b="0" i="0">
                <a:effectLst/>
                <a:latin typeface="Helvetica Neue"/>
              </a:rPr>
              <a:t>On Sunday, February 11, 2024, six volunteers, including FRN alumni and local students from the University of Nevada, Las Vegas, joined FRN staff at the Players Tailgate just across the street from Allegiant Stadium to recover surplus food—both raw, fresh foods and prepared meals—and transport it for donation to </a:t>
            </a:r>
            <a:r>
              <a:rPr lang="en-US" b="0" i="0" u="sng" strike="noStrike">
                <a:effectLst/>
                <a:latin typeface="Helvetica Neue"/>
                <a:hlinkClick r:id="rId5"/>
              </a:rPr>
              <a:t>The Just One Project</a:t>
            </a:r>
            <a:r>
              <a:rPr lang="en-US" b="0" i="0">
                <a:effectLst/>
                <a:latin typeface="Helvetica Neue"/>
              </a:rPr>
              <a:t>, a nonprofit organization dedicated to fighting food insecurity in southern Nevada. </a:t>
            </a:r>
          </a:p>
          <a:p>
            <a:pPr algn="ctr"/>
            <a:r>
              <a:rPr lang="en-US" b="1" i="0">
                <a:effectLst/>
                <a:latin typeface="Helvetica Neue"/>
              </a:rPr>
              <a:t>Our efforts resulted in an incredible </a:t>
            </a:r>
            <a:r>
              <a:rPr lang="en-US" b="1" i="0">
                <a:effectLst/>
                <a:highlight>
                  <a:srgbClr val="FFFF00"/>
                </a:highlight>
                <a:latin typeface="Helvetica Neue"/>
              </a:rPr>
              <a:t>3,994 pounds of surplus food </a:t>
            </a:r>
            <a:r>
              <a:rPr lang="en-US" b="1" i="0">
                <a:effectLst/>
                <a:latin typeface="Helvetica Neue"/>
              </a:rPr>
              <a:t>delivered safely to our nonprofit partner, where it’ll go to produce thousands of quality meals to feed people experiencing hunger. </a:t>
            </a:r>
            <a:endParaRPr lang="en-US" b="0" i="0">
              <a:effectLst/>
              <a:latin typeface="Helvetica Neue"/>
            </a:endParaRPr>
          </a:p>
        </p:txBody>
      </p:sp>
      <p:pic>
        <p:nvPicPr>
          <p:cNvPr id="1026" name="Picture 2">
            <a:extLst>
              <a:ext uri="{FF2B5EF4-FFF2-40B4-BE49-F238E27FC236}">
                <a16:creationId xmlns:a16="http://schemas.microsoft.com/office/drawing/2014/main" id="{A5BAE985-0E8D-DCDA-D120-63891258D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043" y="1752765"/>
            <a:ext cx="2456953" cy="1637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3A1CE4-E3B4-5520-C72A-50D666B1B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042" y="3454273"/>
            <a:ext cx="2456953" cy="163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9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8E87C4-DA7A-0E74-DC31-F61C3445887A}"/>
              </a:ext>
            </a:extLst>
          </p:cNvPr>
          <p:cNvSpPr txBox="1"/>
          <p:nvPr/>
        </p:nvSpPr>
        <p:spPr>
          <a:xfrm>
            <a:off x="0" y="107808"/>
            <a:ext cx="9048584" cy="4801314"/>
          </a:xfrm>
          <a:prstGeom prst="rect">
            <a:avLst/>
          </a:prstGeom>
          <a:noFill/>
        </p:spPr>
        <p:txBody>
          <a:bodyPr wrap="square">
            <a:spAutoFit/>
          </a:bodyPr>
          <a:lstStyle/>
          <a:p>
            <a:pPr algn="l"/>
            <a:r>
              <a:rPr lang="en-US" b="1" i="0">
                <a:solidFill>
                  <a:srgbClr val="4E4B4B"/>
                </a:solidFill>
                <a:effectLst/>
                <a:latin typeface="BREUER BOLD"/>
              </a:rPr>
              <a:t>Key Terms+</a:t>
            </a:r>
          </a:p>
          <a:p>
            <a:pPr algn="l"/>
            <a:r>
              <a:rPr lang="en-US" b="1" i="0">
                <a:solidFill>
                  <a:srgbClr val="4E4B4B"/>
                </a:solidFill>
                <a:effectLst/>
                <a:latin typeface="BREUER TEXT"/>
              </a:rPr>
              <a:t>Composting</a:t>
            </a:r>
            <a:r>
              <a:rPr lang="en-US" b="0" i="0">
                <a:solidFill>
                  <a:srgbClr val="4E4B4B"/>
                </a:solidFill>
                <a:effectLst/>
                <a:latin typeface="BREUER TEXT"/>
              </a:rPr>
              <a:t>—Composting is the natural process of recycling organic matter, such as leaves and food scraps, into a fertilizer that can enrich soil and plants.</a:t>
            </a:r>
            <a:r>
              <a:rPr lang="en-US" b="0" i="0" baseline="30000">
                <a:solidFill>
                  <a:srgbClr val="4E4B4B"/>
                </a:solidFill>
                <a:effectLst/>
                <a:latin typeface="BREUER TEXT"/>
              </a:rPr>
              <a:t>3</a:t>
            </a:r>
            <a:endParaRPr lang="en-US" b="0" i="0">
              <a:solidFill>
                <a:srgbClr val="4E4B4B"/>
              </a:solidFill>
              <a:effectLst/>
              <a:latin typeface="BREUER TEXT"/>
            </a:endParaRPr>
          </a:p>
          <a:p>
            <a:pPr algn="l"/>
            <a:r>
              <a:rPr lang="en-US" b="1" i="0">
                <a:solidFill>
                  <a:srgbClr val="4E4B4B"/>
                </a:solidFill>
                <a:effectLst/>
                <a:latin typeface="BREUER TEXT"/>
              </a:rPr>
              <a:t>Culling</a:t>
            </a:r>
            <a:r>
              <a:rPr lang="en-US" b="0" i="0">
                <a:solidFill>
                  <a:srgbClr val="4E4B4B"/>
                </a:solidFill>
                <a:effectLst/>
                <a:latin typeface="BREUER TEXT"/>
              </a:rPr>
              <a:t>—Culling is the removal of products based on quality or appearance criteria, including specifications for size, color, weight, and blemishes.</a:t>
            </a:r>
            <a:r>
              <a:rPr lang="en-US" b="0" i="0" baseline="30000">
                <a:solidFill>
                  <a:srgbClr val="4E4B4B"/>
                </a:solidFill>
                <a:effectLst/>
                <a:latin typeface="BREUER TEXT"/>
              </a:rPr>
              <a:t>4</a:t>
            </a:r>
            <a:endParaRPr lang="en-US" b="0" i="0">
              <a:solidFill>
                <a:srgbClr val="4E4B4B"/>
              </a:solidFill>
              <a:effectLst/>
              <a:latin typeface="BREUER TEXT"/>
            </a:endParaRPr>
          </a:p>
          <a:p>
            <a:pPr algn="l"/>
            <a:r>
              <a:rPr lang="en-US" b="1" i="0">
                <a:solidFill>
                  <a:srgbClr val="4E4B4B"/>
                </a:solidFill>
                <a:effectLst/>
                <a:latin typeface="BREUER TEXT"/>
              </a:rPr>
              <a:t>Food Insecurity</a:t>
            </a:r>
            <a:r>
              <a:rPr lang="en-US" b="0" i="0">
                <a:solidFill>
                  <a:srgbClr val="4E4B4B"/>
                </a:solidFill>
                <a:effectLst/>
                <a:latin typeface="BREUER TEXT"/>
              </a:rPr>
              <a:t>—Lacking the means to get sufficient food for each person in a household to live a healthy lifestyle.</a:t>
            </a:r>
            <a:r>
              <a:rPr lang="en-US" b="0" i="0" baseline="30000">
                <a:solidFill>
                  <a:srgbClr val="4E4B4B"/>
                </a:solidFill>
                <a:effectLst/>
                <a:latin typeface="BREUER TEXT"/>
              </a:rPr>
              <a:t>5</a:t>
            </a:r>
            <a:endParaRPr lang="en-US" b="0" i="0">
              <a:solidFill>
                <a:srgbClr val="4E4B4B"/>
              </a:solidFill>
              <a:effectLst/>
              <a:latin typeface="BREUER TEXT"/>
            </a:endParaRPr>
          </a:p>
          <a:p>
            <a:pPr algn="l"/>
            <a:r>
              <a:rPr lang="en-US" b="1" i="0">
                <a:solidFill>
                  <a:srgbClr val="4E4B4B"/>
                </a:solidFill>
                <a:effectLst/>
                <a:latin typeface="BREUER TEXT"/>
              </a:rPr>
              <a:t>Food Miles</a:t>
            </a:r>
            <a:r>
              <a:rPr lang="en-US" b="0" i="0">
                <a:solidFill>
                  <a:srgbClr val="4E4B4B"/>
                </a:solidFill>
                <a:effectLst/>
                <a:latin typeface="BREUER TEXT"/>
              </a:rPr>
              <a:t>—Food miles are the distance food is transported from the time it is produced or harvested until it reaches the consumer. </a:t>
            </a:r>
            <a:r>
              <a:rPr lang="en-US" b="0" i="0" baseline="30000">
                <a:solidFill>
                  <a:srgbClr val="4E4B4B"/>
                </a:solidFill>
                <a:effectLst/>
                <a:latin typeface="BREUER TEXT"/>
              </a:rPr>
              <a:t>6</a:t>
            </a:r>
            <a:endParaRPr lang="en-US" b="0" i="0">
              <a:solidFill>
                <a:srgbClr val="4E4B4B"/>
              </a:solidFill>
              <a:effectLst/>
              <a:latin typeface="BREUER TEXT"/>
            </a:endParaRPr>
          </a:p>
          <a:p>
            <a:pPr algn="l"/>
            <a:r>
              <a:rPr lang="en-US" b="1" i="0">
                <a:solidFill>
                  <a:srgbClr val="4E4B4B"/>
                </a:solidFill>
                <a:effectLst/>
                <a:latin typeface="BREUER TEXT"/>
              </a:rPr>
              <a:t>Food Supply Chain</a:t>
            </a:r>
            <a:r>
              <a:rPr lang="en-US" b="0" i="0">
                <a:solidFill>
                  <a:srgbClr val="4E4B4B"/>
                </a:solidFill>
                <a:effectLst/>
                <a:latin typeface="BREUER TEXT"/>
              </a:rPr>
              <a:t>—A food supply chain refers to the processes that describe how food goes from the farm to the table. These processes include production, processing, distribution, consumption, and disposal.</a:t>
            </a:r>
            <a:r>
              <a:rPr lang="en-US" b="0" i="0" baseline="30000">
                <a:solidFill>
                  <a:srgbClr val="4E4B4B"/>
                </a:solidFill>
                <a:effectLst/>
                <a:latin typeface="BREUER TEXT"/>
              </a:rPr>
              <a:t>7</a:t>
            </a:r>
            <a:endParaRPr lang="en-US" b="0" i="0">
              <a:solidFill>
                <a:srgbClr val="4E4B4B"/>
              </a:solidFill>
              <a:effectLst/>
              <a:latin typeface="BREUER TEXT"/>
            </a:endParaRPr>
          </a:p>
          <a:p>
            <a:pPr algn="l"/>
            <a:r>
              <a:rPr lang="en-US" b="0" i="0">
                <a:solidFill>
                  <a:srgbClr val="4E4B4B"/>
                </a:solidFill>
                <a:effectLst/>
                <a:latin typeface="BREUER TEXT"/>
              </a:rPr>
              <a:t>Every step of the supply chain requires human or natural resources.</a:t>
            </a:r>
            <a:r>
              <a:rPr lang="en-US" b="0" i="0" baseline="30000">
                <a:solidFill>
                  <a:srgbClr val="4E4B4B"/>
                </a:solidFill>
                <a:effectLst/>
                <a:latin typeface="BREUER TEXT"/>
              </a:rPr>
              <a:t>8</a:t>
            </a:r>
            <a:endParaRPr lang="en-US" b="0" i="0">
              <a:solidFill>
                <a:srgbClr val="4E4B4B"/>
              </a:solidFill>
              <a:effectLst/>
              <a:latin typeface="BREUER TEXT"/>
            </a:endParaRPr>
          </a:p>
          <a:p>
            <a:pPr algn="l"/>
            <a:r>
              <a:rPr lang="en-US" b="1" i="0">
                <a:solidFill>
                  <a:srgbClr val="4E4B4B"/>
                </a:solidFill>
                <a:effectLst/>
                <a:latin typeface="BREUER TEXT"/>
              </a:rPr>
              <a:t>Food Waste</a:t>
            </a:r>
            <a:r>
              <a:rPr lang="en-US" b="0" i="0">
                <a:solidFill>
                  <a:srgbClr val="4E4B4B"/>
                </a:solidFill>
                <a:effectLst/>
                <a:latin typeface="BREUER TEXT"/>
              </a:rPr>
              <a:t>—Edible food that is available for human consumption but is not consumed.</a:t>
            </a:r>
            <a:r>
              <a:rPr lang="en-US" b="0" i="0" baseline="30000">
                <a:solidFill>
                  <a:srgbClr val="4E4B4B"/>
                </a:solidFill>
                <a:effectLst/>
                <a:latin typeface="BREUER TEXT"/>
              </a:rPr>
              <a:t>9</a:t>
            </a:r>
            <a:endParaRPr lang="en-US" b="0" i="0">
              <a:solidFill>
                <a:srgbClr val="4E4B4B"/>
              </a:solidFill>
              <a:effectLst/>
              <a:latin typeface="BREUER TEXT"/>
            </a:endParaRPr>
          </a:p>
          <a:p>
            <a:pPr algn="l"/>
            <a:r>
              <a:rPr lang="en-US" b="1" i="0">
                <a:solidFill>
                  <a:srgbClr val="4E4B4B"/>
                </a:solidFill>
                <a:effectLst/>
                <a:latin typeface="BREUER TEXT"/>
              </a:rPr>
              <a:t>Hunger</a:t>
            </a:r>
            <a:r>
              <a:rPr lang="en-US" b="0" i="0">
                <a:solidFill>
                  <a:srgbClr val="4E4B4B"/>
                </a:solidFill>
                <a:effectLst/>
                <a:latin typeface="BREUER TEXT"/>
              </a:rPr>
              <a:t>—A sensation of discomfort due to the lack of food.</a:t>
            </a:r>
            <a:r>
              <a:rPr lang="en-US" b="0" i="0" baseline="30000">
                <a:solidFill>
                  <a:srgbClr val="4E4B4B"/>
                </a:solidFill>
                <a:effectLst/>
                <a:latin typeface="BREUER TEXT"/>
              </a:rPr>
              <a:t>10</a:t>
            </a:r>
            <a:endParaRPr lang="en-US" b="0" i="0">
              <a:solidFill>
                <a:srgbClr val="4E4B4B"/>
              </a:solidFill>
              <a:effectLst/>
              <a:latin typeface="BREUER TEXT"/>
            </a:endParaRPr>
          </a:p>
          <a:p>
            <a:pPr algn="l"/>
            <a:r>
              <a:rPr lang="en-US" b="1" i="0">
                <a:solidFill>
                  <a:srgbClr val="4E4B4B"/>
                </a:solidFill>
                <a:effectLst/>
                <a:latin typeface="BREUER TEXT"/>
              </a:rPr>
              <a:t>Leachate</a:t>
            </a:r>
            <a:r>
              <a:rPr lang="en-US" b="0" i="0">
                <a:solidFill>
                  <a:srgbClr val="4E4B4B"/>
                </a:solidFill>
                <a:effectLst/>
                <a:latin typeface="BREUER TEXT"/>
              </a:rPr>
              <a:t>—Leachate is a contaminated liquid that is generated as water percolates through a solid waste disposal site.</a:t>
            </a:r>
            <a:r>
              <a:rPr lang="en-US" b="0" i="0" baseline="30000">
                <a:solidFill>
                  <a:srgbClr val="4E4B4B"/>
                </a:solidFill>
                <a:effectLst/>
                <a:latin typeface="BREUER TEXT"/>
              </a:rPr>
              <a:t>11</a:t>
            </a:r>
            <a:endParaRPr lang="en-US" b="0" i="0">
              <a:solidFill>
                <a:srgbClr val="4E4B4B"/>
              </a:solidFill>
              <a:effectLst/>
              <a:latin typeface="BREUER TEXT"/>
            </a:endParaRPr>
          </a:p>
        </p:txBody>
      </p:sp>
      <p:sp>
        <p:nvSpPr>
          <p:cNvPr id="4" name="TextBox 3">
            <a:extLst>
              <a:ext uri="{FF2B5EF4-FFF2-40B4-BE49-F238E27FC236}">
                <a16:creationId xmlns:a16="http://schemas.microsoft.com/office/drawing/2014/main" id="{C3DD910A-7DBA-3C57-A025-E2FADCE9D6B0}"/>
              </a:ext>
            </a:extLst>
          </p:cNvPr>
          <p:cNvSpPr txBox="1"/>
          <p:nvPr/>
        </p:nvSpPr>
        <p:spPr>
          <a:xfrm>
            <a:off x="4496463" y="4880074"/>
            <a:ext cx="4572000" cy="276999"/>
          </a:xfrm>
          <a:prstGeom prst="rect">
            <a:avLst/>
          </a:prstGeom>
          <a:noFill/>
        </p:spPr>
        <p:txBody>
          <a:bodyPr wrap="square">
            <a:spAutoFit/>
          </a:bodyPr>
          <a:lstStyle/>
          <a:p>
            <a:r>
              <a:rPr lang="en-US" sz="1200">
                <a:hlinkClick r:id="rId2"/>
              </a:rPr>
              <a:t>SS Footnotes - Jayden Davis (squarespace.com)</a:t>
            </a:r>
            <a:endParaRPr lang="en-US" sz="1200"/>
          </a:p>
        </p:txBody>
      </p:sp>
    </p:spTree>
    <p:extLst>
      <p:ext uri="{BB962C8B-B14F-4D97-AF65-F5344CB8AC3E}">
        <p14:creationId xmlns:p14="http://schemas.microsoft.com/office/powerpoint/2010/main" val="4222751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8F1B0-197A-15D6-1AA7-1EB8CE72802E}"/>
              </a:ext>
            </a:extLst>
          </p:cNvPr>
          <p:cNvSpPr>
            <a:spLocks noChangeArrowheads="1"/>
          </p:cNvSpPr>
          <p:nvPr/>
        </p:nvSpPr>
        <p:spPr bwMode="auto">
          <a:xfrm>
            <a:off x="78155" y="201870"/>
            <a:ext cx="4134338"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96" tIns="0" rIns="12696"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Kiran Sridhar</a:t>
            </a:r>
            <a:r>
              <a:rPr kumimoji="0" lang="en-US" altLang="en-US" sz="1400" b="0" i="0" u="none" strike="noStrike" cap="none" normalizeH="0" baseline="0">
                <a:ln>
                  <a:noFill/>
                </a:ln>
                <a:solidFill>
                  <a:schemeClr val="tx1"/>
                </a:solidFill>
                <a:effectLst/>
                <a:latin typeface="Arial" panose="020B0604020202020204" pitchFamily="34" charset="0"/>
              </a:rPr>
              <a:t>, a remarkable 16-year-old, was deeply moved by the long lines of people waiting for food at a local shelter during his school community service project. Fueled by empathy and determination, he founded the </a:t>
            </a:r>
            <a:r>
              <a:rPr kumimoji="0" lang="en-US" altLang="en-US" sz="1400" b="1" i="0" u="none" strike="noStrike" cap="none" normalizeH="0" baseline="0">
                <a:ln>
                  <a:noFill/>
                </a:ln>
                <a:solidFill>
                  <a:schemeClr val="tx1"/>
                </a:solidFill>
                <a:effectLst/>
                <a:latin typeface="Arial" panose="020B0604020202020204" pitchFamily="34" charset="0"/>
              </a:rPr>
              <a:t>“Waste No Food”</a:t>
            </a:r>
            <a:r>
              <a:rPr kumimoji="0" lang="en-US" altLang="en-US" sz="1400" b="0" i="0" u="none" strike="noStrike" cap="none" normalizeH="0" baseline="0">
                <a:ln>
                  <a:noFill/>
                </a:ln>
                <a:solidFill>
                  <a:schemeClr val="tx1"/>
                </a:solidFill>
                <a:effectLst/>
                <a:latin typeface="Arial" panose="020B0604020202020204" pitchFamily="34" charset="0"/>
              </a:rPr>
              <a:t> platform—a brilliant solution to combat hunger.</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Waste No Food</a:t>
            </a:r>
            <a:r>
              <a:rPr kumimoji="0" lang="en-US" altLang="en-US" sz="1400" b="0" i="0" u="none" strike="noStrike" cap="none" normalizeH="0" baseline="0">
                <a:ln>
                  <a:noFill/>
                </a:ln>
                <a:solidFill>
                  <a:schemeClr val="tx1"/>
                </a:solidFill>
                <a:effectLst/>
                <a:latin typeface="Arial" panose="020B0604020202020204" pitchFamily="34" charset="0"/>
              </a:rPr>
              <a:t> operates as a </a:t>
            </a:r>
            <a:r>
              <a:rPr kumimoji="0" lang="en-US" altLang="en-US" sz="1400" b="1" i="0" u="none" strike="noStrike" cap="none" normalizeH="0" baseline="0">
                <a:ln>
                  <a:noFill/>
                </a:ln>
                <a:solidFill>
                  <a:schemeClr val="tx1"/>
                </a:solidFill>
                <a:effectLst/>
                <a:latin typeface="Arial" panose="020B0604020202020204" pitchFamily="34" charset="0"/>
              </a:rPr>
              <a:t>“shared economy”</a:t>
            </a:r>
            <a:r>
              <a:rPr kumimoji="0" lang="en-US" altLang="en-US" sz="1400" b="0" i="0" u="none" strike="noStrike" cap="none" normalizeH="0" baseline="0">
                <a:ln>
                  <a:noFill/>
                </a:ln>
                <a:solidFill>
                  <a:schemeClr val="tx1"/>
                </a:solidFill>
                <a:effectLst/>
                <a:latin typeface="Arial" panose="020B0604020202020204" pitchFamily="34" charset="0"/>
              </a:rPr>
              <a:t> platform, connecting surplus food from numerous restaurants and grocery stores in the Bay Area directly with shelters serving the hungry and homeless. </a:t>
            </a:r>
            <a:r>
              <a:rPr lang="en-US" altLang="en-US" sz="1400">
                <a:latin typeface="Arial" panose="020B0604020202020204" pitchFamily="34" charset="0"/>
              </a:rPr>
              <a:t>Kiran’s innovative app bridges the distribution gap between donors and recipients, ensuring that excess food reaches those in need within seconds</a:t>
            </a:r>
            <a:r>
              <a:rPr kumimoji="0" lang="en-US" altLang="en-US" sz="14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When you don’t know where your next meal is coming from, it becomes all-consuming. Kiran’s initiative demonstrates how a single individual can make a significant impact in the fight against hunger. His dedication and vision inspire us all to take action and contribute to a world where no one goes to bed hungry.</a:t>
            </a:r>
          </a:p>
        </p:txBody>
      </p:sp>
      <p:pic>
        <p:nvPicPr>
          <p:cNvPr id="3" name="Online Media 2" title="Waste No Food: One Teen's Mission to End Hunger">
            <a:hlinkClick r:id="" action="ppaction://media"/>
            <a:extLst>
              <a:ext uri="{FF2B5EF4-FFF2-40B4-BE49-F238E27FC236}">
                <a16:creationId xmlns:a16="http://schemas.microsoft.com/office/drawing/2014/main" id="{7085CB48-067E-15AE-45A8-F7C1CC337C67}"/>
              </a:ext>
            </a:extLst>
          </p:cNvPr>
          <p:cNvPicPr>
            <a:picLocks noRot="1" noChangeAspect="1"/>
          </p:cNvPicPr>
          <p:nvPr>
            <a:videoFile r:link="rId1"/>
          </p:nvPr>
        </p:nvPicPr>
        <p:blipFill>
          <a:blip r:embed="rId3"/>
          <a:stretch>
            <a:fillRect/>
          </a:stretch>
        </p:blipFill>
        <p:spPr>
          <a:xfrm>
            <a:off x="4208482" y="883139"/>
            <a:ext cx="4857363" cy="2744177"/>
          </a:xfrm>
          <a:prstGeom prst="rect">
            <a:avLst/>
          </a:prstGeom>
        </p:spPr>
      </p:pic>
    </p:spTree>
    <p:extLst>
      <p:ext uri="{BB962C8B-B14F-4D97-AF65-F5344CB8AC3E}">
        <p14:creationId xmlns:p14="http://schemas.microsoft.com/office/powerpoint/2010/main" val="33523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A7DB6-9380-1C12-12D8-720AE455C871}"/>
              </a:ext>
            </a:extLst>
          </p:cNvPr>
          <p:cNvPicPr>
            <a:picLocks noChangeAspect="1"/>
          </p:cNvPicPr>
          <p:nvPr/>
        </p:nvPicPr>
        <p:blipFill>
          <a:blip r:embed="rId3"/>
          <a:stretch>
            <a:fillRect/>
          </a:stretch>
        </p:blipFill>
        <p:spPr>
          <a:xfrm>
            <a:off x="0" y="0"/>
            <a:ext cx="6453266" cy="4879298"/>
          </a:xfrm>
          <a:prstGeom prst="rect">
            <a:avLst/>
          </a:prstGeom>
        </p:spPr>
      </p:pic>
      <p:sp>
        <p:nvSpPr>
          <p:cNvPr id="4" name="TextBox 3">
            <a:extLst>
              <a:ext uri="{FF2B5EF4-FFF2-40B4-BE49-F238E27FC236}">
                <a16:creationId xmlns:a16="http://schemas.microsoft.com/office/drawing/2014/main" id="{DC4685DA-2993-BAE3-F0CD-5F8E6B24D4BD}"/>
              </a:ext>
            </a:extLst>
          </p:cNvPr>
          <p:cNvSpPr txBox="1"/>
          <p:nvPr/>
        </p:nvSpPr>
        <p:spPr>
          <a:xfrm>
            <a:off x="6530090" y="224852"/>
            <a:ext cx="2613910" cy="4247317"/>
          </a:xfrm>
          <a:prstGeom prst="rect">
            <a:avLst/>
          </a:prstGeom>
          <a:noFill/>
        </p:spPr>
        <p:txBody>
          <a:bodyPr wrap="square" rtlCol="0">
            <a:spAutoFit/>
          </a:bodyPr>
          <a:lstStyle/>
          <a:p>
            <a:r>
              <a:rPr lang="en-US" b="0" i="0">
                <a:solidFill>
                  <a:schemeClr val="accent1">
                    <a:lumMod val="50000"/>
                  </a:schemeClr>
                </a:solidFill>
                <a:effectLst/>
                <a:latin typeface="Helvetica Neue"/>
              </a:rPr>
              <a:t>No Food Left Behind is a free text messaging service that connects students, staff and faculty at the University of California, Merced to events that might have food leftover. People are encouraged to bring Tupperware to these events to collect any remaining food which simultaneously reduces food waste and food insecurity.</a:t>
            </a:r>
          </a:p>
        </p:txBody>
      </p:sp>
      <p:sp>
        <p:nvSpPr>
          <p:cNvPr id="6" name="TextBox 5">
            <a:extLst>
              <a:ext uri="{FF2B5EF4-FFF2-40B4-BE49-F238E27FC236}">
                <a16:creationId xmlns:a16="http://schemas.microsoft.com/office/drawing/2014/main" id="{57E1675C-EB3B-AFD8-4CC1-0506730F3854}"/>
              </a:ext>
            </a:extLst>
          </p:cNvPr>
          <p:cNvSpPr txBox="1"/>
          <p:nvPr/>
        </p:nvSpPr>
        <p:spPr>
          <a:xfrm>
            <a:off x="76824" y="4835723"/>
            <a:ext cx="9067176" cy="307777"/>
          </a:xfrm>
          <a:prstGeom prst="rect">
            <a:avLst/>
          </a:prstGeom>
          <a:noFill/>
        </p:spPr>
        <p:txBody>
          <a:bodyPr wrap="square">
            <a:spAutoFit/>
          </a:bodyPr>
          <a:lstStyle/>
          <a:p>
            <a:r>
              <a:rPr lang="en-US" sz="1400">
                <a:hlinkClick r:id="rId4"/>
              </a:rPr>
              <a:t>No Food Left Behind: A free text service to reduce food insecurity and food waste - AASHE Campus Sustainability Hub</a:t>
            </a:r>
            <a:endParaRPr lang="en-US" sz="1400">
              <a:solidFill>
                <a:schemeClr val="accent1">
                  <a:lumMod val="50000"/>
                </a:schemeClr>
              </a:solidFill>
            </a:endParaRPr>
          </a:p>
        </p:txBody>
      </p:sp>
    </p:spTree>
    <p:extLst>
      <p:ext uri="{BB962C8B-B14F-4D97-AF65-F5344CB8AC3E}">
        <p14:creationId xmlns:p14="http://schemas.microsoft.com/office/powerpoint/2010/main" val="2036977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undraiser by Tara Murray : 211 HelpLine Needs a Generator!">
            <a:extLst>
              <a:ext uri="{FF2B5EF4-FFF2-40B4-BE49-F238E27FC236}">
                <a16:creationId xmlns:a16="http://schemas.microsoft.com/office/drawing/2014/main" id="{1940A6EC-77E3-3D77-54A2-1ED2BDE155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49969" y="482599"/>
            <a:ext cx="4896089" cy="3268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6ADBEC-8343-8E81-2A92-303F7DC32467}"/>
              </a:ext>
            </a:extLst>
          </p:cNvPr>
          <p:cNvSpPr txBox="1"/>
          <p:nvPr/>
        </p:nvSpPr>
        <p:spPr>
          <a:xfrm>
            <a:off x="0" y="155704"/>
            <a:ext cx="4149969" cy="4832092"/>
          </a:xfrm>
          <a:prstGeom prst="rect">
            <a:avLst/>
          </a:prstGeom>
          <a:noFill/>
        </p:spPr>
        <p:txBody>
          <a:bodyPr wrap="square">
            <a:spAutoFit/>
          </a:bodyPr>
          <a:lstStyle/>
          <a:p>
            <a:r>
              <a:rPr lang="en-US" sz="1400"/>
              <a:t>We are the boots on the ground, the local experts who make finding help easier. There are more than 200 211 agencies across the United States, each with a team of compassionate, highly trained community specialists who are available to help you access the best local resources and services to address any need.</a:t>
            </a:r>
          </a:p>
          <a:p>
            <a:endParaRPr lang="en-US" sz="1400"/>
          </a:p>
          <a:p>
            <a:r>
              <a:rPr lang="en-US" sz="1400"/>
              <a:t>The 211 network in the United States responds to more than 21 million requests for help every year. Most calls, web chats, and text messages are from people looking for help meeting basic needs like housing, food, transportation, and health care. </a:t>
            </a:r>
          </a:p>
          <a:p>
            <a:endParaRPr lang="en-US" sz="1400"/>
          </a:p>
          <a:p>
            <a:r>
              <a:rPr lang="en-US" sz="1400"/>
              <a:t>The Federal Communications Commission (FCC) designated 211 as the 3-digit number for information and referrals to social services and other assistance in 2000. The 211 service is provided by more than 200 local organizations that are committed to serving their communities. Many different kinds of organizations operate the 211 service, including United Ways, Goodwill, Community Action Partnerships, and local crisis centers.</a:t>
            </a:r>
          </a:p>
        </p:txBody>
      </p:sp>
    </p:spTree>
    <p:extLst>
      <p:ext uri="{BB962C8B-B14F-4D97-AF65-F5344CB8AC3E}">
        <p14:creationId xmlns:p14="http://schemas.microsoft.com/office/powerpoint/2010/main" val="138461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CA9BB-98F3-EE96-7058-E5EF7E717AAF}"/>
              </a:ext>
            </a:extLst>
          </p:cNvPr>
          <p:cNvPicPr>
            <a:picLocks noChangeAspect="1"/>
          </p:cNvPicPr>
          <p:nvPr/>
        </p:nvPicPr>
        <p:blipFill>
          <a:blip r:embed="rId3"/>
          <a:stretch>
            <a:fillRect/>
          </a:stretch>
        </p:blipFill>
        <p:spPr>
          <a:xfrm>
            <a:off x="0" y="0"/>
            <a:ext cx="6097585" cy="5143500"/>
          </a:xfrm>
          <a:prstGeom prst="rect">
            <a:avLst/>
          </a:prstGeom>
        </p:spPr>
      </p:pic>
      <p:sp>
        <p:nvSpPr>
          <p:cNvPr id="5" name="TextBox 4">
            <a:extLst>
              <a:ext uri="{FF2B5EF4-FFF2-40B4-BE49-F238E27FC236}">
                <a16:creationId xmlns:a16="http://schemas.microsoft.com/office/drawing/2014/main" id="{912312DD-BD77-87AC-EAD1-2079EE0AC561}"/>
              </a:ext>
            </a:extLst>
          </p:cNvPr>
          <p:cNvSpPr txBox="1"/>
          <p:nvPr/>
        </p:nvSpPr>
        <p:spPr>
          <a:xfrm>
            <a:off x="6031155" y="155704"/>
            <a:ext cx="3112845" cy="4832092"/>
          </a:xfrm>
          <a:prstGeom prst="rect">
            <a:avLst/>
          </a:prstGeom>
          <a:noFill/>
        </p:spPr>
        <p:txBody>
          <a:bodyPr wrap="square">
            <a:spAutoFit/>
          </a:bodyPr>
          <a:lstStyle/>
          <a:p>
            <a:pPr algn="l" fontAlgn="base"/>
            <a:r>
              <a:rPr lang="en-US" sz="1400" b="1" i="0" cap="all">
                <a:solidFill>
                  <a:srgbClr val="006747"/>
                </a:solidFill>
                <a:effectLst/>
                <a:highlight>
                  <a:srgbClr val="FFFFFF"/>
                </a:highlight>
                <a:latin typeface="Open Sans" panose="020B0606030504020204" pitchFamily="34" charset="0"/>
              </a:rPr>
              <a:t>ABOUT THE PANTRY</a:t>
            </a:r>
          </a:p>
          <a:p>
            <a:pPr algn="l" fontAlgn="base"/>
            <a:r>
              <a:rPr lang="en-US" sz="1400" b="0" i="0">
                <a:solidFill>
                  <a:srgbClr val="000000"/>
                </a:solidFill>
                <a:effectLst/>
                <a:highlight>
                  <a:srgbClr val="FFFFFF"/>
                </a:highlight>
                <a:latin typeface="Open Sans" panose="020B0606030504020204" pitchFamily="34" charset="0"/>
              </a:rPr>
              <a:t>Feed-A-Bull, an initiative spearheaded by Student Health &amp; Wellness Center and Feeding Tampa Bay, strives to alleviate food hardship and hunger among all enrolled USF students by providing supplemental food, nutrition education and resources to </a:t>
            </a:r>
            <a:r>
              <a:rPr lang="en-US" sz="1400" b="1" i="0">
                <a:solidFill>
                  <a:srgbClr val="000000"/>
                </a:solidFill>
                <a:effectLst/>
                <a:highlight>
                  <a:srgbClr val="FFFFFF"/>
                </a:highlight>
                <a:latin typeface="Open Sans" panose="020B0606030504020204" pitchFamily="34" charset="0"/>
              </a:rPr>
              <a:t>any student in need -- whatever their situation</a:t>
            </a:r>
            <a:r>
              <a:rPr lang="en-US" sz="1400" b="0" i="0">
                <a:solidFill>
                  <a:srgbClr val="000000"/>
                </a:solidFill>
                <a:effectLst/>
                <a:highlight>
                  <a:srgbClr val="FFFFFF"/>
                </a:highlight>
                <a:latin typeface="Open Sans" panose="020B0606030504020204" pitchFamily="34" charset="0"/>
              </a:rPr>
              <a:t> -- in order to ensure their academic success at USF. </a:t>
            </a:r>
          </a:p>
          <a:p>
            <a:pPr algn="l" fontAlgn="base"/>
            <a:r>
              <a:rPr lang="en-US" sz="1400" b="0" i="0">
                <a:solidFill>
                  <a:srgbClr val="000000"/>
                </a:solidFill>
                <a:effectLst/>
                <a:highlight>
                  <a:srgbClr val="FFFFFF"/>
                </a:highlight>
                <a:latin typeface="Open Sans" panose="020B0606030504020204" pitchFamily="34" charset="0"/>
              </a:rPr>
              <a:t>The confidential pantry was created as a response to the knowledge that approximately 30 percent of students face food insecurity while attending the university for a variety of reasons, and supplemental food assistance may allow these students to focus on their studies.  </a:t>
            </a:r>
          </a:p>
        </p:txBody>
      </p:sp>
      <p:sp>
        <p:nvSpPr>
          <p:cNvPr id="6" name="Flowchart: Alternate Process 5">
            <a:extLst>
              <a:ext uri="{FF2B5EF4-FFF2-40B4-BE49-F238E27FC236}">
                <a16:creationId xmlns:a16="http://schemas.microsoft.com/office/drawing/2014/main" id="{83380689-64EE-59AF-C8C7-10DF13E1E601}"/>
              </a:ext>
            </a:extLst>
          </p:cNvPr>
          <p:cNvSpPr/>
          <p:nvPr/>
        </p:nvSpPr>
        <p:spPr>
          <a:xfrm>
            <a:off x="3806092" y="0"/>
            <a:ext cx="2225063" cy="953477"/>
          </a:xfrm>
          <a:prstGeom prst="flowChartAlternateProcess">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48% of college students in America are food insecure</a:t>
            </a:r>
          </a:p>
        </p:txBody>
      </p:sp>
    </p:spTree>
    <p:extLst>
      <p:ext uri="{BB962C8B-B14F-4D97-AF65-F5344CB8AC3E}">
        <p14:creationId xmlns:p14="http://schemas.microsoft.com/office/powerpoint/2010/main" val="446227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pack meals can help bridge the gap for hungry children in ...">
            <a:extLst>
              <a:ext uri="{FF2B5EF4-FFF2-40B4-BE49-F238E27FC236}">
                <a16:creationId xmlns:a16="http://schemas.microsoft.com/office/drawing/2014/main" id="{197B7915-5B30-DE76-E1A9-427A0B7E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92" b="3"/>
          <a:stretch/>
        </p:blipFill>
        <p:spPr bwMode="auto">
          <a:xfrm>
            <a:off x="44588" y="12"/>
            <a:ext cx="5650980" cy="5143488"/>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2D6749-1F12-4149-56B3-26CA0B184F15}"/>
              </a:ext>
            </a:extLst>
          </p:cNvPr>
          <p:cNvSpPr txBox="1"/>
          <p:nvPr/>
        </p:nvSpPr>
        <p:spPr>
          <a:xfrm>
            <a:off x="4757737" y="2971800"/>
            <a:ext cx="4129361" cy="126780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kern="1200">
                <a:solidFill>
                  <a:schemeClr val="tx1"/>
                </a:solidFill>
                <a:latin typeface="+mj-lt"/>
                <a:ea typeface="+mj-ea"/>
                <a:cs typeface="+mj-cs"/>
                <a:hlinkClick r:id="rId4"/>
              </a:rPr>
              <a:t>Backpacks to Fight Hunger, Voice Reading Passage (readworks.org)</a:t>
            </a:r>
            <a:endParaRPr lang="en-US" sz="2800" kern="1200">
              <a:solidFill>
                <a:schemeClr val="tx1"/>
              </a:solidFill>
              <a:latin typeface="+mj-lt"/>
              <a:ea typeface="+mj-ea"/>
              <a:cs typeface="+mj-cs"/>
            </a:endParaRPr>
          </a:p>
        </p:txBody>
      </p:sp>
      <p:pic>
        <p:nvPicPr>
          <p:cNvPr id="5" name="Picture 4" descr="A close up of a list&#10;&#10;Description automatically generated">
            <a:extLst>
              <a:ext uri="{FF2B5EF4-FFF2-40B4-BE49-F238E27FC236}">
                <a16:creationId xmlns:a16="http://schemas.microsoft.com/office/drawing/2014/main" id="{9D7D5015-9EDE-93F5-01A5-E58E1A5B762F}"/>
              </a:ext>
            </a:extLst>
          </p:cNvPr>
          <p:cNvPicPr>
            <a:picLocks noChangeAspect="1"/>
          </p:cNvPicPr>
          <p:nvPr/>
        </p:nvPicPr>
        <p:blipFill rotWithShape="1">
          <a:blip r:embed="rId5"/>
          <a:srcRect r="-5" b="1359"/>
          <a:stretch/>
        </p:blipFill>
        <p:spPr>
          <a:xfrm>
            <a:off x="5740155" y="4"/>
            <a:ext cx="3403848"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7" name="TextBox 6">
            <a:extLst>
              <a:ext uri="{FF2B5EF4-FFF2-40B4-BE49-F238E27FC236}">
                <a16:creationId xmlns:a16="http://schemas.microsoft.com/office/drawing/2014/main" id="{4CAB3116-C52C-9A56-D700-E2A7693A70D3}"/>
              </a:ext>
            </a:extLst>
          </p:cNvPr>
          <p:cNvSpPr txBox="1"/>
          <p:nvPr/>
        </p:nvSpPr>
        <p:spPr>
          <a:xfrm>
            <a:off x="5513754" y="4774168"/>
            <a:ext cx="4572000" cy="369332"/>
          </a:xfrm>
          <a:prstGeom prst="rect">
            <a:avLst/>
          </a:prstGeom>
          <a:noFill/>
        </p:spPr>
        <p:txBody>
          <a:bodyPr wrap="square">
            <a:spAutoFit/>
          </a:bodyPr>
          <a:lstStyle/>
          <a:p>
            <a:r>
              <a:rPr lang="en-US" err="1">
                <a:hlinkClick r:id="rId6"/>
              </a:rPr>
              <a:t>BackPack</a:t>
            </a:r>
            <a:r>
              <a:rPr lang="en-US">
                <a:hlinkClick r:id="rId6"/>
              </a:rPr>
              <a:t> Program | Feeding America</a:t>
            </a:r>
            <a:endParaRPr lang="en-US"/>
          </a:p>
        </p:txBody>
      </p:sp>
    </p:spTree>
    <p:extLst>
      <p:ext uri="{BB962C8B-B14F-4D97-AF65-F5344CB8AC3E}">
        <p14:creationId xmlns:p14="http://schemas.microsoft.com/office/powerpoint/2010/main" val="3710425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E430C-3B92-F358-12D5-B2D478A8E66A}"/>
              </a:ext>
            </a:extLst>
          </p:cNvPr>
          <p:cNvSpPr txBox="1"/>
          <p:nvPr/>
        </p:nvSpPr>
        <p:spPr>
          <a:xfrm>
            <a:off x="0" y="3601861"/>
            <a:ext cx="2067169" cy="1477328"/>
          </a:xfrm>
          <a:prstGeom prst="rect">
            <a:avLst/>
          </a:prstGeom>
          <a:noFill/>
        </p:spPr>
        <p:txBody>
          <a:bodyPr wrap="square">
            <a:spAutoFit/>
          </a:bodyPr>
          <a:lstStyle/>
          <a:p>
            <a:r>
              <a:rPr lang="en-US">
                <a:hlinkClick r:id="rId2"/>
              </a:rPr>
              <a:t>About the 2018 Food Recovery Challenge National Award Winners | US EPA</a:t>
            </a:r>
            <a:endParaRPr lang="en-US"/>
          </a:p>
        </p:txBody>
      </p:sp>
      <p:pic>
        <p:nvPicPr>
          <p:cNvPr id="5" name="Picture 4">
            <a:extLst>
              <a:ext uri="{FF2B5EF4-FFF2-40B4-BE49-F238E27FC236}">
                <a16:creationId xmlns:a16="http://schemas.microsoft.com/office/drawing/2014/main" id="{803D22C7-5BF2-778F-02EE-BB6574B6C200}"/>
              </a:ext>
            </a:extLst>
          </p:cNvPr>
          <p:cNvPicPr>
            <a:picLocks noChangeAspect="1"/>
          </p:cNvPicPr>
          <p:nvPr/>
        </p:nvPicPr>
        <p:blipFill>
          <a:blip r:embed="rId3"/>
          <a:stretch>
            <a:fillRect/>
          </a:stretch>
        </p:blipFill>
        <p:spPr>
          <a:xfrm>
            <a:off x="2326542" y="38072"/>
            <a:ext cx="6726115" cy="5143500"/>
          </a:xfrm>
          <a:prstGeom prst="rect">
            <a:avLst/>
          </a:prstGeom>
        </p:spPr>
      </p:pic>
      <p:sp>
        <p:nvSpPr>
          <p:cNvPr id="7" name="TextBox 6">
            <a:extLst>
              <a:ext uri="{FF2B5EF4-FFF2-40B4-BE49-F238E27FC236}">
                <a16:creationId xmlns:a16="http://schemas.microsoft.com/office/drawing/2014/main" id="{E19F6324-DA22-837A-7A67-B2242A4F502D}"/>
              </a:ext>
            </a:extLst>
          </p:cNvPr>
          <p:cNvSpPr txBox="1"/>
          <p:nvPr/>
        </p:nvSpPr>
        <p:spPr>
          <a:xfrm>
            <a:off x="0" y="585149"/>
            <a:ext cx="2180492" cy="923330"/>
          </a:xfrm>
          <a:prstGeom prst="rect">
            <a:avLst/>
          </a:prstGeom>
          <a:noFill/>
        </p:spPr>
        <p:txBody>
          <a:bodyPr wrap="square">
            <a:spAutoFit/>
          </a:bodyPr>
          <a:lstStyle/>
          <a:p>
            <a:r>
              <a:rPr lang="en-US">
                <a:hlinkClick r:id="rId4"/>
              </a:rPr>
              <a:t>Success Stories in Reducing Waste | US EPA</a:t>
            </a:r>
            <a:endParaRPr lang="en-US"/>
          </a:p>
        </p:txBody>
      </p:sp>
    </p:spTree>
    <p:extLst>
      <p:ext uri="{BB962C8B-B14F-4D97-AF65-F5344CB8AC3E}">
        <p14:creationId xmlns:p14="http://schemas.microsoft.com/office/powerpoint/2010/main" val="15700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14B08-382C-F71E-14F8-83038225148F}"/>
              </a:ext>
            </a:extLst>
          </p:cNvPr>
          <p:cNvPicPr>
            <a:picLocks noChangeAspect="1"/>
          </p:cNvPicPr>
          <p:nvPr/>
        </p:nvPicPr>
        <p:blipFill>
          <a:blip r:embed="rId2"/>
          <a:stretch>
            <a:fillRect/>
          </a:stretch>
        </p:blipFill>
        <p:spPr>
          <a:xfrm>
            <a:off x="0" y="81212"/>
            <a:ext cx="4822092" cy="1563440"/>
          </a:xfrm>
          <a:prstGeom prst="rect">
            <a:avLst/>
          </a:prstGeom>
        </p:spPr>
      </p:pic>
      <p:sp>
        <p:nvSpPr>
          <p:cNvPr id="5" name="TextBox 4">
            <a:extLst>
              <a:ext uri="{FF2B5EF4-FFF2-40B4-BE49-F238E27FC236}">
                <a16:creationId xmlns:a16="http://schemas.microsoft.com/office/drawing/2014/main" id="{58F3605B-B0A5-18C3-4FE0-AEE4A28A8222}"/>
              </a:ext>
            </a:extLst>
          </p:cNvPr>
          <p:cNvSpPr txBox="1"/>
          <p:nvPr/>
        </p:nvSpPr>
        <p:spPr>
          <a:xfrm>
            <a:off x="4865077" y="725090"/>
            <a:ext cx="4263292" cy="3693319"/>
          </a:xfrm>
          <a:prstGeom prst="rect">
            <a:avLst/>
          </a:prstGeom>
          <a:noFill/>
        </p:spPr>
        <p:txBody>
          <a:bodyPr wrap="square">
            <a:spAutoFit/>
          </a:bodyPr>
          <a:lstStyle/>
          <a:p>
            <a:pPr algn="l"/>
            <a:r>
              <a:rPr lang="en-US" b="0" i="0">
                <a:solidFill>
                  <a:srgbClr val="000000"/>
                </a:solidFill>
                <a:effectLst/>
                <a:highlight>
                  <a:srgbClr val="F7F7F7"/>
                </a:highlight>
                <a:latin typeface="Tiempos"/>
              </a:rPr>
              <a:t>In addition to the waste reduction strategy, which also included goals like the elimination of </a:t>
            </a:r>
            <a:r>
              <a:rPr lang="en-US" b="0" i="0" err="1">
                <a:solidFill>
                  <a:srgbClr val="000000"/>
                </a:solidFill>
                <a:effectLst/>
                <a:highlight>
                  <a:srgbClr val="F7F7F7"/>
                </a:highlight>
                <a:latin typeface="Tiempos"/>
              </a:rPr>
              <a:t>styrofoam</a:t>
            </a:r>
            <a:r>
              <a:rPr lang="en-US" b="0" i="0">
                <a:solidFill>
                  <a:srgbClr val="000000"/>
                </a:solidFill>
                <a:effectLst/>
                <a:highlight>
                  <a:srgbClr val="F7F7F7"/>
                </a:highlight>
                <a:latin typeface="Tiempos"/>
              </a:rPr>
              <a:t> cafeteria trays and the establishment of “robust recycling programs” for all schools, the school district’s other primary aim is to “create a supportive culture for food waste reduction and diversion.”</a:t>
            </a:r>
          </a:p>
          <a:p>
            <a:pPr algn="l"/>
            <a:endParaRPr lang="en-US" b="0" i="0">
              <a:solidFill>
                <a:srgbClr val="000000"/>
              </a:solidFill>
              <a:effectLst/>
              <a:highlight>
                <a:srgbClr val="F7F7F7"/>
              </a:highlight>
              <a:latin typeface="Tiempos"/>
            </a:endParaRPr>
          </a:p>
          <a:p>
            <a:pPr algn="l"/>
            <a:r>
              <a:rPr lang="en-US" b="0" i="0">
                <a:solidFill>
                  <a:srgbClr val="000000"/>
                </a:solidFill>
                <a:effectLst/>
                <a:highlight>
                  <a:srgbClr val="F7F7F7"/>
                </a:highlight>
                <a:latin typeface="Tiempos"/>
              </a:rPr>
              <a:t>It’s “a really transformative experience for students and one that could kind of affect their choices both in school cafeterias and at home,” Rosenthal said.</a:t>
            </a:r>
          </a:p>
        </p:txBody>
      </p:sp>
      <p:sp>
        <p:nvSpPr>
          <p:cNvPr id="7" name="TextBox 6">
            <a:extLst>
              <a:ext uri="{FF2B5EF4-FFF2-40B4-BE49-F238E27FC236}">
                <a16:creationId xmlns:a16="http://schemas.microsoft.com/office/drawing/2014/main" id="{604868E4-EE78-1135-FB16-02F14389C84C}"/>
              </a:ext>
            </a:extLst>
          </p:cNvPr>
          <p:cNvSpPr txBox="1"/>
          <p:nvPr/>
        </p:nvSpPr>
        <p:spPr>
          <a:xfrm>
            <a:off x="58616" y="3985288"/>
            <a:ext cx="4572000" cy="923330"/>
          </a:xfrm>
          <a:prstGeom prst="rect">
            <a:avLst/>
          </a:prstGeom>
          <a:noFill/>
        </p:spPr>
        <p:txBody>
          <a:bodyPr wrap="square">
            <a:spAutoFit/>
          </a:bodyPr>
          <a:lstStyle/>
          <a:p>
            <a:r>
              <a:rPr lang="en-US">
                <a:hlinkClick r:id="rId3"/>
              </a:rPr>
              <a:t>In Baltimore Schools, Cutting Food Waste as a Lesson in Climate Awareness and Environmental Literacy - Inside Climate News</a:t>
            </a:r>
            <a:endParaRPr lang="en-US"/>
          </a:p>
        </p:txBody>
      </p:sp>
      <p:pic>
        <p:nvPicPr>
          <p:cNvPr id="2050" name="Picture 2">
            <a:extLst>
              <a:ext uri="{FF2B5EF4-FFF2-40B4-BE49-F238E27FC236}">
                <a16:creationId xmlns:a16="http://schemas.microsoft.com/office/drawing/2014/main" id="{7A366204-9E54-562F-10DC-74F14B9A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355" y="1345596"/>
            <a:ext cx="2085974" cy="245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152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1D0C0-12C4-8919-F962-DC2DBCC0BD74}"/>
              </a:ext>
            </a:extLst>
          </p:cNvPr>
          <p:cNvPicPr>
            <a:picLocks noChangeAspect="1"/>
          </p:cNvPicPr>
          <p:nvPr/>
        </p:nvPicPr>
        <p:blipFill>
          <a:blip r:embed="rId2"/>
          <a:stretch>
            <a:fillRect/>
          </a:stretch>
        </p:blipFill>
        <p:spPr>
          <a:xfrm>
            <a:off x="4462097" y="0"/>
            <a:ext cx="4681903" cy="5143500"/>
          </a:xfrm>
          <a:prstGeom prst="rect">
            <a:avLst/>
          </a:prstGeom>
        </p:spPr>
      </p:pic>
      <p:sp>
        <p:nvSpPr>
          <p:cNvPr id="7" name="TextBox 6">
            <a:extLst>
              <a:ext uri="{FF2B5EF4-FFF2-40B4-BE49-F238E27FC236}">
                <a16:creationId xmlns:a16="http://schemas.microsoft.com/office/drawing/2014/main" id="{B1C37F56-82F9-9932-EB29-57326744181C}"/>
              </a:ext>
            </a:extLst>
          </p:cNvPr>
          <p:cNvSpPr txBox="1"/>
          <p:nvPr/>
        </p:nvSpPr>
        <p:spPr>
          <a:xfrm>
            <a:off x="142874" y="1123575"/>
            <a:ext cx="4403482" cy="1754326"/>
          </a:xfrm>
          <a:prstGeom prst="rect">
            <a:avLst/>
          </a:prstGeom>
          <a:noFill/>
        </p:spPr>
        <p:txBody>
          <a:bodyPr wrap="square">
            <a:spAutoFit/>
          </a:bodyPr>
          <a:lstStyle/>
          <a:p>
            <a:r>
              <a:rPr lang="en-US" b="0" i="0">
                <a:solidFill>
                  <a:srgbClr val="1F1F1F"/>
                </a:solidFill>
                <a:effectLst/>
                <a:latin typeface="ElsevierGulliver"/>
              </a:rPr>
              <a:t>Recovering consumption-stage food waste for animal feeding is a viable solution that simultaneously addresses the issues of </a:t>
            </a:r>
            <a:r>
              <a:rPr lang="en-US" b="0" i="0">
                <a:solidFill>
                  <a:srgbClr val="1F1F1F"/>
                </a:solidFill>
                <a:effectLst/>
                <a:latin typeface="ElsevierGulliver"/>
                <a:hlinkClick r:id="rId3" tooltip="Learn more about waste management from ScienceDirect's AI-generated Topic Pages"/>
              </a:rPr>
              <a:t>waste management</a:t>
            </a:r>
            <a:r>
              <a:rPr lang="en-US" b="0" i="0">
                <a:solidFill>
                  <a:srgbClr val="1F1F1F"/>
                </a:solidFill>
                <a:effectLst/>
                <a:latin typeface="ElsevierGulliver"/>
              </a:rPr>
              <a:t>, food security, resource conservation, and pollution and climate-change mitigation.</a:t>
            </a:r>
            <a:endParaRPr lang="en-US"/>
          </a:p>
        </p:txBody>
      </p:sp>
      <p:sp>
        <p:nvSpPr>
          <p:cNvPr id="9" name="TextBox 8">
            <a:extLst>
              <a:ext uri="{FF2B5EF4-FFF2-40B4-BE49-F238E27FC236}">
                <a16:creationId xmlns:a16="http://schemas.microsoft.com/office/drawing/2014/main" id="{CD032B00-B922-BCC7-40D3-FC4540C701F0}"/>
              </a:ext>
            </a:extLst>
          </p:cNvPr>
          <p:cNvSpPr txBox="1"/>
          <p:nvPr/>
        </p:nvSpPr>
        <p:spPr>
          <a:xfrm>
            <a:off x="58615" y="0"/>
            <a:ext cx="4572000" cy="923330"/>
          </a:xfrm>
          <a:prstGeom prst="rect">
            <a:avLst/>
          </a:prstGeom>
          <a:noFill/>
        </p:spPr>
        <p:txBody>
          <a:bodyPr wrap="square">
            <a:spAutoFit/>
          </a:bodyPr>
          <a:lstStyle/>
          <a:p>
            <a:r>
              <a:rPr lang="en-US">
                <a:hlinkClick r:id="rId4"/>
              </a:rPr>
              <a:t>Food waste for livestock feeding: Feasibility, safety, and sustainability implications - ScienceDirect</a:t>
            </a:r>
            <a:endParaRPr lang="en-US"/>
          </a:p>
        </p:txBody>
      </p:sp>
      <p:pic>
        <p:nvPicPr>
          <p:cNvPr id="10" name="Picture 9">
            <a:extLst>
              <a:ext uri="{FF2B5EF4-FFF2-40B4-BE49-F238E27FC236}">
                <a16:creationId xmlns:a16="http://schemas.microsoft.com/office/drawing/2014/main" id="{001C437E-0D18-A437-24EB-0BE70641964C}"/>
              </a:ext>
            </a:extLst>
          </p:cNvPr>
          <p:cNvPicPr>
            <a:picLocks noChangeAspect="1"/>
          </p:cNvPicPr>
          <p:nvPr/>
        </p:nvPicPr>
        <p:blipFill>
          <a:blip r:embed="rId5"/>
          <a:stretch>
            <a:fillRect/>
          </a:stretch>
        </p:blipFill>
        <p:spPr>
          <a:xfrm>
            <a:off x="680550" y="2940424"/>
            <a:ext cx="3159613" cy="1777740"/>
          </a:xfrm>
          <a:prstGeom prst="rect">
            <a:avLst/>
          </a:prstGeom>
        </p:spPr>
      </p:pic>
      <p:sp>
        <p:nvSpPr>
          <p:cNvPr id="12" name="TextBox 11">
            <a:extLst>
              <a:ext uri="{FF2B5EF4-FFF2-40B4-BE49-F238E27FC236}">
                <a16:creationId xmlns:a16="http://schemas.microsoft.com/office/drawing/2014/main" id="{62335757-7196-8676-3E10-A12C6B9D3AD4}"/>
              </a:ext>
            </a:extLst>
          </p:cNvPr>
          <p:cNvSpPr txBox="1"/>
          <p:nvPr/>
        </p:nvSpPr>
        <p:spPr>
          <a:xfrm>
            <a:off x="597877" y="4597291"/>
            <a:ext cx="3755292" cy="646331"/>
          </a:xfrm>
          <a:prstGeom prst="rect">
            <a:avLst/>
          </a:prstGeom>
          <a:noFill/>
        </p:spPr>
        <p:txBody>
          <a:bodyPr wrap="square">
            <a:spAutoFit/>
          </a:bodyPr>
          <a:lstStyle/>
          <a:p>
            <a:pPr algn="l"/>
            <a:r>
              <a:rPr lang="en-US" b="1" i="0">
                <a:solidFill>
                  <a:srgbClr val="000000"/>
                </a:solidFill>
                <a:effectLst/>
                <a:latin typeface="abcsans"/>
              </a:rPr>
              <a:t>Farmer recycles food waste from local supermarket</a:t>
            </a:r>
          </a:p>
        </p:txBody>
      </p:sp>
    </p:spTree>
    <p:extLst>
      <p:ext uri="{BB962C8B-B14F-4D97-AF65-F5344CB8AC3E}">
        <p14:creationId xmlns:p14="http://schemas.microsoft.com/office/powerpoint/2010/main" val="779763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21AD5-BFE5-5370-0CA0-4160B123CCB4}"/>
              </a:ext>
            </a:extLst>
          </p:cNvPr>
          <p:cNvSpPr txBox="1"/>
          <p:nvPr/>
        </p:nvSpPr>
        <p:spPr>
          <a:xfrm>
            <a:off x="5932712" y="556043"/>
            <a:ext cx="2547763" cy="121215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000">
                <a:latin typeface="+mj-lt"/>
                <a:ea typeface="+mj-ea"/>
                <a:cs typeface="+mj-cs"/>
                <a:hlinkClick r:id="rId2"/>
              </a:rPr>
              <a:t>Insects grown on food waste are safe to use in animal feed - All About Feed</a:t>
            </a:r>
            <a:endParaRPr lang="en-US" sz="2000">
              <a:latin typeface="+mj-lt"/>
              <a:ea typeface="+mj-ea"/>
              <a:cs typeface="+mj-cs"/>
            </a:endParaRPr>
          </a:p>
        </p:txBody>
      </p:sp>
      <p:grpSp>
        <p:nvGrpSpPr>
          <p:cNvPr id="11" name="Group 1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4394121"/>
            <a:ext cx="4805178" cy="92522"/>
            <a:chOff x="7015162" y="5858828"/>
            <a:chExt cx="4300544" cy="123363"/>
          </a:xfrm>
        </p:grpSpPr>
        <p:sp>
          <p:nvSpPr>
            <p:cNvPr id="12" name="Rectangle 1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98326BC-3155-6985-7A82-B5F9E80606DA}"/>
              </a:ext>
            </a:extLst>
          </p:cNvPr>
          <p:cNvSpPr txBox="1"/>
          <p:nvPr/>
        </p:nvSpPr>
        <p:spPr>
          <a:xfrm>
            <a:off x="5932713" y="1900107"/>
            <a:ext cx="2554061" cy="258587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400" b="1" i="0">
                <a:effectLst/>
                <a:highlight>
                  <a:srgbClr val="FEFEFE"/>
                </a:highlight>
              </a:rPr>
              <a:t>Black soldier fly larvae, house fly larvae, mealworms and small mealworms that are grown on food waste can – under certain conditions – be safely used as an ingredient for animal feed. This is the conclusion of a study by the Risk Assessment &amp; Research Office (BuRO) of the Dutch Food and Consumer Product Safety Authority (NVWA).</a:t>
            </a:r>
          </a:p>
          <a:p>
            <a:pPr indent="-228600">
              <a:lnSpc>
                <a:spcPct val="90000"/>
              </a:lnSpc>
              <a:spcAft>
                <a:spcPts val="600"/>
              </a:spcAft>
              <a:buFont typeface="Arial" panose="020B0604020202020204" pitchFamily="34" charset="0"/>
              <a:buChar char="•"/>
            </a:pPr>
            <a:endParaRPr lang="en-US" sz="1400"/>
          </a:p>
        </p:txBody>
      </p:sp>
      <p:pic>
        <p:nvPicPr>
          <p:cNvPr id="7" name="Picture 6">
            <a:extLst>
              <a:ext uri="{FF2B5EF4-FFF2-40B4-BE49-F238E27FC236}">
                <a16:creationId xmlns:a16="http://schemas.microsoft.com/office/drawing/2014/main" id="{79DDD380-1614-90BB-1568-00927A237C7B}"/>
              </a:ext>
            </a:extLst>
          </p:cNvPr>
          <p:cNvPicPr>
            <a:picLocks noChangeAspect="1"/>
          </p:cNvPicPr>
          <p:nvPr/>
        </p:nvPicPr>
        <p:blipFill>
          <a:blip r:embed="rId3"/>
          <a:stretch>
            <a:fillRect/>
          </a:stretch>
        </p:blipFill>
        <p:spPr>
          <a:xfrm>
            <a:off x="428110" y="656857"/>
            <a:ext cx="5134375" cy="3265680"/>
          </a:xfrm>
          <a:prstGeom prst="rect">
            <a:avLst/>
          </a:prstGeom>
        </p:spPr>
      </p:pic>
    </p:spTree>
    <p:extLst>
      <p:ext uri="{BB962C8B-B14F-4D97-AF65-F5344CB8AC3E}">
        <p14:creationId xmlns:p14="http://schemas.microsoft.com/office/powerpoint/2010/main" val="425670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F38FA4-5BB5-CD80-E3C2-2173EB37C41C}"/>
              </a:ext>
            </a:extLst>
          </p:cNvPr>
          <p:cNvSpPr txBox="1"/>
          <p:nvPr/>
        </p:nvSpPr>
        <p:spPr>
          <a:xfrm>
            <a:off x="178903" y="730425"/>
            <a:ext cx="4747057" cy="3293209"/>
          </a:xfrm>
          <a:prstGeom prst="rect">
            <a:avLst/>
          </a:prstGeom>
          <a:noFill/>
        </p:spPr>
        <p:txBody>
          <a:bodyPr wrap="square">
            <a:spAutoFit/>
          </a:bodyPr>
          <a:lstStyle/>
          <a:p>
            <a:r>
              <a:rPr lang="en-US" sz="1600" b="0" i="0">
                <a:solidFill>
                  <a:srgbClr val="4E4B4B"/>
                </a:solidFill>
                <a:effectLst/>
                <a:latin typeface="BREUER TEXT"/>
              </a:rPr>
              <a:t>Composting is the natural process of recycling organic matter, like leaves and </a:t>
            </a:r>
            <a:r>
              <a:rPr lang="en-US" sz="1600" b="0" i="0">
                <a:solidFill>
                  <a:srgbClr val="5BAEAB"/>
                </a:solidFill>
                <a:effectLst/>
                <a:latin typeface="BREUER TEXT"/>
              </a:rPr>
              <a:t>food waste</a:t>
            </a:r>
            <a:r>
              <a:rPr lang="en-US" sz="1600" b="0" i="0">
                <a:solidFill>
                  <a:srgbClr val="4E4B4B"/>
                </a:solidFill>
                <a:effectLst/>
                <a:latin typeface="BREUER TEXT"/>
              </a:rPr>
              <a:t>, into a fertilizer that can enrich soil and plants.</a:t>
            </a:r>
            <a:r>
              <a:rPr lang="en-US" sz="1600" b="0" i="0" baseline="30000">
                <a:solidFill>
                  <a:srgbClr val="4E4B4B"/>
                </a:solidFill>
                <a:effectLst/>
                <a:latin typeface="BREUER TEXT"/>
              </a:rPr>
              <a:t>169</a:t>
            </a:r>
            <a:r>
              <a:rPr lang="en-US" sz="1600" b="0" i="0">
                <a:solidFill>
                  <a:srgbClr val="4E4B4B"/>
                </a:solidFill>
                <a:effectLst/>
                <a:latin typeface="BREUER TEXT"/>
              </a:rPr>
              <a:t> Individuals can compost food waste such as fruits and vegetables, eggshells, tea bags, nut shells, and coffee grounds.</a:t>
            </a:r>
            <a:r>
              <a:rPr lang="en-US" sz="1600" b="0" i="0" baseline="30000">
                <a:solidFill>
                  <a:srgbClr val="4E4B4B"/>
                </a:solidFill>
                <a:effectLst/>
                <a:latin typeface="BREUER TEXT"/>
              </a:rPr>
              <a:t>170</a:t>
            </a:r>
            <a:r>
              <a:rPr lang="en-US" sz="1600" b="0" i="0">
                <a:solidFill>
                  <a:srgbClr val="4E4B4B"/>
                </a:solidFill>
                <a:effectLst/>
                <a:latin typeface="BREUER TEXT"/>
              </a:rPr>
              <a:t> The four basic ingredients for compost are “greens” from grass clippings and food scraps, “browns” from dead leaves and twigs, water, and air.</a:t>
            </a:r>
            <a:r>
              <a:rPr lang="en-US" sz="1600" b="0" i="0" baseline="30000">
                <a:solidFill>
                  <a:srgbClr val="4E4B4B"/>
                </a:solidFill>
                <a:effectLst/>
                <a:latin typeface="BREUER TEXT"/>
              </a:rPr>
              <a:t>171</a:t>
            </a:r>
            <a:r>
              <a:rPr lang="en-US" sz="1600" b="0" i="0">
                <a:solidFill>
                  <a:srgbClr val="4E4B4B"/>
                </a:solidFill>
                <a:effectLst/>
                <a:latin typeface="BREUER TEXT"/>
              </a:rPr>
              <a:t> The green materials provide nitrogen, which is essential for plant and animal growth, and the brown materials supply carbon, which is a food source for decomposers.</a:t>
            </a:r>
            <a:r>
              <a:rPr lang="en-US" sz="1600" b="0" i="0" baseline="30000">
                <a:solidFill>
                  <a:srgbClr val="4E4B4B"/>
                </a:solidFill>
                <a:effectLst/>
                <a:latin typeface="BREUER TEXT"/>
              </a:rPr>
              <a:t>172</a:t>
            </a:r>
            <a:r>
              <a:rPr lang="en-US" sz="1600" b="0" i="0">
                <a:solidFill>
                  <a:srgbClr val="4E4B4B"/>
                </a:solidFill>
                <a:effectLst/>
                <a:latin typeface="BREUER TEXT"/>
              </a:rPr>
              <a:t> For every 1 part green material, there should be 2–4 parts brown material.</a:t>
            </a:r>
            <a:r>
              <a:rPr lang="en-US" sz="1600" b="0" i="0" baseline="30000">
                <a:solidFill>
                  <a:srgbClr val="4E4B4B"/>
                </a:solidFill>
                <a:effectLst/>
                <a:latin typeface="BREUER TEXT"/>
              </a:rPr>
              <a:t>173</a:t>
            </a:r>
            <a:endParaRPr lang="en-US" sz="1600"/>
          </a:p>
        </p:txBody>
      </p:sp>
      <p:pic>
        <p:nvPicPr>
          <p:cNvPr id="11" name="Picture 10">
            <a:extLst>
              <a:ext uri="{FF2B5EF4-FFF2-40B4-BE49-F238E27FC236}">
                <a16:creationId xmlns:a16="http://schemas.microsoft.com/office/drawing/2014/main" id="{380731C1-EBAE-77E7-7AA6-63D366324614}"/>
              </a:ext>
            </a:extLst>
          </p:cNvPr>
          <p:cNvPicPr>
            <a:picLocks noChangeAspect="1"/>
          </p:cNvPicPr>
          <p:nvPr/>
        </p:nvPicPr>
        <p:blipFill>
          <a:blip r:embed="rId4"/>
          <a:stretch>
            <a:fillRect/>
          </a:stretch>
        </p:blipFill>
        <p:spPr>
          <a:xfrm>
            <a:off x="5944536" y="2883868"/>
            <a:ext cx="3020560" cy="1991522"/>
          </a:xfrm>
          <a:prstGeom prst="rect">
            <a:avLst/>
          </a:prstGeom>
        </p:spPr>
      </p:pic>
      <p:pic>
        <p:nvPicPr>
          <p:cNvPr id="12" name="Online Media 11" title="The Art of Lazy Composting | How to Make High-Quality Compost the Simple Way">
            <a:hlinkClick r:id="" action="ppaction://media"/>
            <a:extLst>
              <a:ext uri="{FF2B5EF4-FFF2-40B4-BE49-F238E27FC236}">
                <a16:creationId xmlns:a16="http://schemas.microsoft.com/office/drawing/2014/main" id="{96F3EB19-82BA-FF64-DA46-11A49F5A69B0}"/>
              </a:ext>
            </a:extLst>
          </p:cNvPr>
          <p:cNvPicPr>
            <a:picLocks noRot="1" noChangeAspect="1"/>
          </p:cNvPicPr>
          <p:nvPr>
            <a:videoFile r:link="rId1"/>
          </p:nvPr>
        </p:nvPicPr>
        <p:blipFill>
          <a:blip r:embed="rId5"/>
          <a:stretch>
            <a:fillRect/>
          </a:stretch>
        </p:blipFill>
        <p:spPr>
          <a:xfrm>
            <a:off x="5060116" y="329319"/>
            <a:ext cx="4023490" cy="2273079"/>
          </a:xfrm>
          <a:prstGeom prst="rect">
            <a:avLst/>
          </a:prstGeom>
        </p:spPr>
      </p:pic>
      <p:pic>
        <p:nvPicPr>
          <p:cNvPr id="14" name="Picture 13">
            <a:extLst>
              <a:ext uri="{FF2B5EF4-FFF2-40B4-BE49-F238E27FC236}">
                <a16:creationId xmlns:a16="http://schemas.microsoft.com/office/drawing/2014/main" id="{9F46AF83-4A51-E406-DC7A-2FEA64058439}"/>
              </a:ext>
            </a:extLst>
          </p:cNvPr>
          <p:cNvPicPr>
            <a:picLocks noChangeAspect="1"/>
          </p:cNvPicPr>
          <p:nvPr/>
        </p:nvPicPr>
        <p:blipFill>
          <a:blip r:embed="rId6"/>
          <a:stretch>
            <a:fillRect/>
          </a:stretch>
        </p:blipFill>
        <p:spPr>
          <a:xfrm>
            <a:off x="5485969" y="2820258"/>
            <a:ext cx="1295203" cy="2259631"/>
          </a:xfrm>
          <a:prstGeom prst="rect">
            <a:avLst/>
          </a:prstGeom>
        </p:spPr>
      </p:pic>
      <p:sp>
        <p:nvSpPr>
          <p:cNvPr id="16" name="TextBox 15">
            <a:extLst>
              <a:ext uri="{FF2B5EF4-FFF2-40B4-BE49-F238E27FC236}">
                <a16:creationId xmlns:a16="http://schemas.microsoft.com/office/drawing/2014/main" id="{63E1E5CC-E8C2-362A-B860-AA1292D52DFC}"/>
              </a:ext>
            </a:extLst>
          </p:cNvPr>
          <p:cNvSpPr txBox="1"/>
          <p:nvPr/>
        </p:nvSpPr>
        <p:spPr>
          <a:xfrm>
            <a:off x="488116" y="4155333"/>
            <a:ext cx="4572000" cy="923330"/>
          </a:xfrm>
          <a:prstGeom prst="rect">
            <a:avLst/>
          </a:prstGeom>
          <a:solidFill>
            <a:schemeClr val="accent6">
              <a:lumMod val="20000"/>
              <a:lumOff val="80000"/>
            </a:schemeClr>
          </a:solidFill>
        </p:spPr>
        <p:txBody>
          <a:bodyPr wrap="square">
            <a:spAutoFit/>
          </a:bodyPr>
          <a:lstStyle/>
          <a:p>
            <a:r>
              <a:rPr lang="en-US" b="0" i="0">
                <a:solidFill>
                  <a:srgbClr val="414142"/>
                </a:solidFill>
                <a:effectLst/>
                <a:latin typeface="Circular-Web"/>
              </a:rPr>
              <a:t>The EPA estimates that in 2018, 2.6 million tons of food was composted. That’s only 4.1% of wasted food.</a:t>
            </a:r>
            <a:endParaRPr lang="en-US"/>
          </a:p>
        </p:txBody>
      </p:sp>
      <p:sp>
        <p:nvSpPr>
          <p:cNvPr id="4" name="TextBox 3">
            <a:extLst>
              <a:ext uri="{FF2B5EF4-FFF2-40B4-BE49-F238E27FC236}">
                <a16:creationId xmlns:a16="http://schemas.microsoft.com/office/drawing/2014/main" id="{C260F694-181C-21FC-D780-9BAC959043DA}"/>
              </a:ext>
            </a:extLst>
          </p:cNvPr>
          <p:cNvSpPr txBox="1"/>
          <p:nvPr/>
        </p:nvSpPr>
        <p:spPr>
          <a:xfrm>
            <a:off x="1668585" y="111459"/>
            <a:ext cx="2708309" cy="584775"/>
          </a:xfrm>
          <a:prstGeom prst="rect">
            <a:avLst/>
          </a:prstGeom>
          <a:noFill/>
        </p:spPr>
        <p:txBody>
          <a:bodyPr wrap="square" lIns="91440" tIns="45720" rIns="91440" bIns="45720" anchor="t">
            <a:spAutoFit/>
          </a:bodyPr>
          <a:lstStyle/>
          <a:p>
            <a:r>
              <a:rPr lang="en-US" sz="3200" b="1">
                <a:solidFill>
                  <a:schemeClr val="accent4">
                    <a:lumMod val="50000"/>
                  </a:schemeClr>
                </a:solidFill>
                <a:latin typeface="BREUER TEXT"/>
              </a:rPr>
              <a:t>Composting</a:t>
            </a:r>
            <a:endParaRPr lang="en-US" sz="3200" b="1">
              <a:solidFill>
                <a:schemeClr val="accent4">
                  <a:lumMod val="50000"/>
                </a:schemeClr>
              </a:solidFill>
            </a:endParaRPr>
          </a:p>
        </p:txBody>
      </p:sp>
    </p:spTree>
    <p:extLst>
      <p:ext uri="{BB962C8B-B14F-4D97-AF65-F5344CB8AC3E}">
        <p14:creationId xmlns:p14="http://schemas.microsoft.com/office/powerpoint/2010/main" val="39449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719263" y="1728788"/>
            <a:ext cx="1009650" cy="1243013"/>
          </a:xfrm>
          <a:prstGeom prst="rect">
            <a:avLst/>
          </a:prstGeom>
          <a:noFill/>
          <a:ln/>
        </p:spPr>
        <p:txBody>
          <a:bodyPr wrap="square" rtlCol="0" anchor="t"/>
          <a:lstStyle/>
          <a:p>
            <a:pPr marL="0" indent="0">
              <a:buNone/>
            </a:pPr>
            <a:r>
              <a:rPr lang="en-US" sz="5760" b="1">
                <a:solidFill>
                  <a:srgbClr val="FFFFFF"/>
                </a:solidFill>
                <a:latin typeface="Noto Sans SC" pitchFamily="34" charset="0"/>
                <a:ea typeface="Noto Sans SC" pitchFamily="34" charset="-122"/>
              </a:rPr>
              <a:t>01</a:t>
            </a:r>
            <a:endParaRPr lang="en-US" sz="5760"/>
          </a:p>
        </p:txBody>
      </p:sp>
      <p:sp>
        <p:nvSpPr>
          <p:cNvPr id="3" name="Text 1"/>
          <p:cNvSpPr/>
          <p:nvPr/>
        </p:nvSpPr>
        <p:spPr>
          <a:xfrm>
            <a:off x="3429000" y="2062163"/>
            <a:ext cx="4772978" cy="1662112"/>
          </a:xfrm>
          <a:prstGeom prst="rect">
            <a:avLst/>
          </a:prstGeom>
          <a:noFill/>
          <a:ln/>
        </p:spPr>
        <p:txBody>
          <a:bodyPr wrap="square" rtlCol="0" anchor="ctr"/>
          <a:lstStyle/>
          <a:p>
            <a:pPr marL="0" indent="0" algn="l">
              <a:buNone/>
            </a:pPr>
            <a:r>
              <a:rPr lang="en-US" sz="4025" b="1">
                <a:solidFill>
                  <a:srgbClr val="FFFFFF"/>
                </a:solidFill>
                <a:latin typeface="Noto Sans SC" pitchFamily="34" charset="0"/>
                <a:ea typeface="Noto Sans SC" pitchFamily="34" charset="-122"/>
                <a:cs typeface="Noto Sans SC" pitchFamily="34" charset="-120"/>
              </a:rPr>
              <a:t>The Local and Global Hunger Crisis</a:t>
            </a:r>
            <a:endParaRPr lang="en-US" sz="4025"/>
          </a:p>
        </p:txBody>
      </p:sp>
      <p:sp>
        <p:nvSpPr>
          <p:cNvPr id="5" name="TextBox 4">
            <a:extLst>
              <a:ext uri="{FF2B5EF4-FFF2-40B4-BE49-F238E27FC236}">
                <a16:creationId xmlns:a16="http://schemas.microsoft.com/office/drawing/2014/main" id="{8783420E-D236-265B-3D60-41AEFA4E9CA2}"/>
              </a:ext>
            </a:extLst>
          </p:cNvPr>
          <p:cNvSpPr txBox="1"/>
          <p:nvPr/>
        </p:nvSpPr>
        <p:spPr>
          <a:xfrm>
            <a:off x="3966308" y="374697"/>
            <a:ext cx="4572000" cy="1477328"/>
          </a:xfrm>
          <a:prstGeom prst="rect">
            <a:avLst/>
          </a:prstGeom>
          <a:noFill/>
        </p:spPr>
        <p:txBody>
          <a:bodyPr wrap="square">
            <a:spAutoFit/>
          </a:bodyPr>
          <a:lstStyle/>
          <a:p>
            <a:r>
              <a:rPr lang="en-US">
                <a:solidFill>
                  <a:schemeClr val="bg1"/>
                </a:solidFill>
              </a:rPr>
              <a:t>“35 million people in the U.S. are hungry or don’t know where their next meal is coming from, and 13 million of them are children. If another country were doing this to our children, we’d be at war.” – Jeff Bridges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568655-BB9A-30F4-E0CF-F1C24574F57E}"/>
              </a:ext>
            </a:extLst>
          </p:cNvPr>
          <p:cNvSpPr txBox="1"/>
          <p:nvPr/>
        </p:nvSpPr>
        <p:spPr>
          <a:xfrm>
            <a:off x="3251200" y="1243213"/>
            <a:ext cx="5525477" cy="595932"/>
          </a:xfrm>
          <a:prstGeom prst="rect">
            <a:avLst/>
          </a:prstGeom>
          <a:noFill/>
        </p:spPr>
        <p:txBody>
          <a:bodyPr wrap="square">
            <a:spAutoFit/>
          </a:bodyPr>
          <a:lstStyle/>
          <a:p>
            <a:pPr marL="0" marR="0">
              <a:lnSpc>
                <a:spcPct val="107000"/>
              </a:lnSpc>
              <a:spcBef>
                <a:spcPts val="0"/>
              </a:spcBef>
              <a:spcAft>
                <a:spcPts val="800"/>
              </a:spcAft>
            </a:pPr>
            <a:r>
              <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Ties to Standards / Lesson </a:t>
            </a:r>
            <a:r>
              <a:rPr lang="en-US" sz="3200" kern="100">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deas</a:t>
            </a:r>
          </a:p>
        </p:txBody>
      </p:sp>
      <p:sp>
        <p:nvSpPr>
          <p:cNvPr id="4" name="TextBox 3">
            <a:extLst>
              <a:ext uri="{FF2B5EF4-FFF2-40B4-BE49-F238E27FC236}">
                <a16:creationId xmlns:a16="http://schemas.microsoft.com/office/drawing/2014/main" id="{A45D8424-EE12-DAD7-7A8A-BE37287173D1}"/>
              </a:ext>
            </a:extLst>
          </p:cNvPr>
          <p:cNvSpPr txBox="1"/>
          <p:nvPr/>
        </p:nvSpPr>
        <p:spPr>
          <a:xfrm>
            <a:off x="1703754" y="1557017"/>
            <a:ext cx="1117600" cy="769441"/>
          </a:xfrm>
          <a:prstGeom prst="rect">
            <a:avLst/>
          </a:prstGeom>
          <a:noFill/>
        </p:spPr>
        <p:txBody>
          <a:bodyPr wrap="square" rtlCol="0">
            <a:spAutoFit/>
          </a:bodyPr>
          <a:lstStyle/>
          <a:p>
            <a:r>
              <a:rPr lang="en-US" sz="4400" b="1">
                <a:solidFill>
                  <a:schemeClr val="bg1"/>
                </a:solidFill>
              </a:rPr>
              <a:t>05</a:t>
            </a:r>
          </a:p>
        </p:txBody>
      </p:sp>
      <p:sp>
        <p:nvSpPr>
          <p:cNvPr id="6" name="TextBox 5">
            <a:extLst>
              <a:ext uri="{FF2B5EF4-FFF2-40B4-BE49-F238E27FC236}">
                <a16:creationId xmlns:a16="http://schemas.microsoft.com/office/drawing/2014/main" id="{F1D1B0FE-BF75-2131-D95B-C77DAE55B21B}"/>
              </a:ext>
            </a:extLst>
          </p:cNvPr>
          <p:cNvSpPr txBox="1"/>
          <p:nvPr/>
        </p:nvSpPr>
        <p:spPr>
          <a:xfrm>
            <a:off x="4204677" y="2384030"/>
            <a:ext cx="4572000" cy="2031325"/>
          </a:xfrm>
          <a:prstGeom prst="rect">
            <a:avLst/>
          </a:prstGeom>
          <a:noFill/>
        </p:spPr>
        <p:txBody>
          <a:bodyPr wrap="square">
            <a:spAutoFit/>
          </a:bodyPr>
          <a:lstStyle/>
          <a:p>
            <a:r>
              <a:rPr lang="en-US">
                <a:solidFill>
                  <a:schemeClr val="bg1"/>
                </a:solidFill>
              </a:rPr>
              <a:t>“Working at the Food Bank with my kids is an eye-opener. The face of hunger isn’t the bum on the street drinking </a:t>
            </a:r>
            <a:r>
              <a:rPr lang="en-US" err="1">
                <a:solidFill>
                  <a:schemeClr val="bg1"/>
                </a:solidFill>
              </a:rPr>
              <a:t>Sterno</a:t>
            </a:r>
            <a:r>
              <a:rPr lang="en-US">
                <a:solidFill>
                  <a:schemeClr val="bg1"/>
                </a:solidFill>
              </a:rPr>
              <a:t>; it’s the working poor. They don’t look any different, they don’t behave any differently, they’re not really any less educated. They are incredibly less privileged, and that’s it.” – Mario Batali</a:t>
            </a:r>
          </a:p>
        </p:txBody>
      </p:sp>
    </p:spTree>
    <p:extLst>
      <p:ext uri="{BB962C8B-B14F-4D97-AF65-F5344CB8AC3E}">
        <p14:creationId xmlns:p14="http://schemas.microsoft.com/office/powerpoint/2010/main" val="2278139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Food Means: Fighting Hunger in Ethiopia">
            <a:hlinkClick r:id="" action="ppaction://media"/>
            <a:extLst>
              <a:ext uri="{FF2B5EF4-FFF2-40B4-BE49-F238E27FC236}">
                <a16:creationId xmlns:a16="http://schemas.microsoft.com/office/drawing/2014/main" id="{A7E1A99C-350C-98C1-EF06-C17AA3078B13}"/>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28934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DBB4EF-F7F9-E5EE-D9AA-4884DF53E0D0}"/>
              </a:ext>
            </a:extLst>
          </p:cNvPr>
          <p:cNvPicPr>
            <a:picLocks noChangeAspect="1"/>
          </p:cNvPicPr>
          <p:nvPr/>
        </p:nvPicPr>
        <p:blipFill rotWithShape="1">
          <a:blip r:embed="rId3"/>
          <a:srcRect l="23861" r="-2" b="-2"/>
          <a:stretch/>
        </p:blipFill>
        <p:spPr>
          <a:xfrm>
            <a:off x="1891767" y="10"/>
            <a:ext cx="7252231" cy="51434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F3B34C-D647-E615-9247-147083F57CB3}"/>
              </a:ext>
            </a:extLst>
          </p:cNvPr>
          <p:cNvSpPr txBox="1"/>
          <p:nvPr/>
        </p:nvSpPr>
        <p:spPr>
          <a:xfrm>
            <a:off x="628650" y="273843"/>
            <a:ext cx="2866641" cy="14249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a:latin typeface="+mj-lt"/>
                <a:ea typeface="+mj-ea"/>
                <a:cs typeface="+mj-cs"/>
                <a:hlinkClick r:id="rId4"/>
              </a:rPr>
              <a:t>How You Can Teach Students About World Hunger (wfpusa.org)</a:t>
            </a:r>
            <a:endParaRPr lang="en-US" sz="2300">
              <a:latin typeface="+mj-lt"/>
              <a:ea typeface="+mj-ea"/>
              <a:cs typeface="+mj-cs"/>
            </a:endParaRPr>
          </a:p>
        </p:txBody>
      </p:sp>
      <p:sp>
        <p:nvSpPr>
          <p:cNvPr id="3" name="TextBox 2">
            <a:extLst>
              <a:ext uri="{FF2B5EF4-FFF2-40B4-BE49-F238E27FC236}">
                <a16:creationId xmlns:a16="http://schemas.microsoft.com/office/drawing/2014/main" id="{26D3A9EF-A253-0704-8A8E-6B2BE7F82F1B}"/>
              </a:ext>
            </a:extLst>
          </p:cNvPr>
          <p:cNvSpPr txBox="1"/>
          <p:nvPr/>
        </p:nvSpPr>
        <p:spPr>
          <a:xfrm>
            <a:off x="132862" y="1825650"/>
            <a:ext cx="3362429" cy="31058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b="0" i="0">
                <a:effectLst/>
              </a:rPr>
              <a:t>Fight hunger by playing a game! This is an easy one: visit </a:t>
            </a:r>
            <a:r>
              <a:rPr lang="en-US" sz="1500" b="0" i="0" u="none" strike="noStrike">
                <a:effectLst/>
                <a:hlinkClick r:id="rId5"/>
              </a:rPr>
              <a:t>www.freerice.com </a:t>
            </a:r>
            <a:r>
              <a:rPr lang="en-US" sz="1500" b="0" i="0">
                <a:effectLst/>
              </a:rPr>
              <a:t>and start answering trivia questions. For every question you get right, sponsors donate the cash equivalent of 10 grains of rice – filling empty plates around the world…for free!</a:t>
            </a:r>
            <a:endParaRPr lang="en-US" sz="1500"/>
          </a:p>
        </p:txBody>
      </p:sp>
    </p:spTree>
    <p:extLst>
      <p:ext uri="{BB962C8B-B14F-4D97-AF65-F5344CB8AC3E}">
        <p14:creationId xmlns:p14="http://schemas.microsoft.com/office/powerpoint/2010/main" val="3971604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3E6837-7897-D3E6-7B7A-565148C9CCC3}"/>
              </a:ext>
            </a:extLst>
          </p:cNvPr>
          <p:cNvSpPr txBox="1"/>
          <p:nvPr/>
        </p:nvSpPr>
        <p:spPr>
          <a:xfrm>
            <a:off x="128953" y="-75129"/>
            <a:ext cx="8600831" cy="5293757"/>
          </a:xfrm>
          <a:prstGeom prst="rect">
            <a:avLst/>
          </a:prstGeom>
          <a:noFill/>
        </p:spPr>
        <p:txBody>
          <a:bodyPr wrap="square">
            <a:spAutoFit/>
          </a:bodyPr>
          <a:lstStyle/>
          <a:p>
            <a:r>
              <a:rPr lang="en-US" sz="1300"/>
              <a:t>Science standards taught using a school garden: </a:t>
            </a:r>
          </a:p>
          <a:p>
            <a:endParaRPr lang="en-US" sz="1300"/>
          </a:p>
          <a:p>
            <a:r>
              <a:rPr lang="en-US" sz="1300"/>
              <a:t>Kindergarten: characteristics of real plants vs. fake or fictional plants in books, observe how plants are alike and different.  </a:t>
            </a:r>
          </a:p>
          <a:p>
            <a:endParaRPr lang="en-US" sz="1300"/>
          </a:p>
          <a:p>
            <a:r>
              <a:rPr lang="en-US" sz="1300"/>
              <a:t>1st grade : Make observations of living things using 5 senses, identify the major parts of a plant including leaf, stem, root, and flower; differentiate between living and nonliving things, observe that plant closely resemble their parents, plants need air, water, light, and space. </a:t>
            </a:r>
          </a:p>
          <a:p>
            <a:endParaRPr lang="en-US" sz="1300"/>
          </a:p>
          <a:p>
            <a:r>
              <a:rPr lang="en-US" sz="1300"/>
              <a:t>2nd grade: compare and contrast the basic needs for survival that all living things have, recognize habitats, observe and describe life cycles of plants. </a:t>
            </a:r>
          </a:p>
          <a:p>
            <a:endParaRPr lang="en-US" sz="1300"/>
          </a:p>
          <a:p>
            <a:r>
              <a:rPr lang="en-US" sz="1300"/>
              <a:t>3rd grade: classify flowering and nonflowering plants into major groups by their characteristics, such as those that produce seeds and those that produce spores, describe how animals and plants respond to changing seasons, recognize that plants use energy from the sun, air, and water to make their own food, describe structures in plants and their roles in food production, support, water and nutrient transport, and reproduction, investigate how plants respond to stimuli such as light and gravity. </a:t>
            </a:r>
          </a:p>
          <a:p>
            <a:endParaRPr lang="en-US" sz="1300"/>
          </a:p>
          <a:p>
            <a:r>
              <a:rPr lang="en-US" sz="1300"/>
              <a:t>4th grade: compare seasonal changes in Florida to those in other regions, explain that animals cannot make their own food but when they eat plants the energy is transferred, trace the flow of energy from the sun through the food chain, recognize the ways plants and animals can impact the environment, identify processes of sexual reproduction in flowering plants, compare and contrast the major life cycle stages of plants and animals. </a:t>
            </a:r>
          </a:p>
          <a:p>
            <a:endParaRPr lang="en-US" sz="1300"/>
          </a:p>
          <a:p>
            <a:r>
              <a:rPr lang="en-US" sz="1300"/>
              <a:t>5th grade: Describe how environmental changes affect the survival of plants and animals, compare the structures and systems of plants to those of humans, compare and contrast how adaptations of plants and animals enable them to survive in different environments. </a:t>
            </a:r>
          </a:p>
        </p:txBody>
      </p:sp>
    </p:spTree>
    <p:extLst>
      <p:ext uri="{BB962C8B-B14F-4D97-AF65-F5344CB8AC3E}">
        <p14:creationId xmlns:p14="http://schemas.microsoft.com/office/powerpoint/2010/main" val="703817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A75F9D-7AFF-B876-8A90-DD2683DD3B69}"/>
              </a:ext>
            </a:extLst>
          </p:cNvPr>
          <p:cNvSpPr txBox="1"/>
          <p:nvPr/>
        </p:nvSpPr>
        <p:spPr>
          <a:xfrm>
            <a:off x="628650" y="273843"/>
            <a:ext cx="7886700" cy="7030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a:hlinkClick r:id="rId3"/>
              </a:rPr>
              <a:t>About - Nourish: Food + Community (nourishlife.org)</a:t>
            </a:r>
            <a:endParaRPr lang="en-US" kern="1200">
              <a:solidFill>
                <a:schemeClr val="tx1"/>
              </a:solidFill>
              <a:latin typeface="+mj-lt"/>
              <a:ea typeface="+mj-ea"/>
              <a:cs typeface="+mj-cs"/>
              <a:hlinkClick r:id="rId4"/>
            </a:endParaRPr>
          </a:p>
          <a:p>
            <a:pPr algn="ctr">
              <a:lnSpc>
                <a:spcPct val="90000"/>
              </a:lnSpc>
              <a:spcBef>
                <a:spcPct val="0"/>
              </a:spcBef>
              <a:spcAft>
                <a:spcPts val="600"/>
              </a:spcAft>
            </a:pPr>
            <a:r>
              <a:rPr lang="en-US" kern="1200">
                <a:solidFill>
                  <a:schemeClr val="tx1"/>
                </a:solidFill>
                <a:latin typeface="+mj-lt"/>
                <a:ea typeface="+mj-ea"/>
                <a:cs typeface="+mj-cs"/>
                <a:hlinkClick r:id="rId4"/>
              </a:rPr>
              <a:t>Videos - Nourish: Food + Community (nourishlife.org)</a:t>
            </a:r>
            <a:endParaRPr lang="en-US" kern="120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A603C4CA-2B32-ACA3-7953-5C8C2F8E27C8}"/>
              </a:ext>
            </a:extLst>
          </p:cNvPr>
          <p:cNvPicPr>
            <a:picLocks noChangeAspect="1"/>
          </p:cNvPicPr>
          <p:nvPr/>
        </p:nvPicPr>
        <p:blipFill>
          <a:blip r:embed="rId5"/>
          <a:stretch>
            <a:fillRect/>
          </a:stretch>
        </p:blipFill>
        <p:spPr>
          <a:xfrm>
            <a:off x="147681" y="1164598"/>
            <a:ext cx="4341517" cy="3321261"/>
          </a:xfrm>
          <a:prstGeom prst="rect">
            <a:avLst/>
          </a:prstGeom>
        </p:spPr>
      </p:pic>
      <p:pic>
        <p:nvPicPr>
          <p:cNvPr id="6" name="Online Media 5" title="Michael Pollan: From the Soil">
            <a:hlinkClick r:id="" action="ppaction://media"/>
            <a:extLst>
              <a:ext uri="{FF2B5EF4-FFF2-40B4-BE49-F238E27FC236}">
                <a16:creationId xmlns:a16="http://schemas.microsoft.com/office/drawing/2014/main" id="{15D145B6-5A29-A2F7-8A50-EB4B999C0BAA}"/>
              </a:ext>
            </a:extLst>
          </p:cNvPr>
          <p:cNvPicPr>
            <a:picLocks noRot="1" noChangeAspect="1"/>
          </p:cNvPicPr>
          <p:nvPr>
            <a:videoFile r:link="rId1"/>
          </p:nvPr>
        </p:nvPicPr>
        <p:blipFill>
          <a:blip r:embed="rId6"/>
          <a:stretch>
            <a:fillRect/>
          </a:stretch>
        </p:blipFill>
        <p:spPr>
          <a:xfrm>
            <a:off x="4636878" y="1664442"/>
            <a:ext cx="4371196" cy="2469725"/>
          </a:xfrm>
          <a:prstGeom prst="rect">
            <a:avLst/>
          </a:prstGeom>
        </p:spPr>
      </p:pic>
    </p:spTree>
    <p:extLst>
      <p:ext uri="{BB962C8B-B14F-4D97-AF65-F5344CB8AC3E}">
        <p14:creationId xmlns:p14="http://schemas.microsoft.com/office/powerpoint/2010/main" val="39527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D64D36-D22A-E7DA-3747-764F07EB237C}"/>
              </a:ext>
            </a:extLst>
          </p:cNvPr>
          <p:cNvPicPr>
            <a:picLocks noChangeAspect="1"/>
          </p:cNvPicPr>
          <p:nvPr/>
        </p:nvPicPr>
        <p:blipFill>
          <a:blip r:embed="rId2"/>
          <a:stretch>
            <a:fillRect/>
          </a:stretch>
        </p:blipFill>
        <p:spPr>
          <a:xfrm>
            <a:off x="3173102" y="0"/>
            <a:ext cx="3225362" cy="5143500"/>
          </a:xfrm>
          <a:prstGeom prst="rect">
            <a:avLst/>
          </a:prstGeom>
        </p:spPr>
      </p:pic>
    </p:spTree>
    <p:extLst>
      <p:ext uri="{BB962C8B-B14F-4D97-AF65-F5344CB8AC3E}">
        <p14:creationId xmlns:p14="http://schemas.microsoft.com/office/powerpoint/2010/main" val="900776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Good Garden">
            <a:hlinkClick r:id="" action="ppaction://media"/>
            <a:extLst>
              <a:ext uri="{FF2B5EF4-FFF2-40B4-BE49-F238E27FC236}">
                <a16:creationId xmlns:a16="http://schemas.microsoft.com/office/drawing/2014/main" id="{82D51F2F-A1B6-C4C7-479C-B3F99C883426}"/>
              </a:ext>
            </a:extLst>
          </p:cNvPr>
          <p:cNvPicPr>
            <a:picLocks noRot="1" noChangeAspect="1"/>
          </p:cNvPicPr>
          <p:nvPr>
            <a:videoFile r:link="rId1"/>
          </p:nvPr>
        </p:nvPicPr>
        <p:blipFill>
          <a:blip r:embed="rId3"/>
          <a:stretch>
            <a:fillRect/>
          </a:stretch>
        </p:blipFill>
        <p:spPr>
          <a:xfrm>
            <a:off x="2127738" y="23649"/>
            <a:ext cx="6858000" cy="5143500"/>
          </a:xfrm>
          <a:prstGeom prst="rect">
            <a:avLst/>
          </a:prstGeom>
        </p:spPr>
      </p:pic>
      <p:sp>
        <p:nvSpPr>
          <p:cNvPr id="3" name="TextBox 2">
            <a:extLst>
              <a:ext uri="{FF2B5EF4-FFF2-40B4-BE49-F238E27FC236}">
                <a16:creationId xmlns:a16="http://schemas.microsoft.com/office/drawing/2014/main" id="{9BC5BF95-C3ED-604F-6320-11B4006413D0}"/>
              </a:ext>
            </a:extLst>
          </p:cNvPr>
          <p:cNvSpPr txBox="1"/>
          <p:nvPr/>
        </p:nvSpPr>
        <p:spPr>
          <a:xfrm>
            <a:off x="78154" y="328246"/>
            <a:ext cx="1946031" cy="1477328"/>
          </a:xfrm>
          <a:prstGeom prst="rect">
            <a:avLst/>
          </a:prstGeom>
          <a:noFill/>
        </p:spPr>
        <p:txBody>
          <a:bodyPr wrap="square" rtlCol="0">
            <a:spAutoFit/>
          </a:bodyPr>
          <a:lstStyle/>
          <a:p>
            <a:r>
              <a:rPr lang="en-US"/>
              <a:t>The Good Garden – How One Family Went From Hunger to Having Enough </a:t>
            </a:r>
          </a:p>
        </p:txBody>
      </p:sp>
    </p:spTree>
    <p:extLst>
      <p:ext uri="{BB962C8B-B14F-4D97-AF65-F5344CB8AC3E}">
        <p14:creationId xmlns:p14="http://schemas.microsoft.com/office/powerpoint/2010/main" val="4891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Bryant Terry: Urban Farms">
            <a:hlinkClick r:id="" action="ppaction://media"/>
            <a:extLst>
              <a:ext uri="{FF2B5EF4-FFF2-40B4-BE49-F238E27FC236}">
                <a16:creationId xmlns:a16="http://schemas.microsoft.com/office/drawing/2014/main" id="{17699C76-0278-11EB-5DDC-63AEE6A6BA89}"/>
              </a:ext>
            </a:extLst>
          </p:cNvPr>
          <p:cNvPicPr>
            <a:picLocks noRot="1" noChangeAspect="1"/>
          </p:cNvPicPr>
          <p:nvPr>
            <a:videoFile r:link="rId1"/>
          </p:nvPr>
        </p:nvPicPr>
        <p:blipFill>
          <a:blip r:embed="rId3"/>
          <a:stretch>
            <a:fillRect/>
          </a:stretch>
        </p:blipFill>
        <p:spPr>
          <a:xfrm>
            <a:off x="874389" y="482599"/>
            <a:ext cx="7395221" cy="4178300"/>
          </a:xfrm>
          <a:prstGeom prst="rect">
            <a:avLst/>
          </a:prstGeom>
        </p:spPr>
      </p:pic>
    </p:spTree>
    <p:extLst>
      <p:ext uri="{BB962C8B-B14F-4D97-AF65-F5344CB8AC3E}">
        <p14:creationId xmlns:p14="http://schemas.microsoft.com/office/powerpoint/2010/main" val="39205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5801-8EEE-F52B-6648-E18A26144E5E}"/>
              </a:ext>
            </a:extLst>
          </p:cNvPr>
          <p:cNvSpPr txBox="1"/>
          <p:nvPr/>
        </p:nvSpPr>
        <p:spPr>
          <a:xfrm>
            <a:off x="551543" y="111579"/>
            <a:ext cx="819512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Roboto"/>
                <a:ea typeface="Roboto"/>
                <a:cs typeface="Roboto"/>
              </a:rPr>
              <a:t>Speaking of roots, millions are being poured into urban farming programs and infrastructure aimed at combating food insecurity in East St. Louis and the surrounding area. Rising next to the JJK Center and the Lansdowne UP offices is a 100-meter passive solar greenhouse, which will be the first of its kind in the U.S. It will have the capacity to produce 30,000 pounds of food per year, with an energy bill of a few dollars a day. </a:t>
            </a:r>
            <a:endParaRPr lang="en-US"/>
          </a:p>
          <a:p>
            <a:endParaRPr lang="en-US">
              <a:latin typeface="Roboto"/>
              <a:ea typeface="Roboto"/>
              <a:cs typeface="Roboto"/>
            </a:endParaRPr>
          </a:p>
          <a:p>
            <a:r>
              <a:rPr lang="en-US">
                <a:latin typeface="Roboto"/>
                <a:ea typeface="Roboto"/>
                <a:cs typeface="Roboto"/>
              </a:rPr>
              <a:t>This effort is part of the Jackie Joyner-Kersee Food, Agriculture, Nutrition (FAN) Innovation Center, which is a collaboration between the JJK Foundation, the University of Illinois Urbana-Champaign, the Donald Danforth Plant Science Center and Lansdowne UP.</a:t>
            </a:r>
            <a:endParaRPr lang="en-US"/>
          </a:p>
          <a:p>
            <a:endParaRPr lang="en-US">
              <a:latin typeface="Roboto"/>
              <a:ea typeface="Roboto"/>
              <a:cs typeface="Roboto"/>
            </a:endParaRPr>
          </a:p>
          <a:p>
            <a:r>
              <a:rPr lang="en-US">
                <a:latin typeface="Roboto"/>
                <a:ea typeface="Roboto"/>
                <a:cs typeface="Roboto"/>
              </a:rPr>
              <a:t>The dynamic partnership provides educational and professional development programming in agriculture, STEAM, food innovation, nutrition, physical activity and entrepreneurialism to youth and community members.</a:t>
            </a:r>
          </a:p>
          <a:p>
            <a:endParaRPr lang="en-US">
              <a:latin typeface="Roboto"/>
              <a:ea typeface="Roboto"/>
              <a:cs typeface="Roboto"/>
            </a:endParaRPr>
          </a:p>
          <a:p>
            <a:r>
              <a:rPr lang="en-US" sz="1200" u="sng">
                <a:latin typeface="Calibri"/>
                <a:ea typeface="Roboto"/>
                <a:cs typeface="Calibri"/>
                <a:hlinkClick r:id="rId2"/>
              </a:rPr>
              <a:t>They Built New Housing in East St. Louis. Now They Need People to Buy Into Their Vision (riverfronttimes.com)</a:t>
            </a:r>
            <a:endParaRPr lang="en-US" sz="1200">
              <a:latin typeface="Calibri"/>
              <a:ea typeface="Roboto"/>
              <a:cs typeface="Calibri"/>
            </a:endParaRPr>
          </a:p>
        </p:txBody>
      </p:sp>
    </p:spTree>
    <p:extLst>
      <p:ext uri="{BB962C8B-B14F-4D97-AF65-F5344CB8AC3E}">
        <p14:creationId xmlns:p14="http://schemas.microsoft.com/office/powerpoint/2010/main" val="765506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row Your Food Security: How to Build an Easy, Cheap &amp; Quick Garden Bed - 3 Crops to Direct Seed Now">
            <a:hlinkClick r:id="" action="ppaction://media"/>
            <a:extLst>
              <a:ext uri="{FF2B5EF4-FFF2-40B4-BE49-F238E27FC236}">
                <a16:creationId xmlns:a16="http://schemas.microsoft.com/office/drawing/2014/main" id="{4B568E87-5366-3FD4-C8E4-22C3CDCAD071}"/>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382025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Zero Hunger Generation: Main Drivers of Hunger">
            <a:hlinkClick r:id="" action="ppaction://media"/>
            <a:extLst>
              <a:ext uri="{FF2B5EF4-FFF2-40B4-BE49-F238E27FC236}">
                <a16:creationId xmlns:a16="http://schemas.microsoft.com/office/drawing/2014/main" id="{83481EA1-526F-380B-7312-BDF28E61BB2A}"/>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410219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6636BA-BFF7-2277-5F1E-08DEE0144BAB}"/>
              </a:ext>
            </a:extLst>
          </p:cNvPr>
          <p:cNvSpPr txBox="1"/>
          <p:nvPr/>
        </p:nvSpPr>
        <p:spPr>
          <a:xfrm>
            <a:off x="793704" y="67218"/>
            <a:ext cx="7346729" cy="394511"/>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r>
              <a:rPr lang="en-US" sz="2700">
                <a:latin typeface="+mj-lt"/>
                <a:ea typeface="+mj-ea"/>
                <a:cs typeface="+mj-cs"/>
                <a:hlinkClick r:id="rId2"/>
              </a:rPr>
              <a:t>Florida Agriculture in the Classroom 🍊 (faitc.org)</a:t>
            </a:r>
            <a:endParaRPr lang="en-US" sz="2700">
              <a:latin typeface="+mj-lt"/>
              <a:ea typeface="+mj-ea"/>
              <a:cs typeface="+mj-cs"/>
            </a:endParaRPr>
          </a:p>
        </p:txBody>
      </p:sp>
      <p:pic>
        <p:nvPicPr>
          <p:cNvPr id="7" name="Picture 6">
            <a:extLst>
              <a:ext uri="{FF2B5EF4-FFF2-40B4-BE49-F238E27FC236}">
                <a16:creationId xmlns:a16="http://schemas.microsoft.com/office/drawing/2014/main" id="{3DDA2845-702B-137A-F67A-1F3B8FE80D63}"/>
              </a:ext>
            </a:extLst>
          </p:cNvPr>
          <p:cNvPicPr>
            <a:picLocks noChangeAspect="1"/>
          </p:cNvPicPr>
          <p:nvPr/>
        </p:nvPicPr>
        <p:blipFill>
          <a:blip r:embed="rId3"/>
          <a:stretch>
            <a:fillRect/>
          </a:stretch>
        </p:blipFill>
        <p:spPr>
          <a:xfrm>
            <a:off x="793704" y="528947"/>
            <a:ext cx="7497363" cy="4367215"/>
          </a:xfrm>
          <a:prstGeom prst="rect">
            <a:avLst/>
          </a:prstGeom>
        </p:spPr>
      </p:pic>
    </p:spTree>
    <p:extLst>
      <p:ext uri="{BB962C8B-B14F-4D97-AF65-F5344CB8AC3E}">
        <p14:creationId xmlns:p14="http://schemas.microsoft.com/office/powerpoint/2010/main" val="608067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5ACDD-47D2-2344-26C8-280637164EF9}"/>
              </a:ext>
            </a:extLst>
          </p:cNvPr>
          <p:cNvPicPr>
            <a:picLocks noChangeAspect="1"/>
          </p:cNvPicPr>
          <p:nvPr/>
        </p:nvPicPr>
        <p:blipFill>
          <a:blip r:embed="rId2"/>
          <a:stretch>
            <a:fillRect/>
          </a:stretch>
        </p:blipFill>
        <p:spPr>
          <a:xfrm>
            <a:off x="795281" y="3071240"/>
            <a:ext cx="8278380" cy="2152950"/>
          </a:xfrm>
          <a:prstGeom prst="rect">
            <a:avLst/>
          </a:prstGeom>
        </p:spPr>
      </p:pic>
      <p:sp>
        <p:nvSpPr>
          <p:cNvPr id="7" name="TextBox 6">
            <a:extLst>
              <a:ext uri="{FF2B5EF4-FFF2-40B4-BE49-F238E27FC236}">
                <a16:creationId xmlns:a16="http://schemas.microsoft.com/office/drawing/2014/main" id="{BA3726B1-B55F-F33A-8BFB-98DC9DDA9625}"/>
              </a:ext>
            </a:extLst>
          </p:cNvPr>
          <p:cNvSpPr txBox="1"/>
          <p:nvPr/>
        </p:nvSpPr>
        <p:spPr>
          <a:xfrm>
            <a:off x="676030" y="-726"/>
            <a:ext cx="8397631" cy="369332"/>
          </a:xfrm>
          <a:prstGeom prst="rect">
            <a:avLst/>
          </a:prstGeom>
          <a:noFill/>
        </p:spPr>
        <p:txBody>
          <a:bodyPr wrap="square">
            <a:spAutoFit/>
          </a:bodyPr>
          <a:lstStyle/>
          <a:p>
            <a:r>
              <a:rPr lang="en-US">
                <a:hlinkClick r:id="rId3"/>
              </a:rPr>
              <a:t>Gardening for Nutrition Archives - Florida Agriculture in the Classroom (faitc.org)</a:t>
            </a:r>
            <a:endParaRPr lang="en-US"/>
          </a:p>
        </p:txBody>
      </p:sp>
      <p:pic>
        <p:nvPicPr>
          <p:cNvPr id="11" name="Picture 10">
            <a:extLst>
              <a:ext uri="{FF2B5EF4-FFF2-40B4-BE49-F238E27FC236}">
                <a16:creationId xmlns:a16="http://schemas.microsoft.com/office/drawing/2014/main" id="{B13EE6BB-1FC0-0DF2-D824-A778EDEE42A5}"/>
              </a:ext>
            </a:extLst>
          </p:cNvPr>
          <p:cNvPicPr>
            <a:picLocks noChangeAspect="1"/>
          </p:cNvPicPr>
          <p:nvPr/>
        </p:nvPicPr>
        <p:blipFill>
          <a:blip r:embed="rId4"/>
          <a:stretch>
            <a:fillRect/>
          </a:stretch>
        </p:blipFill>
        <p:spPr>
          <a:xfrm>
            <a:off x="62523" y="523234"/>
            <a:ext cx="9144000" cy="2537847"/>
          </a:xfrm>
          <a:prstGeom prst="rect">
            <a:avLst/>
          </a:prstGeom>
        </p:spPr>
      </p:pic>
    </p:spTree>
    <p:extLst>
      <p:ext uri="{BB962C8B-B14F-4D97-AF65-F5344CB8AC3E}">
        <p14:creationId xmlns:p14="http://schemas.microsoft.com/office/powerpoint/2010/main" val="4096396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6"/>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gn="l">
              <a:lnSpc>
                <a:spcPct val="90000"/>
              </a:lnSpc>
              <a:spcBef>
                <a:spcPts val="0"/>
              </a:spcBef>
              <a:buClr>
                <a:schemeClr val="dk1"/>
              </a:buClr>
              <a:buSzPts val="4400"/>
            </a:pPr>
            <a:r>
              <a:rPr lang="en-US"/>
              <a:t>Narrative Texts</a:t>
            </a:r>
            <a:endParaRPr/>
          </a:p>
        </p:txBody>
      </p:sp>
      <p:pic>
        <p:nvPicPr>
          <p:cNvPr id="191" name="Google Shape;191;p6" descr="mage result for tops and bottoms book"/>
          <p:cNvPicPr preferRelativeResize="0"/>
          <p:nvPr/>
        </p:nvPicPr>
        <p:blipFill rotWithShape="1">
          <a:blip r:embed="rId3">
            <a:alphaModFix/>
          </a:blip>
          <a:srcRect/>
          <a:stretch/>
        </p:blipFill>
        <p:spPr>
          <a:xfrm>
            <a:off x="3506783" y="1002845"/>
            <a:ext cx="2349803" cy="2151806"/>
          </a:xfrm>
          <a:prstGeom prst="rect">
            <a:avLst/>
          </a:prstGeom>
          <a:noFill/>
          <a:ln>
            <a:noFill/>
          </a:ln>
        </p:spPr>
      </p:pic>
      <p:pic>
        <p:nvPicPr>
          <p:cNvPr id="192" name="Google Shape;192;p6" descr="aperback How Groundhog's Garden Grew Book"/>
          <p:cNvPicPr preferRelativeResize="0"/>
          <p:nvPr/>
        </p:nvPicPr>
        <p:blipFill rotWithShape="1">
          <a:blip r:embed="rId4">
            <a:alphaModFix/>
          </a:blip>
          <a:srcRect/>
          <a:stretch/>
        </p:blipFill>
        <p:spPr>
          <a:xfrm>
            <a:off x="528898" y="1268017"/>
            <a:ext cx="2625783" cy="3245795"/>
          </a:xfrm>
          <a:prstGeom prst="rect">
            <a:avLst/>
          </a:prstGeom>
          <a:noFill/>
          <a:ln>
            <a:noFill/>
          </a:ln>
        </p:spPr>
      </p:pic>
      <p:pic>
        <p:nvPicPr>
          <p:cNvPr id="193" name="Google Shape;193;p6" descr="mage result for jack's garden"/>
          <p:cNvPicPr preferRelativeResize="0"/>
          <p:nvPr/>
        </p:nvPicPr>
        <p:blipFill rotWithShape="1">
          <a:blip r:embed="rId5">
            <a:alphaModFix/>
          </a:blip>
          <a:srcRect/>
          <a:stretch/>
        </p:blipFill>
        <p:spPr>
          <a:xfrm>
            <a:off x="3506783" y="3260673"/>
            <a:ext cx="2349803" cy="1760244"/>
          </a:xfrm>
          <a:prstGeom prst="rect">
            <a:avLst/>
          </a:prstGeom>
          <a:noFill/>
          <a:ln>
            <a:noFill/>
          </a:ln>
        </p:spPr>
      </p:pic>
      <p:pic>
        <p:nvPicPr>
          <p:cNvPr id="194" name="Google Shape;194;p6"/>
          <p:cNvPicPr preferRelativeResize="0"/>
          <p:nvPr/>
        </p:nvPicPr>
        <p:blipFill rotWithShape="1">
          <a:blip r:embed="rId6">
            <a:alphaModFix/>
          </a:blip>
          <a:srcRect/>
          <a:stretch/>
        </p:blipFill>
        <p:spPr>
          <a:xfrm>
            <a:off x="6373608" y="-3085"/>
            <a:ext cx="2121674" cy="2614949"/>
          </a:xfrm>
          <a:prstGeom prst="rect">
            <a:avLst/>
          </a:prstGeom>
          <a:noFill/>
          <a:ln>
            <a:noFill/>
          </a:ln>
        </p:spPr>
      </p:pic>
      <p:pic>
        <p:nvPicPr>
          <p:cNvPr id="195" name="Google Shape;195;p6"/>
          <p:cNvPicPr preferRelativeResize="0"/>
          <p:nvPr/>
        </p:nvPicPr>
        <p:blipFill rotWithShape="1">
          <a:blip r:embed="rId7">
            <a:alphaModFix/>
          </a:blip>
          <a:srcRect/>
          <a:stretch/>
        </p:blipFill>
        <p:spPr>
          <a:xfrm>
            <a:off x="6373608" y="2611864"/>
            <a:ext cx="1956265" cy="253163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txBox="1">
            <a:spLocks noGrp="1"/>
          </p:cNvSpPr>
          <p:nvPr>
            <p:ph type="body" idx="1"/>
          </p:nvPr>
        </p:nvSpPr>
        <p:spPr>
          <a:xfrm>
            <a:off x="87283" y="336665"/>
            <a:ext cx="4750724" cy="4638503"/>
          </a:xfrm>
          <a:prstGeom prst="rect">
            <a:avLst/>
          </a:prstGeom>
          <a:noFill/>
          <a:ln>
            <a:noFill/>
          </a:ln>
        </p:spPr>
        <p:txBody>
          <a:bodyPr spcFirstLastPara="1" wrap="square" lIns="68569" tIns="34275" rIns="68569" bIns="34275" anchor="t" anchorCtr="0">
            <a:noAutofit/>
          </a:bodyPr>
          <a:lstStyle/>
          <a:p>
            <a:pPr marL="514350" lvl="1" indent="-171450">
              <a:lnSpc>
                <a:spcPct val="90000"/>
              </a:lnSpc>
              <a:spcBef>
                <a:spcPts val="0"/>
              </a:spcBef>
              <a:buClr>
                <a:schemeClr val="dk1"/>
              </a:buClr>
              <a:buSzPts val="2800"/>
              <a:buChar char="•"/>
            </a:pPr>
            <a:r>
              <a:rPr lang="en-US" sz="2100"/>
              <a:t>What resources does Bear have?</a:t>
            </a:r>
            <a:endParaRPr/>
          </a:p>
          <a:p>
            <a:pPr marL="514350" lvl="1" indent="-171450">
              <a:lnSpc>
                <a:spcPct val="90000"/>
              </a:lnSpc>
              <a:spcBef>
                <a:spcPts val="375"/>
              </a:spcBef>
              <a:buClr>
                <a:schemeClr val="dk1"/>
              </a:buClr>
              <a:buSzPts val="2800"/>
              <a:buChar char="•"/>
            </a:pPr>
            <a:r>
              <a:rPr lang="en-US" sz="2100"/>
              <a:t>What resources does Hare have?</a:t>
            </a:r>
            <a:endParaRPr/>
          </a:p>
          <a:p>
            <a:pPr marL="514350" lvl="1" indent="-171450">
              <a:lnSpc>
                <a:spcPct val="90000"/>
              </a:lnSpc>
              <a:spcBef>
                <a:spcPts val="375"/>
              </a:spcBef>
              <a:buClr>
                <a:schemeClr val="dk1"/>
              </a:buClr>
              <a:buSzPts val="2800"/>
              <a:buChar char="•"/>
            </a:pPr>
            <a:r>
              <a:rPr lang="en-US" sz="2100"/>
              <a:t>We can call Hare an entrepreneur?  What does that mean?</a:t>
            </a:r>
            <a:endParaRPr/>
          </a:p>
          <a:p>
            <a:pPr marL="514350" lvl="1" indent="-171450">
              <a:lnSpc>
                <a:spcPct val="90000"/>
              </a:lnSpc>
              <a:spcBef>
                <a:spcPts val="375"/>
              </a:spcBef>
              <a:buClr>
                <a:schemeClr val="dk1"/>
              </a:buClr>
              <a:buSzPts val="2800"/>
              <a:buChar char="•"/>
            </a:pPr>
            <a:r>
              <a:rPr lang="en-US" sz="2100"/>
              <a:t>Does Hare’s original deal with Bear sound like a good deal for both parties?  Why or why not?</a:t>
            </a:r>
            <a:endParaRPr/>
          </a:p>
          <a:p>
            <a:pPr marL="514350" lvl="1" indent="-171450">
              <a:lnSpc>
                <a:spcPct val="90000"/>
              </a:lnSpc>
              <a:spcBef>
                <a:spcPts val="375"/>
              </a:spcBef>
              <a:buClr>
                <a:schemeClr val="dk1"/>
              </a:buClr>
              <a:buSzPts val="2800"/>
              <a:buChar char="•"/>
            </a:pPr>
            <a:r>
              <a:rPr lang="en-US" sz="2100"/>
              <a:t>What resources do Hare and his family need to grow the garden?</a:t>
            </a:r>
            <a:endParaRPr/>
          </a:p>
          <a:p>
            <a:pPr marL="514350" lvl="1" indent="-171450">
              <a:lnSpc>
                <a:spcPct val="90000"/>
              </a:lnSpc>
              <a:spcBef>
                <a:spcPts val="375"/>
              </a:spcBef>
              <a:buClr>
                <a:schemeClr val="dk1"/>
              </a:buClr>
              <a:buSzPts val="2800"/>
              <a:buChar char="•"/>
            </a:pPr>
            <a:r>
              <a:rPr lang="en-US" sz="2100"/>
              <a:t>How does Hare continue to outwit Bear?</a:t>
            </a:r>
            <a:endParaRPr/>
          </a:p>
          <a:p>
            <a:pPr marL="514350" lvl="1" indent="-171450">
              <a:lnSpc>
                <a:spcPct val="90000"/>
              </a:lnSpc>
              <a:spcBef>
                <a:spcPts val="375"/>
              </a:spcBef>
              <a:buClr>
                <a:schemeClr val="dk1"/>
              </a:buClr>
              <a:buSzPts val="2800"/>
              <a:buChar char="•"/>
            </a:pPr>
            <a:r>
              <a:rPr lang="en-US" sz="2100"/>
              <a:t>What are the different parts of Hare’s garden ecosystem?</a:t>
            </a:r>
            <a:endParaRPr/>
          </a:p>
          <a:p>
            <a:pPr marL="514350" lvl="1" indent="-171450">
              <a:lnSpc>
                <a:spcPct val="90000"/>
              </a:lnSpc>
              <a:spcBef>
                <a:spcPts val="375"/>
              </a:spcBef>
              <a:buClr>
                <a:schemeClr val="dk1"/>
              </a:buClr>
              <a:buSzPts val="2800"/>
              <a:buChar char="•"/>
            </a:pPr>
            <a:r>
              <a:rPr lang="en-US" sz="2100"/>
              <a:t>What lessons did both Bear and Hare learn?</a:t>
            </a:r>
            <a:endParaRPr/>
          </a:p>
        </p:txBody>
      </p:sp>
      <p:pic>
        <p:nvPicPr>
          <p:cNvPr id="201" name="Google Shape;201;p7" descr="mage result for tops and bottoms book"/>
          <p:cNvPicPr preferRelativeResize="0"/>
          <p:nvPr/>
        </p:nvPicPr>
        <p:blipFill rotWithShape="1">
          <a:blip r:embed="rId3">
            <a:alphaModFix/>
          </a:blip>
          <a:srcRect/>
          <a:stretch/>
        </p:blipFill>
        <p:spPr>
          <a:xfrm>
            <a:off x="5325212" y="448713"/>
            <a:ext cx="3502905" cy="389053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D942-BAF5-4C3B-8117-BC72D8B5E7BB}"/>
              </a:ext>
            </a:extLst>
          </p:cNvPr>
          <p:cNvSpPr>
            <a:spLocks noGrp="1"/>
          </p:cNvSpPr>
          <p:nvPr>
            <p:ph type="title"/>
          </p:nvPr>
        </p:nvSpPr>
        <p:spPr>
          <a:xfrm>
            <a:off x="3587262" y="2480664"/>
            <a:ext cx="5263166" cy="2438314"/>
          </a:xfrm>
        </p:spPr>
        <p:txBody>
          <a:bodyPr vert="horz" lIns="68580" tIns="34290" rIns="68580" bIns="34290" rtlCol="0" anchor="b">
            <a:normAutofit fontScale="90000"/>
          </a:bodyPr>
          <a:lstStyle/>
          <a:p>
            <a:pPr algn="l"/>
            <a:r>
              <a:rPr lang="en-US" sz="3600" err="1">
                <a:solidFill>
                  <a:srgbClr val="FFFFFF"/>
                </a:solidFill>
              </a:rPr>
              <a:t>t</a:t>
            </a:r>
            <a:r>
              <a:rPr lang="en-US" sz="1600" err="1">
                <a:hlinkClick r:id="rId3"/>
              </a:rPr>
              <a:t>Florida</a:t>
            </a:r>
            <a:r>
              <a:rPr lang="en-US" sz="1600">
                <a:hlinkClick r:id="rId3"/>
              </a:rPr>
              <a:t> Gardening Calendar - Solutions for Your Life - University of Florida, Institute of Food and Agricultural Sciences - UF/IFAS (ufl.edu)</a:t>
            </a:r>
            <a:br>
              <a:rPr lang="en-US" sz="1600"/>
            </a:br>
            <a:r>
              <a:rPr lang="en-US" sz="1600" b="0" i="0" cap="all">
                <a:solidFill>
                  <a:srgbClr val="343741"/>
                </a:solidFill>
                <a:effectLst/>
                <a:highlight>
                  <a:srgbClr val="FFFFFF"/>
                </a:highlight>
                <a:latin typeface="gentona_light"/>
              </a:rPr>
              <a:t>FLORIDA GARDENING CALENDAR</a:t>
            </a:r>
            <a:br>
              <a:rPr lang="en-US" sz="1600" b="0" i="0" cap="all">
                <a:solidFill>
                  <a:srgbClr val="343741"/>
                </a:solidFill>
                <a:effectLst/>
                <a:highlight>
                  <a:srgbClr val="FFFFFF"/>
                </a:highlight>
                <a:latin typeface="gentona_light"/>
              </a:rPr>
            </a:br>
            <a:r>
              <a:rPr lang="en-US" sz="1600" b="0" i="0">
                <a:solidFill>
                  <a:srgbClr val="343741"/>
                </a:solidFill>
                <a:effectLst/>
                <a:highlight>
                  <a:srgbClr val="FFFFFF"/>
                </a:highlight>
                <a:latin typeface="gentona_light"/>
              </a:rPr>
              <a:t>The Gardening Calendar gives Florida gardeners a monthly guide for what to plant and do in their gardens and includes links to useful gardening websites, all based on University of Florida research and expertise.</a:t>
            </a:r>
            <a:br>
              <a:rPr lang="en-US" sz="1600" b="0" i="0">
                <a:solidFill>
                  <a:srgbClr val="343741"/>
                </a:solidFill>
                <a:effectLst/>
                <a:highlight>
                  <a:srgbClr val="FFFFFF"/>
                </a:highlight>
                <a:latin typeface="gentona_light"/>
              </a:rPr>
            </a:br>
            <a:r>
              <a:rPr lang="en-US" sz="1600" b="0" i="0">
                <a:solidFill>
                  <a:srgbClr val="343741"/>
                </a:solidFill>
                <a:effectLst/>
                <a:highlight>
                  <a:srgbClr val="FFFFFF"/>
                </a:highlight>
                <a:latin typeface="gentona_light"/>
              </a:rPr>
              <a:t>Three different editions of the Gardening Calendar provide specific tips for each of Florida’s climate zones--North, Central, and South.</a:t>
            </a:r>
            <a:br>
              <a:rPr lang="en-US" sz="1050" b="0" i="0">
                <a:solidFill>
                  <a:srgbClr val="343741"/>
                </a:solidFill>
                <a:effectLst/>
                <a:highlight>
                  <a:srgbClr val="FFFFFF"/>
                </a:highlight>
                <a:latin typeface="gentona_light"/>
              </a:rPr>
            </a:br>
            <a:endParaRPr lang="en-US" sz="2250"/>
          </a:p>
        </p:txBody>
      </p:sp>
      <p:pic>
        <p:nvPicPr>
          <p:cNvPr id="5" name="Content Placeholder 4" descr="A picture containing flower, plant, sunflower&#10;&#10;Description automatically generated">
            <a:extLst>
              <a:ext uri="{FF2B5EF4-FFF2-40B4-BE49-F238E27FC236}">
                <a16:creationId xmlns:a16="http://schemas.microsoft.com/office/drawing/2014/main" id="{CB71F08F-F44D-4767-91B1-DEE8F3BBB1D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0360" r="18554" b="-2"/>
          <a:stretch/>
        </p:blipFill>
        <p:spPr>
          <a:xfrm rot="10800000">
            <a:off x="6802306" y="169841"/>
            <a:ext cx="2283220" cy="2310822"/>
          </a:xfrm>
          <a:prstGeom prst="rect">
            <a:avLst/>
          </a:prstGeom>
        </p:spPr>
      </p:pic>
      <p:pic>
        <p:nvPicPr>
          <p:cNvPr id="9" name="Picture 8" descr="A group of people in a room&#10;&#10;Description automatically generated with medium confidence">
            <a:extLst>
              <a:ext uri="{FF2B5EF4-FFF2-40B4-BE49-F238E27FC236}">
                <a16:creationId xmlns:a16="http://schemas.microsoft.com/office/drawing/2014/main" id="{2B111425-BC8F-4381-94D1-6A9E9C56323C}"/>
              </a:ext>
            </a:extLst>
          </p:cNvPr>
          <p:cNvPicPr>
            <a:picLocks noChangeAspect="1"/>
          </p:cNvPicPr>
          <p:nvPr/>
        </p:nvPicPr>
        <p:blipFill rotWithShape="1">
          <a:blip r:embed="rId5">
            <a:extLst>
              <a:ext uri="{28A0092B-C50C-407E-A947-70E740481C1C}">
                <a14:useLocalDpi xmlns:a14="http://schemas.microsoft.com/office/drawing/2010/main" val="0"/>
              </a:ext>
            </a:extLst>
          </a:blip>
          <a:srcRect l="18450" r="984" b="2"/>
          <a:stretch/>
        </p:blipFill>
        <p:spPr>
          <a:xfrm>
            <a:off x="3479092" y="224522"/>
            <a:ext cx="3231515" cy="2256141"/>
          </a:xfrm>
          <a:prstGeom prst="rect">
            <a:avLst/>
          </a:prstGeom>
        </p:spPr>
      </p:pic>
      <p:pic>
        <p:nvPicPr>
          <p:cNvPr id="4" name="Picture 3">
            <a:extLst>
              <a:ext uri="{FF2B5EF4-FFF2-40B4-BE49-F238E27FC236}">
                <a16:creationId xmlns:a16="http://schemas.microsoft.com/office/drawing/2014/main" id="{C7C75D57-67AA-6780-B0AA-557D35E82467}"/>
              </a:ext>
            </a:extLst>
          </p:cNvPr>
          <p:cNvPicPr>
            <a:picLocks noChangeAspect="1"/>
          </p:cNvPicPr>
          <p:nvPr/>
        </p:nvPicPr>
        <p:blipFill rotWithShape="1">
          <a:blip r:embed="rId6"/>
          <a:srcRect l="66" r="2206" b="-1"/>
          <a:stretch/>
        </p:blipFill>
        <p:spPr>
          <a:xfrm>
            <a:off x="293572" y="212821"/>
            <a:ext cx="2950422" cy="2759163"/>
          </a:xfrm>
          <a:prstGeom prst="rect">
            <a:avLst/>
          </a:prstGeom>
        </p:spPr>
      </p:pic>
      <p:pic>
        <p:nvPicPr>
          <p:cNvPr id="7" name="Picture 6" descr="A picture containing grass, outdoor, building, lawn&#10;&#10;Description automatically generated">
            <a:extLst>
              <a:ext uri="{FF2B5EF4-FFF2-40B4-BE49-F238E27FC236}">
                <a16:creationId xmlns:a16="http://schemas.microsoft.com/office/drawing/2014/main" id="{02E5A021-A492-4EF2-ABBC-21E2C2B7812D}"/>
              </a:ext>
            </a:extLst>
          </p:cNvPr>
          <p:cNvPicPr>
            <a:picLocks noChangeAspect="1"/>
          </p:cNvPicPr>
          <p:nvPr/>
        </p:nvPicPr>
        <p:blipFill rotWithShape="1">
          <a:blip r:embed="rId7">
            <a:extLst>
              <a:ext uri="{28A0092B-C50C-407E-A947-70E740481C1C}">
                <a14:useLocalDpi xmlns:a14="http://schemas.microsoft.com/office/drawing/2010/main" val="0"/>
              </a:ext>
            </a:extLst>
          </a:blip>
          <a:srcRect t="456" r="-1" b="4575"/>
          <a:stretch/>
        </p:blipFill>
        <p:spPr>
          <a:xfrm>
            <a:off x="238226" y="3221621"/>
            <a:ext cx="3120339" cy="1666873"/>
          </a:xfrm>
          <a:prstGeom prst="rect">
            <a:avLst/>
          </a:prstGeom>
        </p:spPr>
      </p:pic>
    </p:spTree>
    <p:extLst>
      <p:ext uri="{BB962C8B-B14F-4D97-AF65-F5344CB8AC3E}">
        <p14:creationId xmlns:p14="http://schemas.microsoft.com/office/powerpoint/2010/main" val="3698451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Carrot Seed by Ruth Krauss Read Aloud">
            <a:hlinkClick r:id="" action="ppaction://media"/>
            <a:extLst>
              <a:ext uri="{FF2B5EF4-FFF2-40B4-BE49-F238E27FC236}">
                <a16:creationId xmlns:a16="http://schemas.microsoft.com/office/drawing/2014/main" id="{83229B1D-DFE8-2CA0-1AA3-53C6E30855C3}"/>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29649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7BB5E-368E-501A-88D1-42D4CDE7AB11}"/>
              </a:ext>
            </a:extLst>
          </p:cNvPr>
          <p:cNvPicPr>
            <a:picLocks noChangeAspect="1"/>
          </p:cNvPicPr>
          <p:nvPr/>
        </p:nvPicPr>
        <p:blipFill>
          <a:blip r:embed="rId2"/>
          <a:stretch>
            <a:fillRect/>
          </a:stretch>
        </p:blipFill>
        <p:spPr>
          <a:xfrm>
            <a:off x="-174491" y="463083"/>
            <a:ext cx="5000147" cy="2493477"/>
          </a:xfrm>
          <a:prstGeom prst="rect">
            <a:avLst/>
          </a:prstGeom>
        </p:spPr>
      </p:pic>
      <p:sp>
        <p:nvSpPr>
          <p:cNvPr id="5" name="TextBox 4">
            <a:extLst>
              <a:ext uri="{FF2B5EF4-FFF2-40B4-BE49-F238E27FC236}">
                <a16:creationId xmlns:a16="http://schemas.microsoft.com/office/drawing/2014/main" id="{8A888391-C9A0-21F2-867D-3CD64CE799BA}"/>
              </a:ext>
            </a:extLst>
          </p:cNvPr>
          <p:cNvSpPr txBox="1"/>
          <p:nvPr/>
        </p:nvSpPr>
        <p:spPr>
          <a:xfrm>
            <a:off x="2425130" y="25196"/>
            <a:ext cx="2896378" cy="369332"/>
          </a:xfrm>
          <a:prstGeom prst="rect">
            <a:avLst/>
          </a:prstGeom>
          <a:noFill/>
        </p:spPr>
        <p:txBody>
          <a:bodyPr wrap="square">
            <a:spAutoFit/>
          </a:bodyPr>
          <a:lstStyle/>
          <a:p>
            <a:r>
              <a:rPr lang="en-US">
                <a:hlinkClick r:id="rId3"/>
              </a:rPr>
              <a:t>Plan-It-Map-It.pdf (faitc.org)</a:t>
            </a:r>
            <a:endParaRPr lang="en-US"/>
          </a:p>
        </p:txBody>
      </p:sp>
      <p:pic>
        <p:nvPicPr>
          <p:cNvPr id="7" name="Picture 6">
            <a:extLst>
              <a:ext uri="{FF2B5EF4-FFF2-40B4-BE49-F238E27FC236}">
                <a16:creationId xmlns:a16="http://schemas.microsoft.com/office/drawing/2014/main" id="{BAEB50B1-1CAB-6A17-EFB8-C5539C7394BD}"/>
              </a:ext>
            </a:extLst>
          </p:cNvPr>
          <p:cNvPicPr>
            <a:picLocks noChangeAspect="1"/>
          </p:cNvPicPr>
          <p:nvPr/>
        </p:nvPicPr>
        <p:blipFill>
          <a:blip r:embed="rId4"/>
          <a:stretch>
            <a:fillRect/>
          </a:stretch>
        </p:blipFill>
        <p:spPr>
          <a:xfrm>
            <a:off x="4991762" y="463083"/>
            <a:ext cx="1933694" cy="2387234"/>
          </a:xfrm>
          <a:prstGeom prst="rect">
            <a:avLst/>
          </a:prstGeom>
        </p:spPr>
      </p:pic>
      <p:pic>
        <p:nvPicPr>
          <p:cNvPr id="9" name="Picture 8">
            <a:extLst>
              <a:ext uri="{FF2B5EF4-FFF2-40B4-BE49-F238E27FC236}">
                <a16:creationId xmlns:a16="http://schemas.microsoft.com/office/drawing/2014/main" id="{481480E0-08B1-64AB-5E33-9F6F55FFE3DC}"/>
              </a:ext>
            </a:extLst>
          </p:cNvPr>
          <p:cNvPicPr>
            <a:picLocks noChangeAspect="1"/>
          </p:cNvPicPr>
          <p:nvPr/>
        </p:nvPicPr>
        <p:blipFill>
          <a:blip r:embed="rId5"/>
          <a:stretch>
            <a:fillRect/>
          </a:stretch>
        </p:blipFill>
        <p:spPr>
          <a:xfrm>
            <a:off x="6986210" y="463083"/>
            <a:ext cx="1950934" cy="2387234"/>
          </a:xfrm>
          <a:prstGeom prst="rect">
            <a:avLst/>
          </a:prstGeom>
        </p:spPr>
      </p:pic>
      <p:pic>
        <p:nvPicPr>
          <p:cNvPr id="11" name="Picture 10">
            <a:extLst>
              <a:ext uri="{FF2B5EF4-FFF2-40B4-BE49-F238E27FC236}">
                <a16:creationId xmlns:a16="http://schemas.microsoft.com/office/drawing/2014/main" id="{A042B13B-7465-76C3-18DA-33296687A47A}"/>
              </a:ext>
            </a:extLst>
          </p:cNvPr>
          <p:cNvPicPr>
            <a:picLocks noChangeAspect="1"/>
          </p:cNvPicPr>
          <p:nvPr/>
        </p:nvPicPr>
        <p:blipFill>
          <a:blip r:embed="rId6"/>
          <a:stretch>
            <a:fillRect/>
          </a:stretch>
        </p:blipFill>
        <p:spPr>
          <a:xfrm>
            <a:off x="2490777" y="3127405"/>
            <a:ext cx="2214097" cy="1785356"/>
          </a:xfrm>
          <a:prstGeom prst="rect">
            <a:avLst/>
          </a:prstGeom>
        </p:spPr>
      </p:pic>
      <p:pic>
        <p:nvPicPr>
          <p:cNvPr id="13" name="Picture 12">
            <a:extLst>
              <a:ext uri="{FF2B5EF4-FFF2-40B4-BE49-F238E27FC236}">
                <a16:creationId xmlns:a16="http://schemas.microsoft.com/office/drawing/2014/main" id="{C5A00215-D937-9CBA-60FC-F3B097A119E7}"/>
              </a:ext>
            </a:extLst>
          </p:cNvPr>
          <p:cNvPicPr>
            <a:picLocks noChangeAspect="1"/>
          </p:cNvPicPr>
          <p:nvPr/>
        </p:nvPicPr>
        <p:blipFill>
          <a:blip r:embed="rId7"/>
          <a:stretch>
            <a:fillRect/>
          </a:stretch>
        </p:blipFill>
        <p:spPr>
          <a:xfrm>
            <a:off x="254485" y="3240171"/>
            <a:ext cx="2171117" cy="1440246"/>
          </a:xfrm>
          <a:prstGeom prst="rect">
            <a:avLst/>
          </a:prstGeom>
        </p:spPr>
      </p:pic>
      <p:sp>
        <p:nvSpPr>
          <p:cNvPr id="14" name="TextBox 13">
            <a:extLst>
              <a:ext uri="{FF2B5EF4-FFF2-40B4-BE49-F238E27FC236}">
                <a16:creationId xmlns:a16="http://schemas.microsoft.com/office/drawing/2014/main" id="{5A2B5E4A-6B7A-4331-E70D-0ED516967FC4}"/>
              </a:ext>
            </a:extLst>
          </p:cNvPr>
          <p:cNvSpPr txBox="1"/>
          <p:nvPr/>
        </p:nvSpPr>
        <p:spPr>
          <a:xfrm>
            <a:off x="5508885" y="25196"/>
            <a:ext cx="3312702" cy="369332"/>
          </a:xfrm>
          <a:prstGeom prst="rect">
            <a:avLst/>
          </a:prstGeom>
          <a:noFill/>
        </p:spPr>
        <p:txBody>
          <a:bodyPr wrap="square" rtlCol="0">
            <a:spAutoFit/>
          </a:bodyPr>
          <a:lstStyle/>
          <a:p>
            <a:r>
              <a:rPr lang="en-US"/>
              <a:t>Gardening for Grades</a:t>
            </a:r>
          </a:p>
        </p:txBody>
      </p:sp>
      <p:pic>
        <p:nvPicPr>
          <p:cNvPr id="16" name="Picture 15">
            <a:extLst>
              <a:ext uri="{FF2B5EF4-FFF2-40B4-BE49-F238E27FC236}">
                <a16:creationId xmlns:a16="http://schemas.microsoft.com/office/drawing/2014/main" id="{4567CF27-AC24-3D0D-1C43-9702DD4DBC2C}"/>
              </a:ext>
            </a:extLst>
          </p:cNvPr>
          <p:cNvPicPr>
            <a:picLocks noChangeAspect="1"/>
          </p:cNvPicPr>
          <p:nvPr/>
        </p:nvPicPr>
        <p:blipFill>
          <a:blip r:embed="rId8"/>
          <a:stretch>
            <a:fillRect/>
          </a:stretch>
        </p:blipFill>
        <p:spPr>
          <a:xfrm>
            <a:off x="4890831" y="2956559"/>
            <a:ext cx="4159740" cy="1785355"/>
          </a:xfrm>
          <a:prstGeom prst="rect">
            <a:avLst/>
          </a:prstGeom>
        </p:spPr>
      </p:pic>
    </p:spTree>
    <p:extLst>
      <p:ext uri="{BB962C8B-B14F-4D97-AF65-F5344CB8AC3E}">
        <p14:creationId xmlns:p14="http://schemas.microsoft.com/office/powerpoint/2010/main" val="2914616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a Of Compound Shapes Worksheet : Area And Perimeter Of Compound ...">
            <a:extLst>
              <a:ext uri="{FF2B5EF4-FFF2-40B4-BE49-F238E27FC236}">
                <a16:creationId xmlns:a16="http://schemas.microsoft.com/office/drawing/2014/main" id="{1B29366D-322E-63BB-4E33-6D1E8DEC1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 y="675005"/>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94DAE7-3E8A-5CEE-5400-17053EC77543}"/>
              </a:ext>
            </a:extLst>
          </p:cNvPr>
          <p:cNvPicPr>
            <a:picLocks noChangeAspect="1"/>
          </p:cNvPicPr>
          <p:nvPr/>
        </p:nvPicPr>
        <p:blipFill>
          <a:blip r:embed="rId3"/>
          <a:stretch>
            <a:fillRect/>
          </a:stretch>
        </p:blipFill>
        <p:spPr>
          <a:xfrm>
            <a:off x="4726305" y="0"/>
            <a:ext cx="3593438" cy="4436264"/>
          </a:xfrm>
          <a:prstGeom prst="rect">
            <a:avLst/>
          </a:prstGeom>
        </p:spPr>
      </p:pic>
      <p:pic>
        <p:nvPicPr>
          <p:cNvPr id="3" name="Picture 2">
            <a:extLst>
              <a:ext uri="{FF2B5EF4-FFF2-40B4-BE49-F238E27FC236}">
                <a16:creationId xmlns:a16="http://schemas.microsoft.com/office/drawing/2014/main" id="{489E96BC-B9D6-D02C-35DB-1D2A7E1D758C}"/>
              </a:ext>
            </a:extLst>
          </p:cNvPr>
          <p:cNvPicPr>
            <a:picLocks noChangeAspect="1"/>
          </p:cNvPicPr>
          <p:nvPr/>
        </p:nvPicPr>
        <p:blipFill>
          <a:blip r:embed="rId4"/>
          <a:stretch>
            <a:fillRect/>
          </a:stretch>
        </p:blipFill>
        <p:spPr>
          <a:xfrm>
            <a:off x="5462209" y="1499402"/>
            <a:ext cx="3681791" cy="4505173"/>
          </a:xfrm>
          <a:prstGeom prst="rect">
            <a:avLst/>
          </a:prstGeom>
        </p:spPr>
      </p:pic>
    </p:spTree>
    <p:extLst>
      <p:ext uri="{BB962C8B-B14F-4D97-AF65-F5344CB8AC3E}">
        <p14:creationId xmlns:p14="http://schemas.microsoft.com/office/powerpoint/2010/main" val="1219285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 game&#10;&#10;Description automatically generated">
            <a:extLst>
              <a:ext uri="{FF2B5EF4-FFF2-40B4-BE49-F238E27FC236}">
                <a16:creationId xmlns:a16="http://schemas.microsoft.com/office/drawing/2014/main" id="{983FE312-716E-C326-AAB6-EE67F14EA0C3}"/>
              </a:ext>
            </a:extLst>
          </p:cNvPr>
          <p:cNvPicPr>
            <a:picLocks noChangeAspect="1"/>
          </p:cNvPicPr>
          <p:nvPr/>
        </p:nvPicPr>
        <p:blipFill>
          <a:blip r:embed="rId2"/>
          <a:stretch>
            <a:fillRect/>
          </a:stretch>
        </p:blipFill>
        <p:spPr>
          <a:xfrm>
            <a:off x="3121934" y="1600685"/>
            <a:ext cx="1611468" cy="1965206"/>
          </a:xfrm>
          <a:prstGeom prst="rect">
            <a:avLst/>
          </a:prstGeom>
        </p:spPr>
      </p:pic>
      <p:pic>
        <p:nvPicPr>
          <p:cNvPr id="3" name="Picture 2" descr="A blue and white sheet of paper with blue writing&#10;&#10;Description automatically generated">
            <a:extLst>
              <a:ext uri="{FF2B5EF4-FFF2-40B4-BE49-F238E27FC236}">
                <a16:creationId xmlns:a16="http://schemas.microsoft.com/office/drawing/2014/main" id="{20FE56E3-BFAB-652C-4ADA-5E47119B8A3A}"/>
              </a:ext>
            </a:extLst>
          </p:cNvPr>
          <p:cNvPicPr>
            <a:picLocks noChangeAspect="1"/>
          </p:cNvPicPr>
          <p:nvPr/>
        </p:nvPicPr>
        <p:blipFill>
          <a:blip r:embed="rId3"/>
          <a:stretch>
            <a:fillRect/>
          </a:stretch>
        </p:blipFill>
        <p:spPr>
          <a:xfrm rot="16200000">
            <a:off x="5167067" y="-45672"/>
            <a:ext cx="3254375" cy="3968751"/>
          </a:xfrm>
          <a:prstGeom prst="rect">
            <a:avLst/>
          </a:prstGeom>
        </p:spPr>
      </p:pic>
      <p:pic>
        <p:nvPicPr>
          <p:cNvPr id="7" name="Picture 6">
            <a:extLst>
              <a:ext uri="{FF2B5EF4-FFF2-40B4-BE49-F238E27FC236}">
                <a16:creationId xmlns:a16="http://schemas.microsoft.com/office/drawing/2014/main" id="{6045CDBE-DEFB-0EA3-5A22-5F9585706E77}"/>
              </a:ext>
            </a:extLst>
          </p:cNvPr>
          <p:cNvPicPr>
            <a:picLocks noChangeAspect="1"/>
          </p:cNvPicPr>
          <p:nvPr/>
        </p:nvPicPr>
        <p:blipFill>
          <a:blip r:embed="rId4"/>
          <a:stretch>
            <a:fillRect/>
          </a:stretch>
        </p:blipFill>
        <p:spPr>
          <a:xfrm>
            <a:off x="4251569" y="3799555"/>
            <a:ext cx="4892430" cy="861344"/>
          </a:xfrm>
          <a:prstGeom prst="rect">
            <a:avLst/>
          </a:prstGeom>
        </p:spPr>
      </p:pic>
      <p:pic>
        <p:nvPicPr>
          <p:cNvPr id="9" name="Picture 8">
            <a:extLst>
              <a:ext uri="{FF2B5EF4-FFF2-40B4-BE49-F238E27FC236}">
                <a16:creationId xmlns:a16="http://schemas.microsoft.com/office/drawing/2014/main" id="{8030FA70-523F-7654-42DD-BA065018633E}"/>
              </a:ext>
            </a:extLst>
          </p:cNvPr>
          <p:cNvPicPr>
            <a:picLocks noChangeAspect="1"/>
          </p:cNvPicPr>
          <p:nvPr/>
        </p:nvPicPr>
        <p:blipFill>
          <a:blip r:embed="rId5"/>
          <a:stretch>
            <a:fillRect/>
          </a:stretch>
        </p:blipFill>
        <p:spPr>
          <a:xfrm>
            <a:off x="135450" y="1438031"/>
            <a:ext cx="2867545" cy="3438769"/>
          </a:xfrm>
          <a:prstGeom prst="rect">
            <a:avLst/>
          </a:prstGeom>
        </p:spPr>
      </p:pic>
      <p:pic>
        <p:nvPicPr>
          <p:cNvPr id="11" name="Picture 10">
            <a:extLst>
              <a:ext uri="{FF2B5EF4-FFF2-40B4-BE49-F238E27FC236}">
                <a16:creationId xmlns:a16="http://schemas.microsoft.com/office/drawing/2014/main" id="{4A08FFC7-6250-5362-DC89-62529FE271FC}"/>
              </a:ext>
            </a:extLst>
          </p:cNvPr>
          <p:cNvPicPr>
            <a:picLocks noChangeAspect="1"/>
          </p:cNvPicPr>
          <p:nvPr/>
        </p:nvPicPr>
        <p:blipFill>
          <a:blip r:embed="rId6"/>
          <a:stretch>
            <a:fillRect/>
          </a:stretch>
        </p:blipFill>
        <p:spPr>
          <a:xfrm>
            <a:off x="624720" y="303824"/>
            <a:ext cx="3477285" cy="719906"/>
          </a:xfrm>
          <a:prstGeom prst="rect">
            <a:avLst/>
          </a:prstGeom>
        </p:spPr>
      </p:pic>
    </p:spTree>
    <p:extLst>
      <p:ext uri="{BB962C8B-B14F-4D97-AF65-F5344CB8AC3E}">
        <p14:creationId xmlns:p14="http://schemas.microsoft.com/office/powerpoint/2010/main" val="573157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 Children's Book Read Aloud: TOPS AND BOTTOMS By Janet Stevens">
            <a:hlinkClick r:id="" action="ppaction://media"/>
            <a:extLst>
              <a:ext uri="{FF2B5EF4-FFF2-40B4-BE49-F238E27FC236}">
                <a16:creationId xmlns:a16="http://schemas.microsoft.com/office/drawing/2014/main" id="{5C67C49C-B4B1-DCB0-918B-4B44DDC56ADA}"/>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186794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5AFF09-30DA-C8F1-5EF7-9AAEB4B0F4EA}"/>
              </a:ext>
            </a:extLst>
          </p:cNvPr>
          <p:cNvSpPr txBox="1"/>
          <p:nvPr/>
        </p:nvSpPr>
        <p:spPr>
          <a:xfrm>
            <a:off x="2351908" y="556043"/>
            <a:ext cx="4056880" cy="54242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3200" b="1">
                <a:latin typeface="+mj-lt"/>
                <a:ea typeface="Calibri Light"/>
                <a:cs typeface="Calibri Light"/>
              </a:rPr>
              <a:t>A Global Problem</a:t>
            </a:r>
          </a:p>
        </p:txBody>
      </p:sp>
      <p:grpSp>
        <p:nvGrpSpPr>
          <p:cNvPr id="11" name="Group 1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4394121"/>
            <a:ext cx="4805178" cy="92522"/>
            <a:chOff x="7015162" y="5858828"/>
            <a:chExt cx="4300544" cy="123363"/>
          </a:xfrm>
        </p:grpSpPr>
        <p:sp>
          <p:nvSpPr>
            <p:cNvPr id="12" name="Rectangle 1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8E806D9-B19A-2B90-E480-B4E07746568A}"/>
              </a:ext>
            </a:extLst>
          </p:cNvPr>
          <p:cNvSpPr txBox="1"/>
          <p:nvPr/>
        </p:nvSpPr>
        <p:spPr>
          <a:xfrm>
            <a:off x="700088" y="1387674"/>
            <a:ext cx="755630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33333"/>
                </a:solidFill>
                <a:latin typeface="Source Sans Pro"/>
                <a:ea typeface="Source Sans Pro"/>
              </a:rPr>
              <a:t>According to the UN’s </a:t>
            </a:r>
            <a:r>
              <a:rPr lang="en-US" sz="2400" dirty="0">
                <a:solidFill>
                  <a:srgbClr val="010101"/>
                </a:solidFill>
                <a:latin typeface="Source Sans Pro"/>
                <a:ea typeface="Source Sans Pro"/>
                <a:hlinkClick r:id="rId2"/>
              </a:rPr>
              <a:t>World Food Programme,</a:t>
            </a:r>
            <a:r>
              <a:rPr lang="en-US" sz="2400" dirty="0">
                <a:solidFill>
                  <a:srgbClr val="333333"/>
                </a:solidFill>
                <a:latin typeface="Source Sans Pro"/>
                <a:ea typeface="Source Sans Pro"/>
              </a:rPr>
              <a:t> </a:t>
            </a:r>
            <a:r>
              <a:rPr lang="en-US" sz="2400" b="1" dirty="0">
                <a:solidFill>
                  <a:srgbClr val="333333"/>
                </a:solidFill>
                <a:latin typeface="Source Sans Pro"/>
                <a:ea typeface="Source Sans Pro"/>
              </a:rPr>
              <a:t>870 million people</a:t>
            </a:r>
            <a:r>
              <a:rPr lang="en-US" sz="2400" dirty="0">
                <a:solidFill>
                  <a:srgbClr val="333333"/>
                </a:solidFill>
                <a:latin typeface="Source Sans Pro"/>
                <a:ea typeface="Source Sans Pro"/>
              </a:rPr>
              <a:t> in the world do not have enough to eat (1 in 8 people!). Poor nutrition causes </a:t>
            </a:r>
            <a:r>
              <a:rPr lang="en-US" sz="2400" b="1" dirty="0">
                <a:solidFill>
                  <a:srgbClr val="333333"/>
                </a:solidFill>
                <a:latin typeface="Source Sans Pro"/>
                <a:ea typeface="Source Sans Pro"/>
              </a:rPr>
              <a:t>nearly half (45%) of deaths</a:t>
            </a:r>
            <a:r>
              <a:rPr lang="en-US" sz="2400" dirty="0">
                <a:solidFill>
                  <a:srgbClr val="333333"/>
                </a:solidFill>
                <a:latin typeface="Source Sans Pro"/>
                <a:ea typeface="Source Sans Pro"/>
              </a:rPr>
              <a:t> in children under five – 3.1 million children each year.</a:t>
            </a:r>
          </a:p>
        </p:txBody>
      </p:sp>
      <p:pic>
        <p:nvPicPr>
          <p:cNvPr id="7" name="Picture 6" descr="Why World Hunger is Still a Problem? - BORGEN">
            <a:extLst>
              <a:ext uri="{FF2B5EF4-FFF2-40B4-BE49-F238E27FC236}">
                <a16:creationId xmlns:a16="http://schemas.microsoft.com/office/drawing/2014/main" id="{B40F5593-54E0-7E49-5E80-666DEC769322}"/>
              </a:ext>
            </a:extLst>
          </p:cNvPr>
          <p:cNvPicPr>
            <a:picLocks noChangeAspect="1"/>
          </p:cNvPicPr>
          <p:nvPr/>
        </p:nvPicPr>
        <p:blipFill>
          <a:blip r:embed="rId3"/>
          <a:stretch>
            <a:fillRect/>
          </a:stretch>
        </p:blipFill>
        <p:spPr>
          <a:xfrm>
            <a:off x="5829513" y="3403255"/>
            <a:ext cx="2619375" cy="1743075"/>
          </a:xfrm>
          <a:prstGeom prst="rect">
            <a:avLst/>
          </a:prstGeom>
        </p:spPr>
      </p:pic>
    </p:spTree>
    <p:extLst>
      <p:ext uri="{BB962C8B-B14F-4D97-AF65-F5344CB8AC3E}">
        <p14:creationId xmlns:p14="http://schemas.microsoft.com/office/powerpoint/2010/main" val="33415067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B87DF-73A2-0408-2D26-620ED09005AE}"/>
              </a:ext>
            </a:extLst>
          </p:cNvPr>
          <p:cNvPicPr>
            <a:picLocks noChangeAspect="1"/>
          </p:cNvPicPr>
          <p:nvPr/>
        </p:nvPicPr>
        <p:blipFill>
          <a:blip r:embed="rId2"/>
          <a:stretch>
            <a:fillRect/>
          </a:stretch>
        </p:blipFill>
        <p:spPr>
          <a:xfrm>
            <a:off x="3547565" y="226646"/>
            <a:ext cx="5349831" cy="4916854"/>
          </a:xfrm>
          <a:prstGeom prst="rect">
            <a:avLst/>
          </a:prstGeom>
        </p:spPr>
      </p:pic>
      <p:pic>
        <p:nvPicPr>
          <p:cNvPr id="5" name="Picture 4">
            <a:extLst>
              <a:ext uri="{FF2B5EF4-FFF2-40B4-BE49-F238E27FC236}">
                <a16:creationId xmlns:a16="http://schemas.microsoft.com/office/drawing/2014/main" id="{0C8A9222-E2F6-BE75-C3F4-4EDF8676BA01}"/>
              </a:ext>
            </a:extLst>
          </p:cNvPr>
          <p:cNvPicPr>
            <a:picLocks noChangeAspect="1"/>
          </p:cNvPicPr>
          <p:nvPr/>
        </p:nvPicPr>
        <p:blipFill>
          <a:blip r:embed="rId3"/>
          <a:stretch>
            <a:fillRect/>
          </a:stretch>
        </p:blipFill>
        <p:spPr>
          <a:xfrm>
            <a:off x="456038" y="361314"/>
            <a:ext cx="2667372" cy="3858163"/>
          </a:xfrm>
          <a:prstGeom prst="rect">
            <a:avLst/>
          </a:prstGeom>
        </p:spPr>
      </p:pic>
    </p:spTree>
    <p:extLst>
      <p:ext uri="{BB962C8B-B14F-4D97-AF65-F5344CB8AC3E}">
        <p14:creationId xmlns:p14="http://schemas.microsoft.com/office/powerpoint/2010/main" val="39882661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795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360045"/>
            <a:ext cx="409359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00ADA3-E3AB-B239-2F0C-9666C6630792}"/>
              </a:ext>
            </a:extLst>
          </p:cNvPr>
          <p:cNvPicPr>
            <a:picLocks noChangeAspect="1"/>
          </p:cNvPicPr>
          <p:nvPr/>
        </p:nvPicPr>
        <p:blipFill>
          <a:blip r:embed="rId2"/>
          <a:stretch>
            <a:fillRect/>
          </a:stretch>
        </p:blipFill>
        <p:spPr>
          <a:xfrm>
            <a:off x="4815776" y="1460831"/>
            <a:ext cx="3847338" cy="2221837"/>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4093590"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3BAC80-522D-40F6-A9FA-6A177B3D2B7A}"/>
              </a:ext>
            </a:extLst>
          </p:cNvPr>
          <p:cNvPicPr>
            <a:picLocks noChangeAspect="1"/>
          </p:cNvPicPr>
          <p:nvPr/>
        </p:nvPicPr>
        <p:blipFill>
          <a:blip r:embed="rId3"/>
          <a:stretch>
            <a:fillRect/>
          </a:stretch>
        </p:blipFill>
        <p:spPr>
          <a:xfrm>
            <a:off x="480885" y="1566632"/>
            <a:ext cx="3847338" cy="2010234"/>
          </a:xfrm>
          <a:prstGeom prst="rect">
            <a:avLst/>
          </a:prstGeom>
        </p:spPr>
      </p:pic>
      <p:pic>
        <p:nvPicPr>
          <p:cNvPr id="6" name="Picture 5">
            <a:extLst>
              <a:ext uri="{FF2B5EF4-FFF2-40B4-BE49-F238E27FC236}">
                <a16:creationId xmlns:a16="http://schemas.microsoft.com/office/drawing/2014/main" id="{9F393428-0C7F-40D4-A720-C727A628A520}"/>
              </a:ext>
            </a:extLst>
          </p:cNvPr>
          <p:cNvPicPr>
            <a:picLocks noChangeAspect="1"/>
          </p:cNvPicPr>
          <p:nvPr/>
        </p:nvPicPr>
        <p:blipFill>
          <a:blip r:embed="rId4"/>
          <a:stretch>
            <a:fillRect/>
          </a:stretch>
        </p:blipFill>
        <p:spPr>
          <a:xfrm>
            <a:off x="2925803" y="3793796"/>
            <a:ext cx="3051091" cy="1349704"/>
          </a:xfrm>
          <a:prstGeom prst="rect">
            <a:avLst/>
          </a:prstGeom>
        </p:spPr>
      </p:pic>
    </p:spTree>
    <p:extLst>
      <p:ext uri="{BB962C8B-B14F-4D97-AF65-F5344CB8AC3E}">
        <p14:creationId xmlns:p14="http://schemas.microsoft.com/office/powerpoint/2010/main" val="751535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38525" y="1614488"/>
            <a:ext cx="2266950" cy="552450"/>
          </a:xfrm>
          <a:prstGeom prst="rect">
            <a:avLst/>
          </a:prstGeom>
          <a:noFill/>
          <a:ln/>
        </p:spPr>
        <p:txBody>
          <a:bodyPr wrap="square" lIns="91440" tIns="45720" rIns="91440" bIns="45720" rtlCol="0" anchor="t"/>
          <a:lstStyle/>
          <a:p>
            <a:pPr marL="0" indent="0" algn="ctr">
              <a:buNone/>
            </a:pPr>
            <a:endParaRPr lang="en-US" sz="2550" b="1">
              <a:solidFill>
                <a:srgbClr val="FFFFFF"/>
              </a:solidFill>
              <a:ea typeface="Noto Sans SC"/>
            </a:endParaRPr>
          </a:p>
        </p:txBody>
      </p:sp>
      <p:sp>
        <p:nvSpPr>
          <p:cNvPr id="3" name="Text 1"/>
          <p:cNvSpPr/>
          <p:nvPr/>
        </p:nvSpPr>
        <p:spPr>
          <a:xfrm>
            <a:off x="2833688" y="2057400"/>
            <a:ext cx="3476625" cy="1033463"/>
          </a:xfrm>
          <a:prstGeom prst="rect">
            <a:avLst/>
          </a:prstGeom>
          <a:noFill/>
          <a:ln/>
        </p:spPr>
        <p:txBody>
          <a:bodyPr wrap="square" lIns="91440" tIns="45720" rIns="91440" bIns="45720" rtlCol="0" anchor="t"/>
          <a:lstStyle/>
          <a:p>
            <a:pPr marL="0" indent="0" algn="ctr">
              <a:buNone/>
            </a:pPr>
            <a:endParaRPr lang="en-US" sz="4800" b="1">
              <a:solidFill>
                <a:srgbClr val="63C700"/>
              </a:solidFill>
              <a:latin typeface="Noto Sans SC"/>
              <a:ea typeface="Noto Sans SC"/>
            </a:endParaRPr>
          </a:p>
        </p:txBody>
      </p:sp>
      <p:sp>
        <p:nvSpPr>
          <p:cNvPr id="5" name="TextBox 4">
            <a:extLst>
              <a:ext uri="{FF2B5EF4-FFF2-40B4-BE49-F238E27FC236}">
                <a16:creationId xmlns:a16="http://schemas.microsoft.com/office/drawing/2014/main" id="{B86794F4-98F7-E235-66AA-51320C5B81F6}"/>
              </a:ext>
            </a:extLst>
          </p:cNvPr>
          <p:cNvSpPr txBox="1"/>
          <p:nvPr/>
        </p:nvSpPr>
        <p:spPr>
          <a:xfrm>
            <a:off x="655608" y="822746"/>
            <a:ext cx="78435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The UF/IFAS extension for Hillsborough County offers workshops on rain barrels and composting.  If you attend the workshop (cost is $10), you get the rain barrel or compost bin for free!</a:t>
            </a:r>
            <a:endParaRPr lang="en-US">
              <a:solidFill>
                <a:schemeClr val="bg1"/>
              </a:solidFill>
              <a:ea typeface="Calibri"/>
              <a:cs typeface="Calibri"/>
            </a:endParaRPr>
          </a:p>
          <a:p>
            <a:r>
              <a:rPr lang="en-US">
                <a:solidFill>
                  <a:schemeClr val="bg1"/>
                </a:solidFill>
                <a:hlinkClick r:id="rId3">
                  <a:extLst>
                    <a:ext uri="{A12FA001-AC4F-418D-AE19-62706E023703}">
                      <ahyp:hlinkClr xmlns:ahyp="http://schemas.microsoft.com/office/drawing/2018/hyperlinkcolor" val="tx"/>
                    </a:ext>
                  </a:extLst>
                </a:hlinkClick>
              </a:rPr>
              <a:t>Rain Barrels - Hillsborough County - University of Florida, Institute of Food and Agricultural Sciences - UF/IFAS (ufl.edu)</a:t>
            </a:r>
            <a:endParaRPr lang="en-US">
              <a:solidFill>
                <a:schemeClr val="bg1"/>
              </a:solidFill>
              <a:ea typeface="Calibri"/>
              <a:cs typeface="Calibri"/>
              <a:hlinkClick r:id="rId3">
                <a:extLst>
                  <a:ext uri="{A12FA001-AC4F-418D-AE19-62706E023703}">
                    <ahyp:hlinkClr xmlns:ahyp="http://schemas.microsoft.com/office/drawing/2018/hyperlinkcolor" val="tx"/>
                  </a:ext>
                </a:extLst>
              </a:hlinkClick>
            </a:endParaRPr>
          </a:p>
          <a:p>
            <a:r>
              <a:rPr lang="en-US">
                <a:solidFill>
                  <a:schemeClr val="bg1"/>
                </a:solidFill>
                <a:hlinkClick r:id="rId4">
                  <a:extLst>
                    <a:ext uri="{A12FA001-AC4F-418D-AE19-62706E023703}">
                      <ahyp:hlinkClr xmlns:ahyp="http://schemas.microsoft.com/office/drawing/2018/hyperlinkcolor" val="tx"/>
                    </a:ext>
                  </a:extLst>
                </a:hlinkClick>
              </a:rPr>
              <a:t>Composting - Hillsborough County - University of Florida, Institute of Food and Agricultural Sciences - UF/IFAS (ufl.edu)</a:t>
            </a:r>
            <a:endParaRPr lang="en-US">
              <a:solidFill>
                <a:schemeClr val="bg1"/>
              </a:solidFill>
              <a:ea typeface="Calibri"/>
              <a:cs typeface="Calibri"/>
              <a:hlinkClick r:id="rId4">
                <a:extLst>
                  <a:ext uri="{A12FA001-AC4F-418D-AE19-62706E023703}">
                    <ahyp:hlinkClr xmlns:ahyp="http://schemas.microsoft.com/office/drawing/2018/hyperlinkcolor" val="tx"/>
                  </a:ext>
                </a:extLst>
              </a:hlinkClick>
            </a:endParaRPr>
          </a:p>
        </p:txBody>
      </p:sp>
      <p:pic>
        <p:nvPicPr>
          <p:cNvPr id="8" name="Picture 7" descr="A barrel on the grass&#10;&#10;Description automatically generated">
            <a:extLst>
              <a:ext uri="{FF2B5EF4-FFF2-40B4-BE49-F238E27FC236}">
                <a16:creationId xmlns:a16="http://schemas.microsoft.com/office/drawing/2014/main" id="{68D9015E-F52D-4F3C-3124-4D9EEC4369A4}"/>
              </a:ext>
            </a:extLst>
          </p:cNvPr>
          <p:cNvPicPr>
            <a:picLocks noChangeAspect="1"/>
          </p:cNvPicPr>
          <p:nvPr/>
        </p:nvPicPr>
        <p:blipFill>
          <a:blip r:embed="rId5"/>
          <a:stretch>
            <a:fillRect/>
          </a:stretch>
        </p:blipFill>
        <p:spPr>
          <a:xfrm>
            <a:off x="3658768" y="3171196"/>
            <a:ext cx="1438275" cy="1647825"/>
          </a:xfrm>
          <a:prstGeom prst="rect">
            <a:avLst/>
          </a:prstGeom>
        </p:spPr>
      </p:pic>
      <p:pic>
        <p:nvPicPr>
          <p:cNvPr id="13" name="Picture 12" descr="Composting | Metro">
            <a:extLst>
              <a:ext uri="{FF2B5EF4-FFF2-40B4-BE49-F238E27FC236}">
                <a16:creationId xmlns:a16="http://schemas.microsoft.com/office/drawing/2014/main" id="{4F1DEAC7-7B9D-9531-FFFC-A848977C1E93}"/>
              </a:ext>
            </a:extLst>
          </p:cNvPr>
          <p:cNvPicPr>
            <a:picLocks noChangeAspect="1"/>
          </p:cNvPicPr>
          <p:nvPr/>
        </p:nvPicPr>
        <p:blipFill>
          <a:blip r:embed="rId6"/>
          <a:stretch>
            <a:fillRect/>
          </a:stretch>
        </p:blipFill>
        <p:spPr>
          <a:xfrm>
            <a:off x="572937" y="3241732"/>
            <a:ext cx="2261563" cy="1506752"/>
          </a:xfrm>
          <a:prstGeom prst="rect">
            <a:avLst/>
          </a:prstGeom>
        </p:spPr>
      </p:pic>
      <p:pic>
        <p:nvPicPr>
          <p:cNvPr id="14" name="Picture 13" descr="See related image detail. How to Make Compost from Kitchen Waste/Scraps | Gardening Tips">
            <a:extLst>
              <a:ext uri="{FF2B5EF4-FFF2-40B4-BE49-F238E27FC236}">
                <a16:creationId xmlns:a16="http://schemas.microsoft.com/office/drawing/2014/main" id="{736603C0-58E0-C2B9-1EB8-E96C7EC67942}"/>
              </a:ext>
            </a:extLst>
          </p:cNvPr>
          <p:cNvPicPr>
            <a:picLocks noChangeAspect="1"/>
          </p:cNvPicPr>
          <p:nvPr/>
        </p:nvPicPr>
        <p:blipFill>
          <a:blip r:embed="rId7"/>
          <a:stretch>
            <a:fillRect/>
          </a:stretch>
        </p:blipFill>
        <p:spPr>
          <a:xfrm>
            <a:off x="6353085" y="3068397"/>
            <a:ext cx="1743075" cy="1724025"/>
          </a:xfrm>
          <a:prstGeom prst="rect">
            <a:avLst/>
          </a:prstGeom>
        </p:spPr>
      </p:pic>
    </p:spTree>
    <p:extLst>
      <p:ext uri="{BB962C8B-B14F-4D97-AF65-F5344CB8AC3E}">
        <p14:creationId xmlns:p14="http://schemas.microsoft.com/office/powerpoint/2010/main" val="887814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3438525" y="1614488"/>
            <a:ext cx="2266950" cy="552450"/>
          </a:xfrm>
          <a:prstGeom prst="rect">
            <a:avLst/>
          </a:prstGeom>
          <a:noFill/>
          <a:ln/>
        </p:spPr>
        <p:txBody>
          <a:bodyPr wrap="square" lIns="91440" tIns="45720" rIns="91440" bIns="45720" rtlCol="0" anchor="t"/>
          <a:lstStyle/>
          <a:p>
            <a:pPr marL="0" indent="0" algn="ctr">
              <a:buNone/>
            </a:pPr>
            <a:endParaRPr lang="en-US" sz="2550" b="1">
              <a:solidFill>
                <a:srgbClr val="FFFFFF"/>
              </a:solidFill>
              <a:ea typeface="Noto Sans SC"/>
            </a:endParaRPr>
          </a:p>
        </p:txBody>
      </p:sp>
      <p:sp>
        <p:nvSpPr>
          <p:cNvPr id="3" name="Text 1"/>
          <p:cNvSpPr/>
          <p:nvPr/>
        </p:nvSpPr>
        <p:spPr>
          <a:xfrm>
            <a:off x="2833688" y="2057400"/>
            <a:ext cx="3476625" cy="1033463"/>
          </a:xfrm>
          <a:prstGeom prst="rect">
            <a:avLst/>
          </a:prstGeom>
          <a:noFill/>
          <a:ln/>
        </p:spPr>
        <p:txBody>
          <a:bodyPr wrap="square" lIns="91440" tIns="45720" rIns="91440" bIns="45720" rtlCol="0" anchor="t"/>
          <a:lstStyle/>
          <a:p>
            <a:pPr marL="0" indent="0" algn="ctr">
              <a:buNone/>
            </a:pPr>
            <a:endParaRPr lang="en-US" sz="4800" b="1">
              <a:solidFill>
                <a:srgbClr val="63C700"/>
              </a:solidFill>
              <a:latin typeface="Noto Sans SC"/>
              <a:ea typeface="Noto Sans SC"/>
            </a:endParaRPr>
          </a:p>
        </p:txBody>
      </p:sp>
      <p:pic>
        <p:nvPicPr>
          <p:cNvPr id="4" name="Picture 3" descr="See related image detail. the Lorax | Seuss quotes, Lorax quotes, Dr seuss quotes">
            <a:extLst>
              <a:ext uri="{FF2B5EF4-FFF2-40B4-BE49-F238E27FC236}">
                <a16:creationId xmlns:a16="http://schemas.microsoft.com/office/drawing/2014/main" id="{B75508FB-BD41-1CE0-B600-C0636C457CCD}"/>
              </a:ext>
            </a:extLst>
          </p:cNvPr>
          <p:cNvPicPr>
            <a:picLocks noChangeAspect="1"/>
          </p:cNvPicPr>
          <p:nvPr/>
        </p:nvPicPr>
        <p:blipFill>
          <a:blip r:embed="rId3"/>
          <a:stretch>
            <a:fillRect/>
          </a:stretch>
        </p:blipFill>
        <p:spPr>
          <a:xfrm>
            <a:off x="2287786" y="13494"/>
            <a:ext cx="3577231" cy="512558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38525" y="1614488"/>
            <a:ext cx="2266950" cy="552450"/>
          </a:xfrm>
          <a:prstGeom prst="rect">
            <a:avLst/>
          </a:prstGeom>
          <a:noFill/>
          <a:ln/>
        </p:spPr>
        <p:txBody>
          <a:bodyPr wrap="square" rtlCol="0" anchor="t"/>
          <a:lstStyle/>
          <a:p>
            <a:pPr marL="0" indent="0" algn="ctr">
              <a:buNone/>
            </a:pPr>
            <a:r>
              <a:rPr lang="en-US" sz="2560" b="1">
                <a:solidFill>
                  <a:srgbClr val="FFFFFF"/>
                </a:solidFill>
                <a:latin typeface="Noto Sans SC" pitchFamily="34" charset="0"/>
                <a:ea typeface="Noto Sans SC" pitchFamily="34" charset="-122"/>
                <a:cs typeface="Noto Sans SC" pitchFamily="34" charset="-120"/>
              </a:rPr>
              <a:t>THE END</a:t>
            </a:r>
            <a:endParaRPr lang="en-US" sz="2560"/>
          </a:p>
        </p:txBody>
      </p:sp>
      <p:sp>
        <p:nvSpPr>
          <p:cNvPr id="3" name="Text 1"/>
          <p:cNvSpPr/>
          <p:nvPr/>
        </p:nvSpPr>
        <p:spPr>
          <a:xfrm>
            <a:off x="2833688" y="2057400"/>
            <a:ext cx="3476625" cy="1033463"/>
          </a:xfrm>
          <a:prstGeom prst="rect">
            <a:avLst/>
          </a:prstGeom>
          <a:noFill/>
          <a:ln/>
        </p:spPr>
        <p:txBody>
          <a:bodyPr wrap="square" rtlCol="0" anchor="t"/>
          <a:lstStyle/>
          <a:p>
            <a:pPr marL="0" indent="0" algn="ctr">
              <a:buNone/>
            </a:pPr>
            <a:r>
              <a:rPr lang="en-US" sz="4800" b="1">
                <a:solidFill>
                  <a:srgbClr val="63C700"/>
                </a:solidFill>
                <a:latin typeface="Noto Sans SC" pitchFamily="34" charset="0"/>
                <a:ea typeface="Noto Sans SC" pitchFamily="34" charset="-122"/>
                <a:cs typeface="Noto Sans SC" pitchFamily="34" charset="-120"/>
              </a:rPr>
              <a:t>THANKS</a:t>
            </a:r>
            <a:endParaRPr lang="en-US" sz="4800"/>
          </a:p>
        </p:txBody>
      </p:sp>
    </p:spTree>
    <p:extLst>
      <p:ext uri="{BB962C8B-B14F-4D97-AF65-F5344CB8AC3E}">
        <p14:creationId xmlns:p14="http://schemas.microsoft.com/office/powerpoint/2010/main" val="171903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7D511-12E3-D1F3-84E1-4398C6677CB8}"/>
              </a:ext>
            </a:extLst>
          </p:cNvPr>
          <p:cNvSpPr txBox="1"/>
          <p:nvPr/>
        </p:nvSpPr>
        <p:spPr>
          <a:xfrm>
            <a:off x="291161" y="178809"/>
            <a:ext cx="3985846" cy="2862322"/>
          </a:xfrm>
          <a:prstGeom prst="rect">
            <a:avLst/>
          </a:prstGeom>
          <a:noFill/>
        </p:spPr>
        <p:txBody>
          <a:bodyPr wrap="square">
            <a:spAutoFit/>
          </a:bodyPr>
          <a:lstStyle/>
          <a:p>
            <a:pPr algn="l"/>
            <a:r>
              <a:rPr lang="en-US" b="1" i="0">
                <a:solidFill>
                  <a:srgbClr val="1B1B1B"/>
                </a:solidFill>
                <a:effectLst/>
                <a:highlight>
                  <a:srgbClr val="FFFFFF"/>
                </a:highlight>
                <a:latin typeface="Public Sans"/>
              </a:rPr>
              <a:t>How Many People in the U.S.  Lived in Food-insecure Households </a:t>
            </a:r>
            <a:r>
              <a:rPr lang="en-US" b="1" i="0">
                <a:solidFill>
                  <a:srgbClr val="000000"/>
                </a:solidFill>
                <a:effectLst/>
                <a:highlight>
                  <a:srgbClr val="FFFFFF"/>
                </a:highlight>
                <a:latin typeface="Public Sans"/>
              </a:rPr>
              <a:t>In 2022</a:t>
            </a:r>
            <a:r>
              <a:rPr lang="en-US" b="1" i="0">
                <a:solidFill>
                  <a:srgbClr val="1B1B1B"/>
                </a:solidFill>
                <a:effectLst/>
                <a:highlight>
                  <a:srgbClr val="FFFFFF"/>
                </a:highlight>
                <a:latin typeface="Public Sans"/>
              </a:rPr>
              <a:t>?</a:t>
            </a:r>
            <a:endParaRPr lang="en-US" b="1">
              <a:solidFill>
                <a:srgbClr val="1B1B1B"/>
              </a:solidFill>
              <a:highlight>
                <a:srgbClr val="FFFFFF"/>
              </a:highlight>
              <a:latin typeface="Public Sans"/>
            </a:endParaRPr>
          </a:p>
          <a:p>
            <a:pPr algn="l"/>
            <a:endParaRPr lang="en-US" b="0" i="0">
              <a:solidFill>
                <a:srgbClr val="000000"/>
              </a:solidFill>
              <a:effectLst/>
              <a:highlight>
                <a:srgbClr val="FFFFFF"/>
              </a:highlight>
              <a:latin typeface="Public Sans"/>
            </a:endParaRPr>
          </a:p>
          <a:p>
            <a:pPr algn="l">
              <a:buFont typeface="Arial" panose="020B0604020202020204" pitchFamily="34" charset="0"/>
              <a:buChar char="•"/>
            </a:pPr>
            <a:r>
              <a:rPr lang="en-US" b="0" i="0">
                <a:solidFill>
                  <a:srgbClr val="000000"/>
                </a:solidFill>
                <a:effectLst/>
                <a:highlight>
                  <a:srgbClr val="FFFFFF"/>
                </a:highlight>
                <a:latin typeface="Public Sans"/>
              </a:rPr>
              <a:t>44.2 million people lived in food-insecure households.</a:t>
            </a:r>
          </a:p>
          <a:p>
            <a:pPr algn="l">
              <a:buFont typeface="Arial" panose="020B0604020202020204" pitchFamily="34" charset="0"/>
              <a:buChar char="•"/>
            </a:pPr>
            <a:r>
              <a:rPr lang="en-US" b="0" i="0">
                <a:solidFill>
                  <a:srgbClr val="000000"/>
                </a:solidFill>
                <a:effectLst/>
                <a:highlight>
                  <a:srgbClr val="FFFFFF"/>
                </a:highlight>
                <a:latin typeface="Public Sans"/>
              </a:rPr>
              <a:t>11.7 million adults lived in households with very low food security.</a:t>
            </a:r>
          </a:p>
          <a:p>
            <a:pPr algn="l">
              <a:buFont typeface="Arial" panose="020B0604020202020204" pitchFamily="34" charset="0"/>
              <a:buChar char="•"/>
            </a:pPr>
            <a:r>
              <a:rPr lang="en-US" b="0" i="0">
                <a:solidFill>
                  <a:srgbClr val="000000"/>
                </a:solidFill>
                <a:effectLst/>
                <a:highlight>
                  <a:srgbClr val="FFFFFF"/>
                </a:highlight>
                <a:latin typeface="Public Sans"/>
              </a:rPr>
              <a:t>7.3 million children lived in food-insecure households in which children, along with adults, were food insecure.</a:t>
            </a:r>
          </a:p>
        </p:txBody>
      </p:sp>
      <p:sp>
        <p:nvSpPr>
          <p:cNvPr id="5" name="TextBox 4">
            <a:extLst>
              <a:ext uri="{FF2B5EF4-FFF2-40B4-BE49-F238E27FC236}">
                <a16:creationId xmlns:a16="http://schemas.microsoft.com/office/drawing/2014/main" id="{8BD8CCFF-2C16-69E2-9F73-A3EB891592C8}"/>
              </a:ext>
            </a:extLst>
          </p:cNvPr>
          <p:cNvSpPr txBox="1"/>
          <p:nvPr/>
        </p:nvSpPr>
        <p:spPr>
          <a:xfrm>
            <a:off x="146501" y="3304792"/>
            <a:ext cx="4484039" cy="1200329"/>
          </a:xfrm>
          <a:prstGeom prst="rect">
            <a:avLst/>
          </a:prstGeom>
          <a:noFill/>
        </p:spPr>
        <p:txBody>
          <a:bodyPr wrap="square">
            <a:spAutoFit/>
          </a:bodyPr>
          <a:lstStyle/>
          <a:p>
            <a:r>
              <a:rPr lang="en-US" b="0" i="1">
                <a:solidFill>
                  <a:srgbClr val="000000"/>
                </a:solidFill>
                <a:effectLst/>
                <a:latin typeface="Georgia" panose="02040502050405020303" pitchFamily="18" charset="0"/>
              </a:rPr>
              <a:t>2023: Over 1 in 6 U.S. households with children (17.3 percent) experience food insecurity, an increase of 40 percent compared to 2021. </a:t>
            </a:r>
            <a:endParaRPr lang="en-US"/>
          </a:p>
        </p:txBody>
      </p:sp>
      <p:pic>
        <p:nvPicPr>
          <p:cNvPr id="7" name="Picture 6">
            <a:extLst>
              <a:ext uri="{FF2B5EF4-FFF2-40B4-BE49-F238E27FC236}">
                <a16:creationId xmlns:a16="http://schemas.microsoft.com/office/drawing/2014/main" id="{AAE9C243-E675-6AA5-A0BA-0696AC891983}"/>
              </a:ext>
            </a:extLst>
          </p:cNvPr>
          <p:cNvPicPr>
            <a:picLocks noChangeAspect="1"/>
          </p:cNvPicPr>
          <p:nvPr/>
        </p:nvPicPr>
        <p:blipFill>
          <a:blip r:embed="rId3"/>
          <a:stretch>
            <a:fillRect/>
          </a:stretch>
        </p:blipFill>
        <p:spPr>
          <a:xfrm>
            <a:off x="4702872" y="558800"/>
            <a:ext cx="4484039" cy="4025900"/>
          </a:xfrm>
          <a:prstGeom prst="rect">
            <a:avLst/>
          </a:prstGeom>
        </p:spPr>
      </p:pic>
      <p:sp>
        <p:nvSpPr>
          <p:cNvPr id="2" name="TextBox 1">
            <a:extLst>
              <a:ext uri="{FF2B5EF4-FFF2-40B4-BE49-F238E27FC236}">
                <a16:creationId xmlns:a16="http://schemas.microsoft.com/office/drawing/2014/main" id="{5BD48CD1-7020-846F-4ECC-B4F1B21B6D47}"/>
              </a:ext>
            </a:extLst>
          </p:cNvPr>
          <p:cNvSpPr txBox="1"/>
          <p:nvPr/>
        </p:nvSpPr>
        <p:spPr>
          <a:xfrm>
            <a:off x="149171" y="4580719"/>
            <a:ext cx="90297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E4B4B"/>
                </a:solidFill>
                <a:latin typeface="BREUER TEXT"/>
              </a:rPr>
              <a:t>Food Insecurity</a:t>
            </a:r>
            <a:r>
              <a:rPr lang="en-US">
                <a:solidFill>
                  <a:srgbClr val="4E4B4B"/>
                </a:solidFill>
                <a:latin typeface="BREUER TEXT"/>
              </a:rPr>
              <a:t>—Lacking the means to get sufficient food for each person in a household to live a healthy lifestyle.</a:t>
            </a:r>
            <a:r>
              <a:rPr lang="en-US" sz="1200" baseline="30000">
                <a:solidFill>
                  <a:srgbClr val="4E4B4B"/>
                </a:solidFill>
                <a:latin typeface="BREUER TEXT"/>
              </a:rPr>
              <a:t>5</a:t>
            </a:r>
            <a:endParaRPr lang="en-US"/>
          </a:p>
        </p:txBody>
      </p:sp>
    </p:spTree>
    <p:extLst>
      <p:ext uri="{BB962C8B-B14F-4D97-AF65-F5344CB8AC3E}">
        <p14:creationId xmlns:p14="http://schemas.microsoft.com/office/powerpoint/2010/main" val="1695579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84</Slides>
  <Notes>42</Notes>
  <HiddenSlides>0</HiddenSlide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Narrative Texts</vt:lpstr>
      <vt:lpstr>PowerPoint Presentation</vt:lpstr>
      <vt:lpstr>tFlorida Gardening Calendar - Solutions for Your Life - University of Florida, Institute of Food and Agricultural Sciences - UF/IFAS (ufl.edu) FLORIDA GARDENING CALENDAR The Gardening Calendar gives Florida gardeners a monthly guide for what to plant and do in their gardens and includes links to useful gardening websites, all based on University of Florida research and expertise. Three different editions of the Gardening Calendar provide specific tips for each of Florida’s climate zones--North, Central, and South.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World Hunger</dc:title>
  <dc:subject>SUBTITLE HERE</dc:subject>
  <dc:creator>MindShow.fun</dc:creator>
  <cp:revision>176</cp:revision>
  <dcterms:created xsi:type="dcterms:W3CDTF">2024-01-14T17:17:53Z</dcterms:created>
  <dcterms:modified xsi:type="dcterms:W3CDTF">2024-04-17T17:04:56Z</dcterms:modified>
</cp:coreProperties>
</file>